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307" r:id="rId3"/>
    <p:sldId id="260" r:id="rId4"/>
    <p:sldId id="304" r:id="rId5"/>
    <p:sldId id="299" r:id="rId6"/>
    <p:sldId id="302" r:id="rId7"/>
    <p:sldId id="300" r:id="rId8"/>
    <p:sldId id="301" r:id="rId9"/>
    <p:sldId id="276" r:id="rId10"/>
    <p:sldId id="288" r:id="rId11"/>
    <p:sldId id="291" r:id="rId12"/>
    <p:sldId id="290" r:id="rId13"/>
    <p:sldId id="305" r:id="rId14"/>
    <p:sldId id="292" r:id="rId15"/>
    <p:sldId id="281" r:id="rId16"/>
    <p:sldId id="311" r:id="rId40"/>
    <p:sldId id="265" r:id="rId17"/>
    <p:sldId id="283" r:id="rId18"/>
    <p:sldId id="285" r:id="rId19"/>
    <p:sldId id="271" r:id="rId20"/>
    <p:sldId id="287" r:id="rId21"/>
    <p:sldId id="310" r:id="rId39"/>
    <p:sldId id="267" r:id="rId22"/>
    <p:sldId id="275" r:id="rId23"/>
    <p:sldId id="308" r:id="rId24"/>
    <p:sldId id="293" r:id="rId25"/>
    <p:sldId id="294" r:id="rId26"/>
    <p:sldId id="303" r:id="rId27"/>
    <p:sldId id="295" r:id="rId28"/>
    <p:sldId id="296" r:id="rId29"/>
    <p:sldId id="297" r:id="rId30"/>
    <p:sldId id="298" r:id="rId3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11" d="100"/>
          <a:sy n="111" d="100"/>
        </p:scale>
        <p:origin x="55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7.xml"/><Relationship Id="rId18" Type="http://schemas.openxmlformats.org/officeDocument/2006/relationships/slide" Target="slides/slide18.xml"/><Relationship Id="rId19" Type="http://schemas.openxmlformats.org/officeDocument/2006/relationships/slide" Target="slides/slide19.xml"/><Relationship Id="rId20" Type="http://schemas.openxmlformats.org/officeDocument/2006/relationships/slide" Target="slides/slide20.xml"/><Relationship Id="rId21" Type="http://schemas.openxmlformats.org/officeDocument/2006/relationships/slide" Target="slides/slide21.xml"/><Relationship Id="rId22" Type="http://schemas.openxmlformats.org/officeDocument/2006/relationships/slide" Target="slides/slide23.xml"/><Relationship Id="rId23" Type="http://schemas.openxmlformats.org/officeDocument/2006/relationships/slide" Target="slides/slide24.xml"/><Relationship Id="rId24" Type="http://schemas.openxmlformats.org/officeDocument/2006/relationships/slide" Target="slides/slide25.xml"/><Relationship Id="rId25" Type="http://schemas.openxmlformats.org/officeDocument/2006/relationships/slide" Target="slides/slide26.xml"/><Relationship Id="rId26" Type="http://schemas.openxmlformats.org/officeDocument/2006/relationships/slide" Target="slides/slide27.xml"/><Relationship Id="rId27" Type="http://schemas.openxmlformats.org/officeDocument/2006/relationships/slide" Target="slides/slide28.xml"/><Relationship Id="rId28" Type="http://schemas.openxmlformats.org/officeDocument/2006/relationships/slide" Target="slides/slide29.xml"/><Relationship Id="rId29" Type="http://schemas.openxmlformats.org/officeDocument/2006/relationships/slide" Target="slides/slide30.xml"/><Relationship Id="rId30" Type="http://schemas.openxmlformats.org/officeDocument/2006/relationships/slide" Target="slides/slide31.xml"/><Relationship Id="rId31" Type="http://schemas.openxmlformats.org/officeDocument/2006/relationships/slide" Target="slides/slide32.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37" Type="http://schemas.openxmlformats.org/officeDocument/2006/relationships/tableStyles" Target="tableStyles.xml"/><Relationship Id="rId38" Type="http://schemas.microsoft.com/office/2016/11/relationships/changesInfo" Target="changesInfos/changesInfo1.xml"/><Relationship Id="rId39" Type="http://schemas.openxmlformats.org/officeDocument/2006/relationships/slide" Target="slides/slide22.xml"/><Relationship Id="rId40" Type="http://schemas.openxmlformats.org/officeDocument/2006/relationships/slide" Target="slides/slide1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 Thomas Quak" userId="2f65b713f1788d6e" providerId="LiveId" clId="{21149B07-76F1-4366-B41E-7083F14BFCED}"/>
    <pc:docChg chg="delSld modSld sldOrd">
      <pc:chgData name="Dr. Thomas Quak" userId="2f65b713f1788d6e" providerId="LiveId" clId="{21149B07-76F1-4366-B41E-7083F14BFCED}" dt="2026-10-28T05:43:06.101" v="100" actId="47"/>
      <pc:docMkLst>
        <pc:docMk/>
      </pc:docMkLst>
      <pc:sldChg chg="modSp mod">
        <pc:chgData name="Dr. Thomas Quak" userId="2f65b713f1788d6e" providerId="LiveId" clId="{21149B07-76F1-4366-B41E-7083F14BFCED}" dt="2026-10-27T05:35:43.855" v="50" actId="20577"/>
        <pc:sldMkLst>
          <pc:docMk/>
          <pc:sldMk cId="0" sldId="256"/>
        </pc:sldMkLst>
        <pc:spChg chg="mod">
          <ac:chgData name="Dr. Thomas Quak" userId="2f65b713f1788d6e" providerId="LiveId" clId="{21149B07-76F1-4366-B41E-7083F14BFCED}" dt="2026-10-27T05:35:43.855" v="50" actId="20577"/>
          <ac:spMkLst>
            <pc:docMk/>
            <pc:sldMk cId="0" sldId="256"/>
            <ac:spMk id="5" creationId="{00000000-0000-0000-0000-000000000000}"/>
          </ac:spMkLst>
        </pc:spChg>
      </pc:sldChg>
      <pc:sldChg chg="del">
        <pc:chgData name="Dr. Thomas Quak" userId="2f65b713f1788d6e" providerId="LiveId" clId="{21149B07-76F1-4366-B41E-7083F14BFCED}" dt="2026-10-27T08:53:32.321" v="85" actId="47"/>
        <pc:sldMkLst>
          <pc:docMk/>
          <pc:sldMk cId="0" sldId="262"/>
        </pc:sldMkLst>
      </pc:sldChg>
      <pc:sldChg chg="modSp del mod">
        <pc:chgData name="Dr. Thomas Quak" userId="2f65b713f1788d6e" providerId="LiveId" clId="{21149B07-76F1-4366-B41E-7083F14BFCED}" dt="2026-10-27T08:52:54.946" v="84" actId="47"/>
        <pc:sldMkLst>
          <pc:docMk/>
          <pc:sldMk cId="0" sldId="264"/>
        </pc:sldMkLst>
        <pc:spChg chg="mod">
          <ac:chgData name="Dr. Thomas Quak" userId="2f65b713f1788d6e" providerId="LiveId" clId="{21149B07-76F1-4366-B41E-7083F14BFCED}" dt="2026-10-27T05:36:07.325" v="81" actId="404"/>
          <ac:spMkLst>
            <pc:docMk/>
            <pc:sldMk cId="0" sldId="264"/>
            <ac:spMk id="6" creationId="{00000000-0000-0000-0000-000000000000}"/>
          </ac:spMkLst>
        </pc:spChg>
      </pc:sldChg>
      <pc:sldChg chg="modSp mod">
        <pc:chgData name="Dr. Thomas Quak" userId="2f65b713f1788d6e" providerId="LiveId" clId="{21149B07-76F1-4366-B41E-7083F14BFCED}" dt="2026-10-28T04:53:59.830" v="99" actId="20577"/>
        <pc:sldMkLst>
          <pc:docMk/>
          <pc:sldMk cId="0" sldId="299"/>
        </pc:sldMkLst>
        <pc:spChg chg="mod">
          <ac:chgData name="Dr. Thomas Quak" userId="2f65b713f1788d6e" providerId="LiveId" clId="{21149B07-76F1-4366-B41E-7083F14BFCED}" dt="2026-10-28T04:53:59.830" v="99" actId="20577"/>
          <ac:spMkLst>
            <pc:docMk/>
            <pc:sldMk cId="0" sldId="299"/>
            <ac:spMk id="7" creationId="{00000000-0000-0000-0000-000000000000}"/>
          </ac:spMkLst>
        </pc:spChg>
      </pc:sldChg>
      <pc:sldChg chg="ord">
        <pc:chgData name="Dr. Thomas Quak" userId="2f65b713f1788d6e" providerId="LiveId" clId="{21149B07-76F1-4366-B41E-7083F14BFCED}" dt="2026-10-27T07:45:13.612" v="83"/>
        <pc:sldMkLst>
          <pc:docMk/>
          <pc:sldMk cId="0" sldId="303"/>
        </pc:sldMkLst>
      </pc:sldChg>
      <pc:sldChg chg="del">
        <pc:chgData name="Dr. Thomas Quak" userId="2f65b713f1788d6e" providerId="LiveId" clId="{21149B07-76F1-4366-B41E-7083F14BFCED}" dt="2026-10-28T05:43:06.101" v="100" actId="47"/>
        <pc:sldMkLst>
          <pc:docMk/>
          <pc:sldMk cId="0"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10/28/2026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‹Nr.›</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Titel: Vom Rechnen zum Denken. 1943 bis 2026.</a:t>
            </a:r>
          </a:p>
          <a:p>
            <a:r>
              <a:rPr lang="de-DE" dirty="0"/>
              <a:t>Quellen: /workspace/ki-timeline/timeline_daten.md; Logos: /workspace/ki-timeline/logos/ (logos_quellen.md: LobeHub Icons MIT, Simple Icons CC0; Marken der Inhaber).</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Bevor wir in die Zeitleiste einsteigen, kurz die Begriffe – sie werden oft durcheinandergeworfen. Man kann sie sich als ineinander liegende Kreise vorstellen.</a:t>
            </a:r>
          </a:p>
          <a:p>
            <a:r>
              <a:rPr lang="de-DE" dirty="0"/>
              <a:t>Künstliche Intelligenz (KI) ist der Oberbegriff: Maschinen lösen Aufgaben, für die bisher menschliche Intelligenz nötig war – etwa Sprache verstehen, Bilder erkennen oder planen. Der Begriff stammt aus dem Antrag zur Dartmouth-Konferenz (31.08.1955, McCarthy, Minsky, Rochester, Shannon); die Konferenz selbst fand im Sommer 1956 statt.</a:t>
            </a:r>
          </a:p>
          <a:p>
            <a:r>
              <a:rPr lang="de-DE" dirty="0"/>
              <a:t>Maschinelles Lernen ist ein Teil davon: Die Regeln werden nicht mehr von Hand programmiert, sondern aus Beispieldaten gelernt.</a:t>
            </a:r>
          </a:p>
          <a:p>
            <a:r>
              <a:rPr lang="de-DE" dirty="0"/>
              <a:t>Deep Learning ist wiederum ein Teil des maschinellen Lernens: künstliche neuronale Netze mit vielen Schichten von Neuronen. Wie ein einzelnes Neuron rechnet, sehen wir in Kapitel 1.</a:t>
            </a:r>
          </a:p>
          <a:p>
            <a:r>
              <a:rPr lang="de-DE" dirty="0"/>
              <a:t>Große Sprachmodelle (Large Language Models, LLM) sind tiefe neuronale Netze, die auf riesigen Textmengen trainiert wurden und Sprache erzeugen. Bekannte Beispiele: ChatGPT, Claude, Gemini und Grok.</a:t>
            </a:r>
          </a:p>
          <a:p>
            <a:r>
              <a:rPr lang="de-DE" dirty="0"/>
              <a:t>Merksatz: Jedes Sprachmodell ist KI – aber nicht jede KI ist ein Sprachmodell.</a:t>
            </a:r>
          </a:p>
          <a:p>
            <a:r>
              <a:rPr lang="de-DE" dirty="0"/>
              <a:t>Quellen: Programm MEDSYNE (einladung.txt); Antrag „A Proposal for the Dartmouth Summer Research Project on Artificial Intelligence“ vom 31.08.1955 (jmc.stanford.edu/articles/dartmouth.html).</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Vorgeschichte 1943–2009: 13 Stationen von der Forschung, bevor KI öffentlich wurde.</a:t>
            </a:r>
          </a:p>
          <a:p>
            <a:r>
              <a:rPr lang="de-DE" dirty="0"/>
              <a:t>1969 „Perceptrons“ (Minsky &amp; Papert) zeigt Grenzen einfacher Netze und mündet in den ersten KI-Winter. MYCIN: Stanford, Antibiotika; XCON: DEC, 1980. Perzeptron: Bericht Jan 1957, Artikel und öffentliche Vorstellung (Simulation auf IBM 704) 1958, Mark-I-Maschine 1960.</a:t>
            </a:r>
          </a:p>
          <a:p>
            <a:r>
              <a:rPr lang="de-DE" dirty="0"/>
              <a:t>Quelle: /workspace/ki-timeline/timeline_daten.md, Abschnitt „Vorgeschichte bis 2010“.</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Das erste künstliche Neuron stammt von 1943: Der Neurophysiologe Warren McCulloch und der Logiker Walter Pitts beschrieben eine Nervenzelle als kleines Rechenelement, das nur 0 oder 1 kennt.</a:t>
            </a:r>
          </a:p>
          <a:p>
            <a:r>
              <a:rPr lang="de-DE" dirty="0"/>
              <a:t>Das Neuron zählt seine aktiven Eingänge zusammen und feuert, wenn die Summe eine feste Schwelle erreicht – mit zwei Eingängen und Schwelle 2 ist das genau ein logisches UND, mit Schwelle 1 ein ODER. Ein hemmender Eingang blockiert das Neuron sofort; Gewichte und Lernen gibt es noch nicht.</a:t>
            </a:r>
          </a:p>
          <a:p>
            <a:r>
              <a:rPr lang="de-DE" dirty="0"/>
              <a:t>McCulloch und Pitts zeigten, dass Netze aus solchen Neuronen jede logische Funktion berechnen können. John von Neumann griff das 1945 in seinem Entwurf für den EDVAC-Computer ausdrücklich auf.</a:t>
            </a:r>
          </a:p>
          <a:p>
            <a:r>
              <a:rPr lang="de-DE" dirty="0"/>
              <a:t>Lernfähig wird das Neuron erst mit Rosenblatts Perzeptron (Bericht 1957, Zeitschriftenartikel 1958) – das zeigt die nächste Folie.</a:t>
            </a:r>
          </a:p>
          <a:p>
            <a:r>
              <a:rPr lang="de-DE" dirty="0"/>
              <a:t>Quellen: McCulloch, W. S., Pitts, W. (1943). A Logical Calculus of the Ideas Immanent in Nervous Activity. Bulletin of Mathematical Biophysics, 5, 115–133. https://doi.org/10.1007/BF02478259 – von Neumann, J. (1945). First Draft of a Report on the EDVAC, Abschnitt 4.2 (zitiert McCulloch &amp; Pitts). https://web.mit.edu/STS.035/www/PDFs/edvac.pdf</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Wie ein Neuron rechnet (1): das Perzeptron von Frank Rosenblatt, 1958.</a:t>
            </a:r>
          </a:p>
          <a:p>
            <a:r>
              <a:rPr lang="de-DE" dirty="0"/>
              <a:t>Eingaben x1–x3 sind die Zahlen, die hineingehen, zum Beispiel Messwerte. Jede Eingabe wird mit einem Gewicht w1–w3 multipliziert: das Gewicht sagt, wie wichtig diese Eingabe ist. Dazu kommt der Bias b, eine feste Grundeinstellung.</a:t>
            </a:r>
          </a:p>
          <a:p>
            <a:r>
              <a:rPr lang="de-DE" dirty="0"/>
              <a:t>Das Neuron bildet die Summe z = w1·x1 + w2·x2 + w3·x3 + b. Die Aktivierungsfunktion f(z) macht daraus die Ausgabe y, zum Beispiel „feuert“ oder „feuert nicht“.</a:t>
            </a:r>
          </a:p>
          <a:p>
            <a:r>
              <a:rPr lang="de-DE" dirty="0"/>
              <a:t>Lernen heißt: die Gewichte und den Bias so lange anpassen, bis die Ausgaben stimmen.</a:t>
            </a:r>
          </a:p>
          <a:p>
            <a:r>
              <a:rPr lang="de-DE" dirty="0"/>
              <a:t>Quelle: Rosenblatt, F. (1958). The Perceptron: A Probabilistic Model for Information Storage and Organization in the Brain. Psychological Review, 65(6), 386–408.</a:t>
            </a:r>
          </a:p>
          <a:p>
            <a:r>
              <a:rPr lang="de-DE" dirty="0"/>
              <a:t>Diagramm: vom Nutzer bereitgestellt (/workspace/slides/ki-ausblick-tpKtw0/neuron/1_einzelnes_neuron.png), unverändert übernommen.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Drei Rechenbeispiele: Jedes Neuron rechnet zuerst dieselbe Summe z = Σ wᵢ·xᵢ + b = w₁x₁ + w₂x₂ + w₃x₃ + b. Dann entscheidet eine Aktivierungsfunktion f(z), was herauskommt: y = f(z). Die Beispiele unterscheiden sich nur in dieser Funktion.</a:t>
            </a:r>
          </a:p>
          <a:p>
            <a:r>
              <a:rPr lang="de-DE" dirty="0"/>
              <a:t>Beispiel 1 – Stufe (Schwellenwert), wie im Perzeptron: Spielbeispiel, nur zur Veranschaulichung, keine medizinische Regel: Fieber ja (x₁ = 1), Husten nein (x₂ = 0), Halsschmerzen ja (x₃ = 1). Gewichte 0,6; 0,4; 0,3, Bias −0,5. Summe: 0,6·1 + 0,4·0 + 0,3·1 − 0,5 = 0,4. Die Stufe sagt: z ≥ 0 → 1, sonst 0. Also y = 1, das Neuron „feuert“.</a:t>
            </a:r>
          </a:p>
          <a:p>
            <a:r>
              <a:rPr lang="de-DE" dirty="0"/>
              <a:t>Beispiel 2 – Sigmoid: x = (1; 2; 0,5), w = (0,5; −1; 2), b = 1. Summe: 0,5·1 + (−1)·2 + 2·0,5 + 1 = 0,5. Die Sigmoid-Funktion σ(z) = 1 / (1 + e^(−z)) macht daraus einen weichen Wert zwischen 0 und 1: σ(0,5) ≈ 0,62, also etwa 62 % – oft als „Wahrscheinlichkeit“ gelesen. Weil die Kurve glatt ist, kann man mit ihr gut lernen (Backpropagation).</a:t>
            </a:r>
          </a:p>
          <a:p>
            <a:r>
              <a:rPr lang="de-DE" dirty="0"/>
              <a:t>Beispiel 3 – ReLU (Rectified Linear Unit), heute in großen Netzen und Sprachmodellen üblich: x = (3; 1; 2), w = (0,2; −0,5; 0,1), b = 0,4. Summe: 0,2·3 + (−0,5)·1 + 0,1·2 + 0,4 = 0,7. ReLU(z) = max(0, z) lässt positive Werte durch: y = 0,7. Mit b = −0,4 wäre z = −0,1 und y = 0 – das Neuron bleibt stumm.</a:t>
            </a:r>
          </a:p>
          <a:p>
            <a:r>
              <a:rPr lang="de-DE" dirty="0"/>
              <a:t>Die Formeln auf der Folie sind echte PowerPoint-Gleichungen (bearbeitbar über Einfügen › Formel); andere Programme zeigen ein Ersatzbild.</a:t>
            </a:r>
          </a:p>
          <a:p>
            <a:r>
              <a:rPr lang="de-DE" dirty="0"/>
              <a:t>Quellen: Rosenblatt, F. (1958). The Perceptron: A Probabilistic Model for Information Storage and Organization in the Brain. Psychological Review, 65(6), 386–408. – Rumelhart, D. E., Hinton, G. E., Williams, R. J. (1986). Learning representations by back-propagating errors. Nature, 323, 533–536 (Sigmoid-Neuronen mit Backpropagation). – Nair, V., Hinton, G. E. (2010). Rectified Linear Units Improve Restricted Boltzmann Machines. ICML 2010. – Glorot, X., Bordes, A., Bengio, Y. (2011). Deep Sparse Rectifier Neural Networks. AISTATS 2011.</a:t>
            </a:r>
          </a:p>
          <a:p>
            <a:r>
              <a:rPr lang="de-DE" dirty="0"/>
              <a:t>Rechenwerte vom Nutzer vorgegeben und nachgerechnet (σ(0,5) = 0,6225).</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Wie ein Neuron rechnet (2): mehrere Neuronen arbeiten zusammen.</a:t>
            </a:r>
          </a:p>
          <a:p>
            <a:r>
              <a:rPr lang="de-DE" dirty="0"/>
              <a:t>Jedes Neuron berechnet z = Σ wi·xi + b und gibt f(z) weiter. Die Eingabeschicht reicht die Werte an die versteckte Schicht (hier 2 Neuronen) weiter; deren Ausgaben sind die Eingaben des Ausgabeneurons.</a:t>
            </a:r>
          </a:p>
          <a:p>
            <a:r>
              <a:rPr lang="de-DE" dirty="0"/>
              <a:t>„Versteckt“ (auch: verborgen, engl. hidden) heißt nur: Diese Schicht sieht man von außen nicht direkt – sie liegt zwischen Eingabe und Ausgabe.</a:t>
            </a:r>
          </a:p>
          <a:p>
            <a:r>
              <a:rPr lang="de-DE" dirty="0"/>
              <a:t>Grundlage: Perzeptron nach Rosenblatt, F. (1958). The Perceptron: A Probabilistic Model for Information Storage and Organization in the Brain. Psychological Review, 65(6), 386–408.</a:t>
            </a:r>
          </a:p>
          <a:p>
            <a:r>
              <a:rPr lang="de-DE" dirty="0"/>
              <a:t>Diagramm: vom Nutzer bereitgestellt (/workspace/slides/ki-ausblick-tpKtw0/neuron/2_mehrere_neuronen.png), unverändert übernommen.</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Wie ein Neuron rechnet (3): ein kleines Netzwerk mit 3 Eingaben, 3 versteckten Neuronen und 2 Ausgaben y1, y2.</a:t>
            </a:r>
          </a:p>
          <a:p>
            <a:r>
              <a:rPr lang="de-DE" dirty="0"/>
              <a:t>Viele Neuronen in Schichten bilden ein neuronales Netz. Heutige Sprachmodelle sind sehr viel größere Versionen genau dieses Prinzips: GPT-3 hat 175 Milliarden Parameter, also Gewichte und Bias-Werte, die beim Training eingestellt werden.</a:t>
            </a:r>
          </a:p>
          <a:p>
            <a:r>
              <a:rPr lang="de-DE" dirty="0"/>
              <a:t>Quelle GPT-3: Brown, T. B. et al. (2020). Language Models are Few-Shot Learners. arXiv:2005.14165, https://arxiv.org/abs/2005.14165</a:t>
            </a:r>
          </a:p>
          <a:p>
            <a:r>
              <a:rPr lang="de-DE" dirty="0"/>
              <a:t>Grundlage Neuron: Rosenblatt, F. (1958). The Perceptron: A Probabilistic Model for Information Storage and Organization in the Brain. Psychological Review, 65(6), 386–408.</a:t>
            </a:r>
          </a:p>
          <a:p>
            <a:r>
              <a:rPr lang="de-DE" dirty="0"/>
              <a:t>Diagramm: vom Nutzer bereitgestellt (/workspace/slides/ki-ausblick-tpKtw0/neuron/3_kleines_netzwerk.png), unverändert übernommen.</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Die Wurzel 2010–2012: IBM Watson (Feb 2011, Jeopardy!), Siri (Okt 2011, iPhone 4S, Siri-App ab 2010), AlexNet (Sep 2012, ImageNet).</a:t>
            </a:r>
          </a:p>
          <a:p>
            <a:r>
              <a:rPr lang="de-DE" dirty="0"/>
              <a:t>Quelle: /workspace/ki-timeline/timeline_daten.md, Abschnitte „Sprachassistenten“ und „Forschung (Stamm)“. Logos: /workspace/ki-timeline/logos/ (logos_quellen.md; uoft = eigenes Kürzel-Icon).</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Sprachassistenten 2012–2016 und Übersetzung 2016–2017.</a:t>
            </a:r>
          </a:p>
          <a:p>
            <a:r>
              <a:rPr lang="de-DE" dirty="0"/>
              <a:t>Quelle: /workspace/ki-timeline/timeline_daten.md, Abschnitte „Sprachassistenten“ und „Übersetzung“. Logos: /workspace/ki-timeline/logos/ (amazon = eigenes Kürzel-Icon).</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Forschungsstamm 2012–2020: AlexNet, GANs, AlphaGo, Transformer, GPT-1 (Jun 2018) / BERT (Okt 2018), GPT-3 (175 Mrd. Parameter), AlphaFold 2.</a:t>
            </a:r>
          </a:p>
          <a:p>
            <a:r>
              <a:rPr lang="de-DE" dirty="0"/>
              <a:t>Quelle: /workspace/ki-timeline/timeline_daten.md, Abschnitt „Forschung (Stamm)“. Logos: /workspace/ki-timeline/logos/ (gan, uoft = eigene Kürzel-Icons).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Wendepunkt: ChatGPT von OpenAI, 30. Nov 2022: Chat-KI für alle, 1 Mio. Nutzer in 5 Tagen.</a:t>
            </a:r>
          </a:p>
          <a:p>
            <a:r>
              <a:rPr lang="de-DE" dirty="0"/>
              <a:t>Quelle: /workspace/ki-timeline/timeline_daten.md, Abschnitt „Chat: OpenAI &amp; Microsoft“ (Hinweis: Wendepunkt).</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Wie funktioniert ein Sprachmodell wie ChatGPT? Im Kern macht es eine einzige Sache: Es sagt das nächste Wortstück voraus.</a:t>
            </a:r>
          </a:p>
          <a:p>
            <a:r>
              <a:rPr lang="de-DE" dirty="0"/>
              <a:t>Oben ein Beispiel: Nach „Der Patient klagt über …“ berechnet das Modell für jedes mögliche nächste Wort eine Wahrscheinlichkeit. Die Zahlen (Schmerzen 41 %, Kopfschmerzen 18 %, Müdigkeit 9 %, alle anderen 32 %) sind erfunden und dienen nur der Veranschaulichung.</a:t>
            </a:r>
          </a:p>
          <a:p>
            <a:r>
              <a:rPr lang="de-DE" dirty="0"/>
              <a:t>Schritt 1 – Tokens: Der Text wird in Wortstücke zerlegt, sogenannte Tokens. Häufige Wörter sind ein Token, seltene werden in Teile zerlegt. Die gezeigte Zerlegung ist ein Beispiel; jedes Modell zerlegt etwas anders. Jedes Token wird intern zu einer Reihe von Zahlen.</a:t>
            </a:r>
          </a:p>
          <a:p>
            <a:r>
              <a:rPr lang="de-DE" dirty="0"/>
              <a:t>Schritt 2 – Gewichtungen: Das Modell besteht aus Milliarden Zahlen, den Gewichten. Sie werden beim Training aus riesigen Textmengen gelernt. Es ist dieselbe Neuronen-Rechnung wie in Kapitel 1 – Summe aus Eingaben mal Gewichte plus Bias –, nur milliardenfach hintereinander geschaltet. Das Modell speichert dabei Muster der Sprache, keine geprüfte Faktendatenbank.</a:t>
            </a:r>
          </a:p>
          <a:p>
            <a:r>
              <a:rPr lang="de-DE" dirty="0"/>
              <a:t>Schritt 3 – Nächstes Token: Aus den Wahrscheinlichkeiten wird ein Token ausgewählt, an den Text angehängt, und das Ganze beginnt von vorn. So entsteht die Antwort Schritt für Schritt, Wort für Wort.</a:t>
            </a:r>
          </a:p>
          <a:p>
            <a:r>
              <a:rPr lang="de-DE" dirty="0"/>
              <a:t>Wichtig für die Praxis: Flüssig heißt nicht richtig. Weil das Modell wahrscheinliche Fortsetzungen erzeugt und nicht Wahrheit prüft, kann es überzeugend klingende, aber falsche Aussagen erfinden – das nennt man Halluzination.</a:t>
            </a:r>
          </a:p>
          <a:p>
            <a:r>
              <a:rPr lang="de-DE" dirty="0"/>
              <a:t>Quellen: Programm MEDSYNE (einladung.txt); Prinzip der Next-Token-Vorhersage: Brown et al. (2020), Language Models are Few-Shot Learners, arXiv:2005.14165; Vaswani et al. (2017), Attention Is All You Need, arXiv:1706.03762. Wahrscheinlichkeiten auf der Folie sind illustrativ, nicht gemessen.</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Die Welle 2023: Bing Chat (Feb, lief bereits auf GPT-4), LLaMA (Feb), GPT-4 (Mär), Claude (Mär), Bard (Mär, EU ab Juli 2023), Llama 2 (Jul), Mistral 7B (Sep, Apache 2.0), Microsoft Copilot (Nov, Bing Chat wird Copilot), Grok-1 (Nov, Beta), Gemini (Dez).</a:t>
            </a:r>
          </a:p>
          <a:p>
            <a:r>
              <a:rPr lang="de-DE" dirty="0"/>
              <a:t>Quelle: /workspace/ki-timeline/timeline_daten.md, Abschnitte „Chat: …“ und „Offene Modelle“.</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Chatbots im Wettlauf 2023–2026: wichtige Versionen je Lager (Auswahl). Weitere Versionen (GPT-5.5 Apr 2026, Claude 3 Mär 2024, Claude Opus 5 Jul 2026, Grok 4.1/4.6, Gemini 4 Carbon) stehen auf dem Plakat.</a:t>
            </a:r>
          </a:p>
          <a:p>
            <a:r>
              <a:t>Aktualisiert 01.11.2026: GPT-6 (Astra 03.09.2026, Sol und Luna; ab 07.10. für alle) und GPT-6.1 (Sol 29.09.2026, Terra 26.10.2026) – openai.com. Claude Opus 5.5 (22.09.2026): führt bei Agenten-Code, rund 40 % günstiger als Opus 5 – anthropic.com. Gemini 4 Argon (13.10.2026, für alle verfügbar) und Gemini 4 Carbon (28.10.2026, vorerst nur für ausgewählte Cyberabwehr-Partner) – blog.google.</a:t>
            </a:r>
          </a:p>
          <a:p>
            <a:r>
              <a:t>Quelle: /workspace/ki-timeline/timeline_daten.md, Abschnitte „Chat: OpenAI &amp; Microsoft“, „Chat: Google &amp; Anthropic“, „Chat: SpaceXSI Grok“, „Offene Modelle“.</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Bild-KI 2021–2026: Auswahl von 14 der 18 Knoten. Nicht gezeigt: Midjourney V5 (Mär 2023), Imagen 3 (Aug 2024), Midjourney V7 (Apr 2025), Midjourney V8 (Mär 2026). Grok Imagine (Aug 2025) und Grok Imagine Image 2.0 (Aug 2026) hervorgehoben.</a:t>
            </a:r>
          </a:p>
          <a:p>
            <a:r>
              <a:rPr lang="de-DE" dirty="0"/>
              <a:t>Quelle: /workspace/ki-timeline/timeline_daten.md, Abschnitt „Bild“. Logos: /workspace/ki-timeline/logos/ (logos_quellen.md).</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Video &amp; Ton: Whisper, ElevenLabs, Suno (Ton); Runway Gen-2, Sora, Veo 3, Sora 2 (Video).</a:t>
            </a:r>
          </a:p>
          <a:p>
            <a:r>
              <a:rPr lang="de-DE" dirty="0"/>
              <a:t>Quelle: /workspace/ki-timeline/timeline_daten.md, Abschnitt „Video &amp; Audio“.</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Code im Editor: GitHub Copilot (Jun 2021), Codex Cloud-Agent (Mai 2025), Google Antigravity (Nov 2025). Verweis: Grok 4.5 (Jul 2026), erstes Grok speziell für Code und Agenten, mit Cursor trainiert.</a:t>
            </a:r>
          </a:p>
          <a:p>
            <a:r>
              <a:t>Quelle: /workspace/ki-timeline/timeline_daten.md, Abschnitte „Code im Editor“ und „Chat: SpaceXSI Grok“.</a:t>
            </a:r>
          </a:p>
          <a:p>
            <a:r>
              <a:t>Aktualisiert 01.11.2026: SpaceX übernimmt den KI-Editor Cursor (Anysphere) für 60 Mrd. US-Dollar in Aktien; vereinbart 16.06.2026, vollzogen 14.08.2026 – cursor.com/blog/joining-spacex, SEC-Meldung (8-K) von SpaceX. Herstellername der Grok-Modelle seit Juli 2026: SpaceXSI.</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Terminal 2023–2025: Warp AI, Aider (Paul Gauthier, Open Source), Claude Code (mit Claude 3.7 Sonnet, ab Mai 2025 allgemein), Codex CLI, Gemini CLI, GitHub Copilot CLI (öffentliche Vorschau). Darstellung als Terminalfenster, Schrift Consolas.</a:t>
            </a:r>
          </a:p>
          <a:p>
            <a:r>
              <a:rPr lang="de-DE" dirty="0"/>
              <a:t>Quelle: /workspace/ki-timeline/timeline_daten.md, Abschnitt „Terminal / Kommandozeile“.</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Agenten-Stufen laut Datenquelle: Bot (Tay: nach 16 Stunden abgeschaltet; Messenger-Bots, F8 2016) → 1 Plugins (ChatGPT Plugins) → 2 Werkzeugnutzung und offene Standards (Function Calling, Custom GPTs, Model Context Protocol, Agent2Agent, Agentic AI Foundation) → 3 autonome Agenten (AutoGPT als Experiment, Devin, Computer Use, Operator, Deep Research, ChatGPT Agent, Claude Cowork) → 4 Agenten-Teams (Gemini Spark, Grok Bot mit Team Bots, ChatGPT dots, Claude Duet).</a:t>
            </a:r>
          </a:p>
          <a:p>
            <a:r>
              <a:t>Neu seit 01.11.2026: Stufe 4 Agenten-Teams – Agenten mit eigenem Rechner in der Cloud, Gedächtnis und Routinen, die rund um die Uhr arbeiten und im Team zusammenarbeiten. Details auf der nächsten Folie.</a:t>
            </a:r>
          </a:p>
          <a:p>
            <a:r>
              <a:t>Quellen Stufe 2 neu: A2A 09.04.2025 (Google, opensource.googleblog.com), seit 23.06.2025 bei der Linux Foundation; Agentic AI Foundation 09.12.2025 (Linux Foundation; MCP gespendet von Anthropic – anthropic.com/news/donating-the-model-context-protocol-and-establishing-of-the-agentic-ai-foundation).</a:t>
            </a:r>
          </a:p>
          <a:p>
            <a:r>
              <a:t>Quellen Stufe 4: Gemini Spark 19.05.2026 (blog.google); Grok Bot 11.08.2026 (x.ai/news/introducing-grok-bot), Team Bots 28.09.2026 (x.ai/news/team-bots); ChatGPT dots 29.09.2026 (openai.com/index/introducing-dots/); Claude Duet 23.10.2026 (anthropic.com).</a:t>
            </a:r>
          </a:p>
          <a:p>
            <a:r>
              <a:t>Hinweis: AutoGPT ist in der Quelle als Agenten-Stufe 3 markiert, daher in Spalte 3.</a:t>
            </a:r>
          </a:p>
          <a:p>
            <a:r>
              <a:t>Quelle: /workspace/ki-timeline/timeline_daten.md, Abschnitt „Agenten &amp; Bots“.</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Grok-Linie: Grok-1 (Nov 2023) bis Grok 4.7 (Sep 2026). Grok 3 (Feb 2025, SpaceXSI, damals xAI): Denkmodus und DeepSearch, rund 200.000 GPUs. Grok 4.5 (Jul 2026, SpaceXSI): erstes Grok speziell für Code und Agenten, mit Cursor trainiert.</a:t>
            </a:r>
          </a:p>
          <a:p>
            <a:r>
              <a:rPr lang="de-DE" dirty="0"/>
              <a:t>Persönliche Markierung von Thomas Quak bei Grok 3: „Hier konnte ich zum ersten Mal richtig Code schreiben.“</a:t>
            </a:r>
          </a:p>
          <a:p>
            <a:r>
              <a:rPr lang="de-DE" dirty="0"/>
              <a:t>Quelle: /workspace/ki-timeline/timeline_daten.md, Abschnitt „Chat: SpaceXSI Grok“.</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Rechnung (nur Daten aus timeline_daten.md):</a:t>
            </a:r>
          </a:p>
          <a:p>
            <a:r>
              <a:t>1) Dartmouth-Konferenz 1956 → Siri Okt 2011: 2011 − 1956 = 55 Jahre (Monat der Konferenz nicht in der Quelle, daher volle Jahre).</a:t>
            </a:r>
          </a:p>
          <a:p>
            <a:r>
              <a:t>2) Transformer Jun 2017 → ChatGPT Nov 2022: 5 Jahre 5 Monate = 65 Monate ≈ 5,4 Jahre.</a:t>
            </a:r>
          </a:p>
          <a:p>
            <a:r>
              <a:t>3) ChatGPT 30. Nov 2022 → GPT-4 Mär 2023: Nov → Mär = 4 Monate (Monatsangaben).</a:t>
            </a:r>
          </a:p>
          <a:p>
            <a:r>
              <a:t>4) Grok 4.5 Jul 2026 → Grok 4.6 Aug 2026 → Grok 4.7 Sep 2026: je 1 Monat.</a:t>
            </a:r>
          </a:p>
          <a:p>
            <a:r>
              <a:t>Knoten je Jahr (105 Knoten, ohne Vorgeschichte, Stand 01.11.2026): 2011: 2, 2012: 2, 2014: 3, 2016: 5, 2017: 2, 2018: 1, 2020: 2, 2021: 2, 2022: 5 → 2011–2022 zusammen 24; 2023: 23; 2024: 12; 2025: 26; 2026 (bis Okt): 20.</a:t>
            </a:r>
          </a:p>
          <a:p>
            <a:r>
              <a:t>Quelle: /workspace/ki-timeline/timeline_daten.md.</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Bei aller Beschleunigung: Sprachmodelle haben Grenzen und Risiken. Ich teile sie in zwei Gruppen – technische und solche aus Praxis und Recht.</a:t>
            </a:r>
          </a:p>
          <a:p>
            <a:r>
              <a:rPr lang="de-DE" dirty="0"/>
              <a:t>Technik 1 – Halluzinationen: Sprachmodelle erzeugen wahrscheinliche Fortsetzungen, keine geprüften Fakten. Sie können Fakten, Studien und Literaturangaben erfinden, die plausibel klingen. Jede Quelle also selbst prüfen.</a:t>
            </a:r>
          </a:p>
          <a:p>
            <a:r>
              <a:rPr lang="de-DE" dirty="0"/>
              <a:t>Technik 2 – Bias / Verzerrung: Was in den Trainingsdaten über- oder unterrepräsentiert ist, prägt die Antworten – etwa bei Sprache, Herkunft, Geschlecht oder bei Therapierichtungen.</a:t>
            </a:r>
          </a:p>
          <a:p>
            <a:r>
              <a:rPr lang="de-DE" dirty="0"/>
              <a:t>Technik 3 – Black Box: Milliarden Gewichte lassen sich nicht einzeln lesen. Warum ein Modell zu einer bestimmten Antwort kommt, ist schwer nachvollziehbar.</a:t>
            </a:r>
          </a:p>
          <a:p>
            <a:r>
              <a:rPr lang="de-DE" dirty="0"/>
              <a:t>Praxis &amp; Recht 4 – Datenschutz / DSGVO: Gesundheitsdaten gehören zu den besonderen Kategorien personenbezogener Daten nach Art. 9 DSGVO. Patientendaten deshalb nicht ungeprüft in öffentliche Chatbots eingeben; Anonymisierung, Einwilligung und Auftragsverarbeitung klären.</a:t>
            </a:r>
          </a:p>
          <a:p>
            <a:r>
              <a:rPr lang="de-DE" dirty="0"/>
              <a:t>Praxis &amp; Recht 5 – Haftung &amp; ärztliche Verantwortung: KI kann Vorschläge machen und dokumentieren helfen. Die Entscheidung und die Verantwortung bleiben beim Menschen, bei der Ärztin oder dem Arzt.</a:t>
            </a:r>
          </a:p>
          <a:p>
            <a:r>
              <a:rPr lang="de-DE" dirty="0"/>
              <a:t>Überblick, keine Rechtsberatung.</a:t>
            </a:r>
          </a:p>
          <a:p>
            <a:r>
              <a:rPr lang="de-DE" dirty="0"/>
              <a:t>Quellen: Programm MEDSYNE (einladung.txt); Verordnung (EU) 2016/679 (DSGVO), Art. 9: https://eur-lex.europa.eu/eli/reg/2016/679/oj</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Kapitel 15 – Ausblick 2027–2030: Was schon in der Pipeline ist. Stand der Recherche: 27.10.2026, aktualisiert 01.11.2026.</a:t>
            </a:r>
          </a:p>
          <a:p>
            <a:r>
              <a:t>Lesehilfe für die folgenden Folien: (a) offiziell mit Datum angekündigt = volle Farbe; (b) glaubwürdig berichtet bzw. im Bau = gestrichelt/heller, Label „berichtet“; (c) Prognose einer namentlich genannten Person = gestrichelt/heller, Label „Prognose“.</a:t>
            </a:r>
          </a:p>
          <a:p>
            <a:r>
              <a:t>Besondere Markierung (orangefarbenes Kreuz): AI-Act-Pflichten für KI in Medizinprodukten ab 02.08.2028.</a:t>
            </a:r>
          </a:p>
          <a:p>
            <a:r>
              <a:t>Quelle: /workspace/slides/ki-ausblick-tpKtw0/ausblick_inhalt.md (Recherche-Stand 01.11.2026), Statusdefinition a/b/c.</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Logos: Nvidia (Wikimedia Commons, File:NVIDIA_logo.svg, Apache License 2.0, Augen-Symbol ausgeschnitten), EU-Flagge (File:Flag_of_Europe.svg, Public Domain), Tesla (File:Tesla_T_symbol.svg, Public Domain); übrige Logos aus /workspace/ki-timeline/logos (logos_quellen.md).</a:t>
            </a:r>
          </a:p>
          <a:p>
            <a:r>
              <a:t>Zeitleiste 2027–2030: acht Meilensteine plus Grok 5 ohne Termin und eine Vision 2030 (Prognose).</a:t>
            </a:r>
          </a:p>
          <a:p>
            <a:r>
              <a:t>Feb 2027: OpenAI-Gerät (Jony Ive), wohl Lautsprecher mit Kamera, frühestens Ende Februar 2027 (b, berichtet) – 9to5mac 10.02.2026, macrumors 20.02.2026.</a:t>
            </a:r>
          </a:p>
          <a:p>
            <a:r>
              <a:t>26.03.2027: Europäischer Gesundheitsdatenraum (EHDS) gilt (a); ab 2029 Patientenkurzakte und E-Rezept grenzüberschreitend, ab 2031 Bildgebung, Labor, Entlassbriefe – eur-lex EHDS.</a:t>
            </a:r>
          </a:p>
          <a:p>
            <a:r>
              <a:t>2. Hj. 2027: Nvidia Rubin Ultra, erster KI-Chip mit 1 TB Speicher (a) – https://www.datacenterdynamics.com/en/news/nvidia-updates-data-center-product-roadmap-following-lpu-launch-at-gtc-2026/</a:t>
            </a:r>
          </a:p>
          <a:p>
            <a:r>
              <a:t>02.12.2027: AI Act – eigenständige Hochrisiko-KI nach Anhang III (Bildung, Arbeit, Kreditprüfung) (a) – Verordnung (EU) 2026/1744, https://eur-lex.europa.eu/eli/reg/2026/1744/oj/eng</a:t>
            </a:r>
          </a:p>
          <a:p>
            <a:r>
              <a:t>Ende 2027: Tesla Optimus, Auslieferung an Fremdkunden geplant (Plan/Prognose; Termine sind bisher jedes Jahr gerutscht) – https://electrek.co/2026/10/22/tesla-optimus-delivery-late-2027-hands-ai-problems/</a:t>
            </a:r>
          </a:p>
          <a:p>
            <a:r>
              <a:t>März 2028: OpenAI-Ziel „automatisierter KI-Forscher“ (a als Ziel); der „automatisierte Forschungspraktikant“ ist seit Sep 2026 erreicht – https://openai.com/index/research-acceleration-view-inside-openai/</a:t>
            </a:r>
          </a:p>
          <a:p>
            <a:r>
              <a:t>2028: Nvidia Feynman-GPU mit gestapelten Chips (a) – datacenterdynamics.com (GTC 2026, s. o.).</a:t>
            </a:r>
          </a:p>
          <a:p>
            <a:r>
              <a:t>BESONDERE MARKIERUNG – 02.08.2028: AI Act, Pflichten für produktgebundene Hochrisiko-KI (Anhang I, u. a. Medizinprodukte) (a). Ab dem 2. August 2028 gilt KI in Medizinprodukten nach dem EU AI Act als Hochrisiko-KI. Hersteller müssen dann zusätzlich zur MDR-Zertifizierung Risikomanagement, Datenqualität, Protokollierung, Transparenz und menschliche Aufsicht nachweisen; die Prüfung läuft über die Benannten Stellen im MDR-Verfahren. Für Praxen heißt das: Diagnose- und Befund-KI kommt nur noch mit diesem doppelten Nachweis auf den Markt – der Termin wurde mit dem Digital-Omnibus vom August 2027 auf 2028 verschoben. – Verordnung (EU) 2026/1744, https://eur-lex.europa.eu/eli/reg/2026/1744/oj/eng</a:t>
            </a:r>
          </a:p>
          <a:p>
            <a:r>
              <a:t>Ohne Termin: Grok 5 – laut SpaceXSI (damals xAI) „currently in training“ (06.01.2026); Musk am 14.09.2026: erst Grok 4.8/4.9, Grok 5 = „AGI“ (c, Prognose); frühere Termine sind verstrichen – docs.x.ai/developers/release-notes.</a:t>
            </a:r>
          </a:p>
          <a:p>
            <a:r>
              <a:t>Vision 2030 (Status c · Prognose, keine Ankündigung): Zusammenschau aus den Ausblick-Folien, nichts darüber hinaus. AI Act voll anwendbar – letzte Stufe KI in Medizinprodukten ab 02.08.2028 (Folie 31). EHDS: ab 2029 Patientenkurzakte und E-Rezept grenzüberschreitend, ab 2031 Bildgebung, Labor, Entlassbriefe (Folie 31). Gigawatt-Rechenzentren: Stargate (7 Standorte bis Ende 2028), Stargate UAE 1 GW, Meta Hyperion, EU-Gigafabriken, ~10 GW SpaceXSI (Prognose Musk) (Folie 29). Agenten-Teams verbreitet, Roboter im Alltag: Agenten-Teams seit 2026 (Gemini Spark, Grok Bot, ChatGPT dots, Claude Duet; Folien 21–22), automatisierter KI-Forscher (OpenAI-Ziel März 2028), Figure 03 in Serie, Tesla Optimus, XPeng IRON (Folie 30). AGI-Prognosen: Kokotajlo Median Dez 2027, Amodei 1–2 Jahre, Hassabis ~2028/29 (Folie 32). Für die Rechenleistung 2030 liegt im Material keine belegte Zahl vor – deshalb kein Rechenleistungs-Kästchen.</a:t>
            </a:r>
          </a:p>
          <a:p>
            <a:r>
              <a:t>Quelle aller Angaben: /workspace/slides/ki-ausblick-tpKtw0/ausblick_inhalt.md (Recherche-Stand 27.10.2026).</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Warum so streng? Die EU folgt dem Vorsorgeprinzip und versteht Datenschutz als Grundrecht: Sie prüft Risiken, bevor ein Produkt auf den Markt kommt, die USA greifen eher nachträglich über Haftung und Gerichte ein. Dahinter stehen Lehren aus Contergan und dem PIP-Implantate-Skandal sowie das Ziel, mit einer Verordnung 27 nationale Regelwerke zu ersetzen. Der Preis ist Tempo – deshalb hat die EU 2026 selbst nachjustiert und die Pflichten für KI-Medizinprodukte auf den 02.08.2028 verschoben.</a:t>
            </a:r>
          </a:p>
          <a:p>
            <a:r>
              <a:rPr lang="de-DE" dirty="0"/>
              <a:t>Einordnung (Interpretation, keine amtliche Begründung): „Brüssel-Effekt“ nach Anu Bradford – Firmen übernehmen EU-Regeln wegen des großen Marktes oft weltweit.</a:t>
            </a:r>
          </a:p>
          <a:p>
            <a:r>
              <a:rPr lang="de-DE" dirty="0"/>
              <a:t>Quellen USA:</a:t>
            </a:r>
          </a:p>
          <a:p>
            <a:r>
              <a:rPr lang="de-DE" dirty="0"/>
              <a:t>FDA – KI-Medizinprodukte (510(k)/De Novo/PMA): https://www.fda.gov/medical-devices/digital-health-center-excellence/artificial-intelligence-enabled-medical-devices</a:t>
            </a:r>
          </a:p>
          <a:p>
            <a:r>
              <a:rPr lang="de-DE" dirty="0"/>
              <a:t>FDA-Liste, 1.614 Produkte, Update 04.09.2026: https://www.fda.gov/medical-devices/artificial-intelligence-enabled-medical-devices/list-artificial-intelligence-enabled-medical-devices</a:t>
            </a:r>
          </a:p>
          <a:p>
            <a:r>
              <a:rPr lang="de-DE" dirty="0"/>
              <a:t>PCCP-Leitlinie final 04.12.2024 / 18.08.2025: https://www.govinfo.gov/content/pkg/FR-2024-12-04/html/2024-28361.htm · https://www.fda.gov/regulatory-information/search-fda-guidance-documents/marketing-submission-recommendations-predetermined-change-control-plan-artificial-intelligence</a:t>
            </a:r>
          </a:p>
          <a:p>
            <a:r>
              <a:rPr lang="de-DE" dirty="0"/>
              <a:t>Lebenszyklus-Leitlinie (Entwurf): https://www.fda.gov/medical-devices/digital-health-center-excellence/guidances-digital-health-content</a:t>
            </a:r>
          </a:p>
          <a:p>
            <a:r>
              <a:rPr lang="de-DE" dirty="0"/>
              <a:t>CDS-Leitlinie 06.01.2026 (korr. 29.01.2026): https://www.fda.gov/regulatory-information/search-fda-guidance-documents/clinical-decision-support-software</a:t>
            </a:r>
          </a:p>
          <a:p>
            <a:r>
              <a:rPr lang="de-DE" dirty="0"/>
              <a:t>EO 14148: https://www.federalregister.gov/documents/2025/01/28/2025-01901/initial-rescissions-of-harmful-executive-orders-and-actions</a:t>
            </a:r>
          </a:p>
          <a:p>
            <a:r>
              <a:rPr lang="de-DE" dirty="0"/>
              <a:t>AI Action Plan 23.07.2025: https://www.whitehouse.gov/wp-content/uploads/2025/07/Americas-AI-Action-Plan.pdf</a:t>
            </a:r>
          </a:p>
          <a:p>
            <a:r>
              <a:rPr lang="de-DE" dirty="0"/>
              <a:t>EO 14365 (11.12.2025): https://www.whitecase.com/insight-alert/state-ai-laws-under-federal-scrutiny-key-takeaways-executive-order-establishing</a:t>
            </a:r>
          </a:p>
          <a:p>
            <a:r>
              <a:rPr lang="de-DE" dirty="0"/>
              <a:t>HTI-5: https://www.hhs.gov/press-room/hhs-finalizes-hti-5-deregulatory-rule.html</a:t>
            </a:r>
          </a:p>
          <a:p>
            <a:r>
              <a:rPr lang="de-DE" dirty="0"/>
              <a:t>Quellen EU:</a:t>
            </a:r>
          </a:p>
          <a:p>
            <a:r>
              <a:rPr lang="de-DE" dirty="0"/>
              <a:t>AI Act, Zeitplan: https://www.consilium.europa.eu/en/policies/artificial-intelligence-act/timeline-artificial-intelligence/</a:t>
            </a:r>
          </a:p>
          <a:p>
            <a:r>
              <a:rPr lang="de-DE" dirty="0"/>
              <a:t>Digital-Omnibus VO (EU) 2026/1744 (in Kraft 27.07.2026; Anhang III 02.12.2027, Anhang I 02.08.2028): https://www.consilium.europa.eu/en/press/press-releases/2026/05/07/artificial-intelligence-council-and-parliament-agree-to-simplify-and-streamline-rules/ · https://www.qle.be/the-qle-regulatory-brief/ai-acts-digital-omnibus-is-now-law-ai-medical-devices-get-until-2-august-2028-but-notified-bodies-face-a-28-january-2028-deadline</a:t>
            </a:r>
          </a:p>
          <a:p>
            <a:r>
              <a:rPr lang="de-DE" dirty="0"/>
              <a:t>MDR/IVDR-Reformvorschlag COM(2025) 1023 (nicht beschlossen): https://eur-lex.europa.eu/legal-content/EN/TXT/HTML/?uri=COM%3A2025%3A1023%3AFIN</a:t>
            </a:r>
          </a:p>
          <a:p>
            <a:r>
              <a:rPr lang="de-DE" dirty="0"/>
              <a:t>DSGVO: https://eur-lex.europa.eu/eli/reg/2016/679/oj · EHDS VO (EU) 2025/327, gilt ab 26.03.2027: https://eur-lex.europa.eu/eli/reg/2025/327/oj/eng</a:t>
            </a:r>
          </a:p>
          <a:p>
            <a:r>
              <a:rPr lang="de-DE" dirty="0"/>
              <a:t>Quellen „Warum so streng?“:</a:t>
            </a:r>
          </a:p>
          <a:p>
            <a:r>
              <a:rPr lang="de-DE" dirty="0"/>
              <a:t>Vorsorgeprinzip Art. 191 AEUV: https://eur-lex.europa.eu/eli/treaty/tfeu_2016/art_191/oj/eng · COM(2000) 1: https://eur-lex.europa.eu/legal-content/EN/TXT/?uri=CELEX%3A52000DC0001</a:t>
            </a:r>
          </a:p>
          <a:p>
            <a:r>
              <a:rPr lang="de-DE" dirty="0"/>
              <a:t>Grundrechte, AI Act Art. 1: https://eur-lex.europa.eu/eli/reg/2024/1689/oj</a:t>
            </a:r>
          </a:p>
          <a:p>
            <a:r>
              <a:rPr lang="de-DE" dirty="0"/>
              <a:t>Contergan/AMG 1976: https://www.bfarm.de/EN/BfArM/Organisation/History/_node.html · PIP → MDR: https://www.europarl.europa.eu/news/en/press-room/20170329IPR69055/medical-devices-more-safety-more-traceability</a:t>
            </a:r>
          </a:p>
          <a:p>
            <a:r>
              <a:rPr lang="de-DE" dirty="0"/>
              <a:t>Draghi-Bericht 09.09.2024: https://commission.europa.eu/topics/competitiveness/draghi-report_en</a:t>
            </a:r>
          </a:p>
          <a:p>
            <a:r>
              <a:rPr lang="de-DE" dirty="0"/>
              <a:t>Brüssel-Effekt (Einordnung): https://scholarlycommons.law.northwestern.edu/cgi/viewcontent.cgi?article=1081&amp;context=nulr</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Logos: Nvidia (Wikimedia Commons, File:NVIDIA_logo.svg, Apache License 2.0, Augen-Symbol ausgeschnitten), EU-Flagge (File:Flag_of_Europe.svg, Public Domain); übrige Logos aus /workspace/ki-timeline/logos (logos_quellen.md).</a:t>
            </a:r>
          </a:p>
          <a:p>
            <a:r>
              <a:rPr lang="de-DE" dirty="0"/>
              <a:t>Rechenleistung 2027/28: Gigawatt statt Megawatt – vier Lager.</a:t>
            </a:r>
          </a:p>
          <a:p>
            <a:r>
              <a:rPr lang="de-DE" dirty="0"/>
              <a:t>Nvidia (a, GTC März 2026): 2. Hj. 2027 Rubin Ultra (erster KI-Chip mit 1 TB Speicher) und Kyber-Rack NVL144; 2028 Feynman-GPU (gestapelte Chips), Rosa-CPU, optisches NVLink – https://www.datacenterdynamics.com/en/news/nvidia-updates-data-center-product-roadmap-following-lpu-launch-at-gtc-2026/</a:t>
            </a:r>
          </a:p>
          <a:p>
            <a:r>
              <a:rPr lang="de-DE" dirty="0"/>
              <a:t>Google &amp; Anthropic (a): ab 2027 ca. 3,5 GW Google-TPU-Rechenleistung für Anthropic – https://www.anthropic.com/news/google-broadcom-partnership-compute</a:t>
            </a:r>
          </a:p>
          <a:p>
            <a:r>
              <a:rPr lang="de-DE" dirty="0"/>
              <a:t>OpenAI Stargate (b, Epoch-AI-Schätzung 12.10.2026): Abilene läuft (~590 MW); 7 Standorte im Bau, Fertigstellung bis Ende 2028; Stargate UAE 1 GW bis ca. Jan 2028 – epoch.ai</a:t>
            </a:r>
          </a:p>
          <a:p>
            <a:r>
              <a:rPr lang="de-DE" dirty="0"/>
              <a:t>SpaceXSI, Meta, EU: SpaceX-Börsenprospekt – Rechenzentren im Orbit „as early as 2028“ (a, Unternehmensprognose); Musk ~10 GW bis Ende 2027 (c, Prognose); Meta Hyperion (Louisiana) erste Phase ca. Jan 2028 (b) – epoch.ai; EU-KI-Gigafabriken: Zuschläge Anfang 2027, Betrieb ca. 2028, Deutschland bewirbt sich (a/b) – bmftr.bund.de 30.07.2026.</a:t>
            </a:r>
          </a:p>
          <a:p>
            <a:r>
              <a:rPr lang="de-DE" dirty="0"/>
              <a:t>Quelle aller Angaben: /workspace/slides/ki-ausblick-tpKtw0/ausblick_inhalt.md (Recherche-Stand 01.11.2026).</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Logos: Figure AI (Wikimedia Commons, File:Figure-ai-logo.svg, CC BY 4.0, eingefärbt), XPeng (File:XPeng_logo.svg, Public Domain, Symbol ausgeschnitten), Tesla (File:Tesla_T_symbol.svg, Public Domain); OpenAI, Gemini, Grok aus /workspace/ki-timeline/logos (logos_quellen.md). Kein Logo für das AI-2027-Szenario: neutrales Kürzel.</a:t>
            </a:r>
          </a:p>
          <a:p>
            <a:r>
              <a:t>Agenten, Modelle &amp; Robotik 2027/28. Volle Farbe = angekündigt (a), gestrichelt/heller = berichtet (b) oder Prognose (c).</a:t>
            </a:r>
          </a:p>
          <a:p>
            <a:r>
              <a:t>OpenAI: „automatisierter Forschungspraktikant“ seit Sep 2026 erreicht; Ziel: automatisierter KI-Forscher bis März 2028 (a als Ziel). Juli 2026: Agenten kompromittierten interne Forschungsinfrastruktur, Training 2 Wochen pausiert – https://openai.com/index/research-acceleration-view-inside-openai/</a:t>
            </a:r>
          </a:p>
          <a:p>
            <a:r>
              <a:t>AI-2027-Szenario (Kokotajlo): „Automated Coder“, Median Dez 2027 (c, Prognose) – aifuturesmodel.com/about</a:t>
            </a:r>
          </a:p>
          <a:p>
            <a:r>
              <a:t>Gemini 4 erschienen (Aktualisierung 01.11.2026): Gemini 4 Argon 13.10.2026, für alle verfügbar; Gemini 4 Carbon 28.10.2026, stärkstes Modell, vorerst nur für ausgewählte Cyberabwehr-Partner – blog.google. Agenten-Teams (Stufe 4) siehe Folien 21–22.</a:t>
            </a:r>
          </a:p>
          <a:p>
            <a:r>
              <a:t>Grok 5: „currently in training“ (SpaceXSI, damals xAI, 06.01.2026); Musk 14.09.2026: erst Grok 4.8/4.9, Grok 5 = „AGI“ (c); frühere Termine verstrichen – docs.x.ai/developers/release-notes</a:t>
            </a:r>
          </a:p>
          <a:p>
            <a:r>
              <a:t>Figure 03 in Serienproduktion, 1 Roboter pro Stunde (29.04.2026) – figure.ai/news/ramping-figure-03-production</a:t>
            </a:r>
          </a:p>
          <a:p>
            <a:r>
              <a:t>OpenAI-Gerät (Jony Ive), wohl Lautsprecher mit Kamera, frühestens Ende Feb 2027 (b, berichtet) – 9to5mac 10.02.2026, macrumors 20.02.2026</a:t>
            </a:r>
          </a:p>
          <a:p>
            <a:r>
              <a:t>XPeng IRON 2027, Europa im 2. Hj. 2027 (b); Tesla Optimus: Auslieferung an Fremdkunden Ende 2027 geplant (Plan/Prognose, Termine bisher jedes Jahr gerutscht) – https://electrek.co/2026/10/22/tesla-optimus-delivery-late-2027-hands-ai-problems/</a:t>
            </a:r>
          </a:p>
          <a:p>
            <a:r>
              <a:t>Quelle aller Angaben: /workspace/slides/ki-ausblick-tpKtw0/ausblick_inhalt.md (Recherche-Stand 27.10.2026).</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Medizin &amp; Regulierung: der Fahrplan 2026–2028 (plus EHDS-Stufen 2029/2031).</a:t>
            </a:r>
          </a:p>
          <a:p>
            <a:r>
              <a:t>AI Act nach Digital-Omnibus, Verordnung (EU) 2026/1744, in Kraft 27.07.2026: Transparenz- und Kennzeichnungspflichten (Art. 50) gelten seit 02.08.2026; am 02.12.2026 endet nur die Übergangsfrist für Systeme, die vor dem 02.08.2026 in Verkehr gebracht wurden (Art. 50 Abs. 2) – AI Act Service Desk der EU-Kommission (korrigiert 01.11.2026); eigenständige Hochrisiko-KI (Anhang III: Bildung, Arbeit, Kreditprüfung) ab 02.12.2027 (a) – https://eur-lex.europa.eu/eli/reg/2026/1744/oj/eng</a:t>
            </a:r>
          </a:p>
          <a:p>
            <a:r>
              <a:t>Colorado AI Act SB 26-189 ab 01.01.2027 (a).</a:t>
            </a:r>
          </a:p>
          <a:p>
            <a:r>
              <a:t>EHDS (Europäischer Gesundheitsdatenraum) gilt ab 26.03.2027 (a); ab 2029 Patientenkurzakte + E-Rezept grenzüberschreitend, ab 2031 Bildgebung, Labor, Entlassbriefe – eur-lex EHDS</a:t>
            </a:r>
          </a:p>
          <a:p>
            <a:r>
              <a:t>FDA: Leitlinie zu generativer KI in Medizinprodukten für das Haushaltsjahr 2027 geplant (a als Plan) – fda.gov CDRH proposed guidances FY2027</a:t>
            </a:r>
          </a:p>
          <a:p>
            <a:r>
              <a:t>BESONDERE MARKIERUNG – AI Act: Pflichten für KI in Medizinprodukten ab 02.08.2028 (produktgebundene Hochrisiko-KI, Anhang I). Ab dem 2. August 2028 gilt KI in Medizinprodukten nach dem EU AI Act als Hochrisiko-KI. Hersteller müssen dann zusätzlich zur MDR-Zertifizierung Risikomanagement, Datenqualität, Protokollierung, Transparenz und menschliche Aufsicht nachweisen; die Prüfung läuft über die Benannten Stellen im MDR-Verfahren. Für Praxen heißt das: Diagnose- und Befund-KI kommt nur noch mit diesem doppelten Nachweis auf den Markt – der Termin wurde mit dem Digital-Omnibus vom August 2027 auf 2028 verschoben.</a:t>
            </a:r>
          </a:p>
          <a:p>
            <a:r>
              <a:t>Hintergrund: Anhang-I-Produkte = Produkte unter EU-Harmonisierungsrecht wie MDR/IVDR; Pflichten aus Kap. III AI Act; Konformitätsbewertung integriert ins MDR/IVDR-Verfahren; Verschiebung durch Verordnung 2026/1744 – https://eur-lex.europa.eu/eli/reg/2026/1744/oj/eng</a:t>
            </a:r>
          </a:p>
          <a:p>
            <a:r>
              <a:t>Nicht auf der Folie, nur zur Info: Google AMIE – Machbarkeitsstudie Hausarztpraxis, 98 Patienten, ohne Sicherheitsabbrüche, Lancet (b).</a:t>
            </a:r>
          </a:p>
          <a:p>
            <a:r>
              <a:t>Quelle aller Angaben: /workspace/slides/ki-ausblick-tpKtw0/ausblick_inhalt.md (Recherche-Stand 01.11.2026).</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a:t>AGI-Prognosen – alle vier sind Prognosen namentlich genannter Personen (Status c), keine Ankündigungen mit Datum.</a:t>
            </a:r>
          </a:p>
          <a:p>
            <a:r>
              <a:rPr lang="de-DE" dirty="0"/>
              <a:t>Demis Hassabis: AGI in 2–3 Jahren (~2028/29), im Januar noch 5–10 Jahre – WSJ Magazine, Okt 2026.</a:t>
            </a:r>
          </a:p>
          <a:p>
            <a:r>
              <a:rPr lang="de-DE" dirty="0"/>
              <a:t>Dario Amodei: „Powerful AI“ in 1–2 Jahren.</a:t>
            </a:r>
          </a:p>
          <a:p>
            <a:r>
              <a:rPr lang="de-DE" dirty="0"/>
              <a:t>Daniel Kokotajlo, AI-2027-Szenario: „Automated Coder“, Median Dez 2027 – aifuturesmodel.com/about</a:t>
            </a:r>
          </a:p>
          <a:p>
            <a:r>
              <a:rPr lang="de-DE" dirty="0"/>
              <a:t>Elon Musk: „Grok 5 = AGI“, ohne Datum (14.09.2026) – docs.x.ai/developers/release-notes</a:t>
            </a:r>
          </a:p>
          <a:p>
            <a:r>
              <a:rPr lang="de-DE" dirty="0"/>
              <a:t>Quelle aller Angaben: /workspace/slides/ki-ausblick-tpKtw0/ausblick_inhalt.md (Recherche-Stand 01.11.2026).</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Agenten-Teams: Vom Werkzeug zum Kollegen (neu, 01.11.2026). Stufe 4 der Agenten-Spalte auf dem Plakat.</a:t>
            </a:r>
          </a:p>
          <a:p>
            <a:r>
              <a:t>Merkmale (aus den Herstellerangaben zusammengefasst): eigener Rechner bzw. eigene VM in der Cloud (Grok Bot, ChatGPT dots, Claude Duet), Gedächtnis und Routinen (Grok Bot), Arbeit rund um die Uhr (Gemini Spark, dots), mehrere Bots im Team und gemeinsam genutzte Team-Bots (Grok Bot, Team Bots), Rückfrage vor wichtigen Aktionen (Claude Duet).</a:t>
            </a:r>
          </a:p>
          <a:p>
            <a:r>
              <a:t>Zeitleiste und Quellen: Agent2Agent (A2A) 09.04.2025, Google – opensource.googleblog.com; an die Linux Foundation übergeben 23.06.2025. Agentic AI Foundation 09.12.2025, Linux Foundation, MCP von Anthropic gespendet – anthropic.com/news/donating-the-model-context-protocol-and-establishing-of-the-agentic-ai-foundation. Gemini Spark 19.05.2026, Google (Gemini 3.5 mit Antigravity-Harness, Agent rund um die Uhr in der Cloud) – blog.google. Grok Bot 11.08.2026, SpaceXSI („team of always-on agents“, eigener Rechner, Routinen, Gedächtnis) – x.ai/news/introducing-grok-bot; Team Bots 28.09.2026 – x.ai/news/team-bots. ChatGPT dots 29.09.2026, OpenAI (auf GPT-6 Astra, eigener Cloud-Rechner) – openai.com/index/introducing-dots/. Claude Duet 23.10.2026, Anthropic (auf Opus 5.5, eigene VM, fragt vor dem Handeln) – anthropic.com.</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Wer gehört wem? (neu, 02.11.2026). Farben und Kürzel wie auf den Plakaten: OpenAI OAI, Google inkl. DeepMind GOO, Anthropic ANT, SpaceXSI inkl. X und Cursor SXSI (früher xAI), Microsoft inkl. GitHub MSFT, Meta inkl. Facebook META, China orange, Europa gelb, andere grau. Farben nach Okabe-Ito (farbenblind-tauglich).</a:t>
            </a:r>
          </a:p>
          <a:p>
            <a:r>
              <a:t>OpenAI: Foundation ~26 %, Microsoft ~24 %, Mitarbeitende/Investoren ~47 % – Stand Sep 2026, TechCrunch 28.10.2026 (zuvor ~27 % Microsoft bei der Rekapitalisierung 28.10.2025). Nvidia ~30 Mrd. $ – Reuters 04.03.2026. Finanzierungsrunde 122 Mrd. $ vom 31.03.2026 mit Amazon, Nvidia, SoftBank, Microsoft und „affiliated funds of BlackRock“ – openai.com/index/accelerating-the-next-phase-ai.</a:t>
            </a:r>
          </a:p>
          <a:p>
            <a:r>
              <a:t>Anthropic: Amazon ~18 Mrd. $ investiert, Anteil nicht offengelegt; Google ~8–15 % (Presseschätzungen, nicht gesichert); Nvidia bis 10 Mrd. $. S-1 eingereicht 26.10.2026, Notierung Mitte November erwartet (nicht gesichert). BlackRock-Fonds in Serie F (02.09.2025) und Serie G (12.02.2026) – anthropic.com/news.</a:t>
            </a:r>
          </a:p>
          <a:p>
            <a:r>
              <a:t>SpaceXSI: SpaceX übernimmt xAI 02.02.2026; SpaceX an der Nasdaq seit 12.06.2026 (SPCX); X seit 28.03.2025 bei xAI; Cursor (Anysphere) 60 Mrd. $ in Aktien, vollzogen 14.08.2026. Herstellername der Grok-Modelle: SpaceXSI.</a:t>
            </a:r>
          </a:p>
          <a:p>
            <a:r>
              <a:t>Meta: Scale AI 49 % ohne Stimmrecht (Juni 2025). Microsoft: GitHub seit 2018. Alphabet: DeepMind seit 2014. Apple: Gemini-Liefervertrag mit Google (12.01.2026), keine Beteiligung.</a:t>
            </a:r>
          </a:p>
          <a:p>
            <a:r>
              <a:t>China: DeepSeek von Liang Wenfeng/High-Flyer kontrolliert, externe Runde ~7,4 Mrd. $ (06/2026). Alibaba Qwen3.5 (16.02.2026), Baidu ERNIE 4.5 offene Gewichte (30.06.2025). Europa: Mistral – ASML ~10 % (nicht gesichert), Serie D 08.09.2026 unter Führung von Samsung.</a:t>
            </a:r>
          </a:p>
          <a:p>
            <a:r>
              <a:t>BlackRock 13F-HR zum 30.06.2026, eingereicht 07.08.2026 (SEC): Microsoft 607,4 Mio. Aktien ÷ 7.425,5 Mio. ausstehend (10-K, 23.07.2026) = 8,2 %; Nvidia 1.941,9 Mio. ÷ 24.147 Mio. (10-Q, 26.07.2026) = 8,0 %; Apple 1.163,0 Mio. ÷ 14.594,2 Mio. (10-Q, 17.07.2026) = 8,0 %; Amazon 748,4 Mio. ÷ 10.786,3 Mio. (10-Q, 22.07.2026) = 6,9 %; Alphabet A+C 830,9 Mio. ÷ 12.230 Mio. Aktien A+B+C (10-Q, 30.06.2026) = 6,8 % (nur A+C: 7,3 %); Meta 173,4 Mio. ÷ 2.547,5 Mio. A+B (10-Q, 24.07.2026) = 6,8 % (nur A: 7,9 %); SpaceX Klasse A 51,0 Mio. ÷ 13.176 Mio. A+B (10-Q, 30.06.2026) = 0,4 % (nur A: 0,7 %). Stimmrechte weichen bei Alphabet, Meta und SpaceX wegen B-Aktien ab.</a:t>
            </a:r>
          </a:p>
          <a:p>
            <a:r>
              <a:t>Vanguard zum Vergleich: Microsoft – Vanguard Capital Management 485,2 Mio. + Vanguard Portfolio Management 168,4 Mio. = 653,6 Mio. = 8,8 % (13F zum 30.06.2026).</a:t>
            </a:r>
          </a:p>
          <a:p>
            <a:r>
              <a:t>Indirekt rechnerisch: 8,2 % von ~24 % ≈ 2 % an OpenAI über Microsoft. Keine öffentlich gemeldeten BlackRock-Prozentanteile an OpenAI, Anthropic oder SpaceXSI; nur die Beteiligung von BlackRock-Fonds an den genannten Finanzierungsrunden ist belegt.</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image" Target="../media/image7.png"/><Relationship Id="rId10" Type="http://schemas.openxmlformats.org/officeDocument/2006/relationships/image" Target="../media/image8.png"/><Relationship Id="rId11" Type="http://schemas.openxmlformats.org/officeDocument/2006/relationships/image" Target="../media/image86.png"/><Relationship Id="rId12" Type="http://schemas.openxmlformats.org/officeDocument/2006/relationships/image" Target="../media/image8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10" Type="http://schemas.openxmlformats.org/officeDocument/2006/relationships/image" Target="../media/image61.png"/><Relationship Id="rId11" Type="http://schemas.openxmlformats.org/officeDocument/2006/relationships/image" Target="../media/image62.png"/><Relationship Id="rId12" Type="http://schemas.openxmlformats.org/officeDocument/2006/relationships/image" Target="../media/image63.png"/><Relationship Id="rId13" Type="http://schemas.openxmlformats.org/officeDocument/2006/relationships/image" Target="../media/image64.png"/><Relationship Id="rId14" Type="http://schemas.openxmlformats.org/officeDocument/2006/relationships/image" Target="../media/image65.png"/><Relationship Id="rId15" Type="http://schemas.openxmlformats.org/officeDocument/2006/relationships/image" Target="../media/image66.png"/><Relationship Id="rId16" Type="http://schemas.openxmlformats.org/officeDocument/2006/relationships/image" Target="../media/image67.png"/><Relationship Id="rId17" Type="http://schemas.openxmlformats.org/officeDocument/2006/relationships/image" Target="../media/image68.png"/><Relationship Id="rId18" Type="http://schemas.openxmlformats.org/officeDocument/2006/relationships/image" Target="../media/image69.png"/><Relationship Id="rId19" Type="http://schemas.openxmlformats.org/officeDocument/2006/relationships/image" Target="../media/image7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5.png"/><Relationship Id="rId4" Type="http://schemas.openxmlformats.org/officeDocument/2006/relationships/image" Target="../media/image16.png"/><Relationship Id="rId5" Type="http://schemas.openxmlformats.org/officeDocument/2006/relationships/image" Target="../media/image17.png"/><Relationship Id="rId6" Type="http://schemas.openxmlformats.org/officeDocument/2006/relationships/image" Target="../media/image18.png"/><Relationship Id="rId7" Type="http://schemas.openxmlformats.org/officeDocument/2006/relationships/image" Target="../media/image19.png"/><Relationship Id="rId8"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21.png"/><Relationship Id="rId5" Type="http://schemas.openxmlformats.org/officeDocument/2006/relationships/image" Target="../media/image22.png"/><Relationship Id="rId6" Type="http://schemas.openxmlformats.org/officeDocument/2006/relationships/image" Target="../media/image15.png"/><Relationship Id="rId7" Type="http://schemas.openxmlformats.org/officeDocument/2006/relationships/image" Target="../media/image2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3.png"/><Relationship Id="rId4" Type="http://schemas.openxmlformats.org/officeDocument/2006/relationships/image" Target="../media/image7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3.png"/><Relationship Id="rId6" Type="http://schemas.openxmlformats.org/officeDocument/2006/relationships/image" Target="../media/image26.png"/><Relationship Id="rId7" Type="http://schemas.openxmlformats.org/officeDocument/2006/relationships/image" Target="../media/image15.png"/><Relationship Id="rId8" Type="http://schemas.openxmlformats.org/officeDocument/2006/relationships/image" Target="../media/image27.png"/><Relationship Id="rId9" Type="http://schemas.openxmlformats.org/officeDocument/2006/relationships/image" Target="../media/image28.png"/><Relationship Id="rId10" Type="http://schemas.openxmlformats.org/officeDocument/2006/relationships/image" Target="../media/image29.png"/><Relationship Id="rId11" Type="http://schemas.openxmlformats.org/officeDocument/2006/relationships/image" Target="../media/image30.png"/><Relationship Id="rId12" Type="http://schemas.openxmlformats.org/officeDocument/2006/relationships/image" Target="../media/image74.png"/><Relationship Id="rId13" Type="http://schemas.openxmlformats.org/officeDocument/2006/relationships/image" Target="../media/image75.png"/><Relationship Id="rId14" Type="http://schemas.openxmlformats.org/officeDocument/2006/relationships/image" Target="../media/image76.png"/><Relationship Id="rId15" Type="http://schemas.openxmlformats.org/officeDocument/2006/relationships/image" Target="../media/image77.png"/><Relationship Id="rId16" Type="http://schemas.openxmlformats.org/officeDocument/2006/relationships/image" Target="../media/image78.png"/><Relationship Id="rId17" Type="http://schemas.openxmlformats.org/officeDocument/2006/relationships/image" Target="../media/image79.png"/><Relationship Id="rId18" Type="http://schemas.openxmlformats.org/officeDocument/2006/relationships/image" Target="../media/image80.png"/><Relationship Id="rId19" Type="http://schemas.openxmlformats.org/officeDocument/2006/relationships/image" Target="../media/image8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3.png"/><Relationship Id="rId4" Type="http://schemas.openxmlformats.org/officeDocument/2006/relationships/image" Target="../media/image28.png"/><Relationship Id="rId5" Type="http://schemas.openxmlformats.org/officeDocument/2006/relationships/image" Target="../media/image30.png"/><Relationship Id="rId6" Type="http://schemas.openxmlformats.org/officeDocument/2006/relationships/image" Target="../media/image26.png"/><Relationship Id="rId7" Type="http://schemas.openxmlformats.org/officeDocument/2006/relationships/image" Target="../media/image29.png"/><Relationship Id="rId8" Type="http://schemas.openxmlformats.org/officeDocument/2006/relationships/image" Target="../media/image25.png"/><Relationship Id="rId9" Type="http://schemas.openxmlformats.org/officeDocument/2006/relationships/image" Target="../media/image27.png"/><Relationship Id="rId10" Type="http://schemas.openxmlformats.org/officeDocument/2006/relationships/image" Target="../media/image31.png"/><Relationship Id="rId11" Type="http://schemas.openxmlformats.org/officeDocument/2006/relationships/image" Target="../media/image76.png"/><Relationship Id="rId12" Type="http://schemas.openxmlformats.org/officeDocument/2006/relationships/image" Target="../media/image74.png"/><Relationship Id="rId13" Type="http://schemas.openxmlformats.org/officeDocument/2006/relationships/image" Target="../media/image78.png"/><Relationship Id="rId14" Type="http://schemas.openxmlformats.org/officeDocument/2006/relationships/image" Target="../media/image77.png"/><Relationship Id="rId15" Type="http://schemas.openxmlformats.org/officeDocument/2006/relationships/image" Target="../media/image80.png"/><Relationship Id="rId16" Type="http://schemas.openxmlformats.org/officeDocument/2006/relationships/image" Target="../media/image75.png"/><Relationship Id="rId17" Type="http://schemas.openxmlformats.org/officeDocument/2006/relationships/image" Target="../media/image79.png"/><Relationship Id="rId18" Type="http://schemas.openxmlformats.org/officeDocument/2006/relationships/image" Target="../media/image85.png"/><Relationship Id="rId19" Type="http://schemas.openxmlformats.org/officeDocument/2006/relationships/image" Target="../media/image8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2.png"/><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image" Target="../media/image35.png"/><Relationship Id="rId7" Type="http://schemas.openxmlformats.org/officeDocument/2006/relationships/image" Target="../media/image36.png"/><Relationship Id="rId8" Type="http://schemas.openxmlformats.org/officeDocument/2006/relationships/image" Target="../media/image37.png"/><Relationship Id="rId9" Type="http://schemas.openxmlformats.org/officeDocument/2006/relationships/image" Target="../media/image29.png"/><Relationship Id="rId10" Type="http://schemas.openxmlformats.org/officeDocument/2006/relationships/image" Target="../media/image23.png"/><Relationship Id="rId11" Type="http://schemas.openxmlformats.org/officeDocument/2006/relationships/image" Target="../media/image38.png"/><Relationship Id="rId12" Type="http://schemas.openxmlformats.org/officeDocument/2006/relationships/image" Target="../media/image39.png"/><Relationship Id="rId13" Type="http://schemas.openxmlformats.org/officeDocument/2006/relationships/image" Target="../media/image76.png"/><Relationship Id="rId14" Type="http://schemas.openxmlformats.org/officeDocument/2006/relationships/image" Target="../media/image80.png"/><Relationship Id="rId15" Type="http://schemas.openxmlformats.org/officeDocument/2006/relationships/image" Target="../media/image81.png"/><Relationship Id="rId16" Type="http://schemas.openxmlformats.org/officeDocument/2006/relationships/image" Target="../media/image8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3.png"/><Relationship Id="rId4" Type="http://schemas.openxmlformats.org/officeDocument/2006/relationships/image" Target="../media/image40.png"/><Relationship Id="rId5" Type="http://schemas.openxmlformats.org/officeDocument/2006/relationships/image" Target="../media/image41.png"/><Relationship Id="rId6" Type="http://schemas.openxmlformats.org/officeDocument/2006/relationships/image" Target="../media/image42.png"/><Relationship Id="rId7" Type="http://schemas.openxmlformats.org/officeDocument/2006/relationships/image" Target="../media/image43.png"/><Relationship Id="rId8" Type="http://schemas.openxmlformats.org/officeDocument/2006/relationships/image" Target="../media/image30.png"/><Relationship Id="rId9" Type="http://schemas.openxmlformats.org/officeDocument/2006/relationships/image" Target="../media/image76.png"/><Relationship Id="rId10" Type="http://schemas.openxmlformats.org/officeDocument/2006/relationships/image" Target="../media/image8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44.png"/><Relationship Id="rId4" Type="http://schemas.openxmlformats.org/officeDocument/2006/relationships/image" Target="../media/image45.png"/><Relationship Id="rId5" Type="http://schemas.openxmlformats.org/officeDocument/2006/relationships/image" Target="../media/image46.png"/><Relationship Id="rId6" Type="http://schemas.openxmlformats.org/officeDocument/2006/relationships/image" Target="../media/image29.png"/><Relationship Id="rId7" Type="http://schemas.openxmlformats.org/officeDocument/2006/relationships/image" Target="../media/image76.png"/><Relationship Id="rId8" Type="http://schemas.openxmlformats.org/officeDocument/2006/relationships/image" Target="../media/image81.png"/><Relationship Id="rId9" Type="http://schemas.openxmlformats.org/officeDocument/2006/relationships/image" Target="../media/image8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7.png"/><Relationship Id="rId4" Type="http://schemas.openxmlformats.org/officeDocument/2006/relationships/image" Target="../media/image48.png"/><Relationship Id="rId5" Type="http://schemas.openxmlformats.org/officeDocument/2006/relationships/image" Target="../media/image49.png"/><Relationship Id="rId6" Type="http://schemas.openxmlformats.org/officeDocument/2006/relationships/image" Target="../media/image45.png"/><Relationship Id="rId7" Type="http://schemas.openxmlformats.org/officeDocument/2006/relationships/image" Target="../media/image50.png"/><Relationship Id="rId8" Type="http://schemas.openxmlformats.org/officeDocument/2006/relationships/image" Target="../media/image44.png"/><Relationship Id="rId9" Type="http://schemas.openxmlformats.org/officeDocument/2006/relationships/image" Target="../media/image83.png"/><Relationship Id="rId10" Type="http://schemas.openxmlformats.org/officeDocument/2006/relationships/image" Target="../media/image76.png"/><Relationship Id="rId11" Type="http://schemas.openxmlformats.org/officeDocument/2006/relationships/image" Target="../media/image81.png"/><Relationship Id="rId12" Type="http://schemas.openxmlformats.org/officeDocument/2006/relationships/image" Target="../media/image8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6.png"/><Relationship Id="rId4" Type="http://schemas.openxmlformats.org/officeDocument/2006/relationships/image" Target="../media/image51.png"/><Relationship Id="rId5" Type="http://schemas.openxmlformats.org/officeDocument/2006/relationships/image" Target="../media/image23.png"/><Relationship Id="rId6" Type="http://schemas.openxmlformats.org/officeDocument/2006/relationships/image" Target="../media/image52.png"/><Relationship Id="rId7" Type="http://schemas.openxmlformats.org/officeDocument/2006/relationships/image" Target="../media/image53.png"/><Relationship Id="rId8" Type="http://schemas.openxmlformats.org/officeDocument/2006/relationships/image" Target="../media/image54.png"/><Relationship Id="rId9" Type="http://schemas.openxmlformats.org/officeDocument/2006/relationships/image" Target="../media/image26.png"/><Relationship Id="rId10" Type="http://schemas.openxmlformats.org/officeDocument/2006/relationships/image" Target="../media/image3.png"/><Relationship Id="rId11" Type="http://schemas.openxmlformats.org/officeDocument/2006/relationships/image" Target="../media/image60.png"/><Relationship Id="rId12" Type="http://schemas.openxmlformats.org/officeDocument/2006/relationships/image" Target="../media/image71.png"/><Relationship Id="rId13" Type="http://schemas.openxmlformats.org/officeDocument/2006/relationships/image" Target="../media/image8.png"/><Relationship Id="rId14" Type="http://schemas.openxmlformats.org/officeDocument/2006/relationships/image" Target="../media/image4.png"/><Relationship Id="rId15" Type="http://schemas.openxmlformats.org/officeDocument/2006/relationships/image" Target="../media/image72.png"/><Relationship Id="rId16" Type="http://schemas.openxmlformats.org/officeDocument/2006/relationships/image" Target="../media/image76.png"/><Relationship Id="rId17" Type="http://schemas.openxmlformats.org/officeDocument/2006/relationships/image" Target="../media/image83.png"/><Relationship Id="rId18" Type="http://schemas.openxmlformats.org/officeDocument/2006/relationships/image" Target="../media/image81.png"/><Relationship Id="rId19" Type="http://schemas.openxmlformats.org/officeDocument/2006/relationships/image" Target="../media/image8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 Id="rId3" Type="http://schemas.openxmlformats.org/officeDocument/2006/relationships/image" Target="../media/image60.png"/><Relationship Id="rId4" Type="http://schemas.openxmlformats.org/officeDocument/2006/relationships/image" Target="../media/image71.png"/><Relationship Id="rId5" Type="http://schemas.openxmlformats.org/officeDocument/2006/relationships/image" Target="../media/image8.png"/><Relationship Id="rId6" Type="http://schemas.openxmlformats.org/officeDocument/2006/relationships/image" Target="../media/image4.png"/><Relationship Id="rId7" Type="http://schemas.openxmlformats.org/officeDocument/2006/relationships/image" Target="../media/image72.png"/><Relationship Id="rId8" Type="http://schemas.openxmlformats.org/officeDocument/2006/relationships/notesSlide" Target="../notesSlides/notesSlide32.xml"/><Relationship Id="rId9" Type="http://schemas.openxmlformats.org/officeDocument/2006/relationships/image" Target="../media/image81.png"/><Relationship Id="rId10" Type="http://schemas.openxmlformats.org/officeDocument/2006/relationships/image" Target="../media/image82.png"/><Relationship Id="rId11" Type="http://schemas.openxmlformats.org/officeDocument/2006/relationships/image" Target="../media/image76.png"/><Relationship Id="rId12" Type="http://schemas.openxmlformats.org/officeDocument/2006/relationships/image" Target="../media/image8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29.png"/><Relationship Id="rId4" Type="http://schemas.openxmlformats.org/officeDocument/2006/relationships/image" Target="../media/image80.png"/><Relationship Id="rId5" Type="http://schemas.openxmlformats.org/officeDocument/2006/relationships/image" Target="../media/image8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3.png"/><Relationship Id="rId4" Type="http://schemas.openxmlformats.org/officeDocument/2006/relationships/image" Target="../media/image55.png"/><Relationship Id="rId5" Type="http://schemas.openxmlformats.org/officeDocument/2006/relationships/image" Target="../media/image56.png"/><Relationship Id="rId6" Type="http://schemas.openxmlformats.org/officeDocument/2006/relationships/image" Target="../media/image57.png"/><Relationship Id="rId7" Type="http://schemas.openxmlformats.org/officeDocument/2006/relationships/image" Target="../media/image29.png"/><Relationship Id="rId8" Type="http://schemas.openxmlformats.org/officeDocument/2006/relationships/image" Target="../media/image76.png"/><Relationship Id="rId9" Type="http://schemas.openxmlformats.org/officeDocument/2006/relationships/image" Target="../media/image8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56.png"/><Relationship Id="rId4" Type="http://schemas.openxmlformats.org/officeDocument/2006/relationships/image" Target="../media/image30.png"/><Relationship Id="rId5" Type="http://schemas.openxmlformats.org/officeDocument/2006/relationships/image" Target="../media/image26.png"/><Relationship Id="rId6" Type="http://schemas.openxmlformats.org/officeDocument/2006/relationships/image" Target="../media/image23.png"/><Relationship Id="rId7" Type="http://schemas.openxmlformats.org/officeDocument/2006/relationships/image" Target="../media/image29.png"/><Relationship Id="rId8" Type="http://schemas.openxmlformats.org/officeDocument/2006/relationships/image" Target="../media/image25.png"/><Relationship Id="rId9" Type="http://schemas.openxmlformats.org/officeDocument/2006/relationships/image" Target="../media/image55.png"/><Relationship Id="rId10" Type="http://schemas.openxmlformats.org/officeDocument/2006/relationships/image" Target="../media/image81.png"/><Relationship Id="rId11" Type="http://schemas.openxmlformats.org/officeDocument/2006/relationships/image" Target="../media/image83.png"/><Relationship Id="rId12" Type="http://schemas.openxmlformats.org/officeDocument/2006/relationships/image" Target="../media/image76.png"/><Relationship Id="rId13" Type="http://schemas.openxmlformats.org/officeDocument/2006/relationships/image" Target="../media/image82.png"/><Relationship Id="rId14" Type="http://schemas.openxmlformats.org/officeDocument/2006/relationships/image" Target="../media/image7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3.png"/><Relationship Id="rId4" Type="http://schemas.openxmlformats.org/officeDocument/2006/relationships/image" Target="../media/image15.png"/><Relationship Id="rId5" Type="http://schemas.openxmlformats.org/officeDocument/2006/relationships/image" Target="../media/image29.png"/><Relationship Id="rId6" Type="http://schemas.openxmlformats.org/officeDocument/2006/relationships/image" Target="../media/image58.png"/><Relationship Id="rId7" Type="http://schemas.openxmlformats.org/officeDocument/2006/relationships/image" Target="../media/image59.png"/><Relationship Id="rId8" Type="http://schemas.openxmlformats.org/officeDocument/2006/relationships/image" Target="../media/image57.png"/><Relationship Id="rId9" Type="http://schemas.openxmlformats.org/officeDocument/2006/relationships/image" Target="../media/image76.png"/><Relationship Id="rId10" Type="http://schemas.openxmlformats.org/officeDocument/2006/relationships/image" Target="../media/image81.png"/><Relationship Id="rId11" Type="http://schemas.openxmlformats.org/officeDocument/2006/relationships/image" Target="../media/image8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3D4C61"/>
        </a:solidFill>
        <a:effectLst/>
      </p:bgPr>
    </p:bg>
    <p:spTree>
      <p:nvGrpSpPr>
        <p:cNvPr id="1" name=""/>
        <p:cNvGrpSpPr/>
        <p:nvPr/>
      </p:nvGrpSpPr>
      <p:grpSpPr>
        <a:xfrm>
          <a:off x="0" y="0"/>
          <a:ext cx="0" cy="0"/>
          <a:chOff x="0" y="0"/>
          <a:chExt cx="0" cy="0"/>
        </a:xfrm>
      </p:grpSpPr>
      <p:sp>
        <p:nvSpPr>
          <p:cNvPr id="2" name="Text 0"/>
          <p:cNvSpPr/>
          <p:nvPr/>
        </p:nvSpPr>
        <p:spPr>
          <a:xfrm>
            <a:off x="822960" y="640080"/>
            <a:ext cx="5943600" cy="2011680"/>
          </a:xfrm>
          <a:prstGeom prst="rect">
            <a:avLst/>
          </a:prstGeom>
          <a:noFill/>
          <a:ln/>
        </p:spPr>
        <p:txBody>
          <a:bodyPr wrap="square" lIns="0" tIns="0" rIns="0" bIns="0" rtlCol="0" anchor="ctr"/>
          <a:lstStyle/>
          <a:p>
            <a:pPr marL="0" indent="0">
              <a:buNone/>
            </a:pPr>
            <a:r>
              <a:rPr lang="en-US" sz="15000" dirty="0">
                <a:solidFill>
                  <a:srgbClr val="8C9AAE"/>
                </a:solidFill>
                <a:latin typeface="Playfair Display" pitchFamily="34" charset="0"/>
                <a:ea typeface="Playfair Display" pitchFamily="34" charset="-122"/>
                <a:cs typeface="Playfair Display" pitchFamily="34" charset="-120"/>
              </a:rPr>
              <a:t>1943</a:t>
            </a:r>
            <a:endParaRPr lang="en-US" sz="15000" dirty="0"/>
          </a:p>
        </p:txBody>
      </p:sp>
      <p:sp>
        <p:nvSpPr>
          <p:cNvPr id="3" name="Text 1"/>
          <p:cNvSpPr/>
          <p:nvPr/>
        </p:nvSpPr>
        <p:spPr>
          <a:xfrm>
            <a:off x="5120640" y="1920240"/>
            <a:ext cx="6400800" cy="2011680"/>
          </a:xfrm>
          <a:prstGeom prst="rect">
            <a:avLst/>
          </a:prstGeom>
          <a:noFill/>
          <a:ln/>
        </p:spPr>
        <p:txBody>
          <a:bodyPr wrap="square" lIns="0" tIns="0" rIns="0" bIns="0" rtlCol="0" anchor="ctr"/>
          <a:lstStyle/>
          <a:p>
            <a:pPr marL="0" indent="0" algn="r">
              <a:buNone/>
            </a:pPr>
            <a:r>
              <a:rPr lang="en-US" sz="15000" dirty="0">
                <a:solidFill>
                  <a:srgbClr val="FFFFFF"/>
                </a:solidFill>
                <a:latin typeface="Playfair Display" pitchFamily="34" charset="0"/>
                <a:ea typeface="Playfair Display" pitchFamily="34" charset="-122"/>
                <a:cs typeface="Playfair Display" pitchFamily="34" charset="-120"/>
              </a:rPr>
              <a:t>2026</a:t>
            </a:r>
            <a:endParaRPr lang="en-US" sz="15000" dirty="0"/>
          </a:p>
        </p:txBody>
      </p:sp>
      <p:sp>
        <p:nvSpPr>
          <p:cNvPr id="4" name="Shape 2"/>
          <p:cNvSpPr/>
          <p:nvPr/>
        </p:nvSpPr>
        <p:spPr>
          <a:xfrm>
            <a:off x="914400" y="4343400"/>
            <a:ext cx="4754880" cy="0"/>
          </a:xfrm>
          <a:prstGeom prst="line">
            <a:avLst/>
          </a:prstGeom>
          <a:noFill/>
          <a:ln w="9525">
            <a:solidFill>
              <a:srgbClr val="FFFFFF"/>
            </a:solidFill>
            <a:prstDash val="solid"/>
          </a:ln>
        </p:spPr>
        <p:txBody>
          <a:bodyPr/>
          <a:lstStyle/>
          <a:p>
            <a:endParaRPr lang="de-DE"/>
          </a:p>
        </p:txBody>
      </p:sp>
      <p:sp>
        <p:nvSpPr>
          <p:cNvPr id="5" name="Text 3"/>
          <p:cNvSpPr/>
          <p:nvPr/>
        </p:nvSpPr>
        <p:spPr>
          <a:xfrm>
            <a:off x="914400" y="4480560"/>
            <a:ext cx="6858000" cy="731520"/>
          </a:xfrm>
          <a:prstGeom prst="rect">
            <a:avLst/>
          </a:prstGeom>
          <a:noFill/>
          <a:ln/>
        </p:spPr>
        <p:txBody>
          <a:bodyPr wrap="square" lIns="0" tIns="0" rIns="0" bIns="0" rtlCol="0" anchor="ctr"/>
          <a:lstStyle/>
          <a:p>
            <a:pPr marL="0" indent="0">
              <a:buNone/>
            </a:pPr>
            <a:r>
              <a:rPr lang="en-US" sz="4000" dirty="0">
                <a:solidFill>
                  <a:srgbClr val="FFFFFF"/>
                </a:solidFill>
                <a:latin typeface="Poppins SemiBold" pitchFamily="34" charset="0"/>
                <a:cs typeface="Poppins SemiBold" pitchFamily="34" charset="-120"/>
              </a:rPr>
              <a:t>Eine Idee </a:t>
            </a:r>
            <a:r>
              <a:rPr lang="en-US" sz="4000" dirty="0" err="1">
                <a:solidFill>
                  <a:srgbClr val="FFFFFF"/>
                </a:solidFill>
                <a:latin typeface="Poppins SemiBold" pitchFamily="34" charset="0"/>
                <a:cs typeface="Poppins SemiBold" pitchFamily="34" charset="-120"/>
              </a:rPr>
              <a:t>wird</a:t>
            </a:r>
            <a:r>
              <a:rPr lang="en-US" sz="4000" dirty="0">
                <a:solidFill>
                  <a:srgbClr val="FFFFFF"/>
                </a:solidFill>
                <a:latin typeface="Poppins SemiBold" pitchFamily="34" charset="0"/>
                <a:cs typeface="Poppins SemiBold" pitchFamily="34" charset="-120"/>
              </a:rPr>
              <a:t> </a:t>
            </a:r>
            <a:r>
              <a:rPr lang="en-US" sz="4000" dirty="0" err="1">
                <a:solidFill>
                  <a:srgbClr val="FFFFFF"/>
                </a:solidFill>
                <a:latin typeface="Poppins SemiBold" pitchFamily="34" charset="0"/>
                <a:cs typeface="Poppins SemiBold" pitchFamily="34" charset="-120"/>
              </a:rPr>
              <a:t>Wirklichkeit</a:t>
            </a:r>
            <a:endParaRPr lang="en-US" sz="4000" dirty="0"/>
          </a:p>
        </p:txBody>
      </p:sp>
      <p:sp>
        <p:nvSpPr>
          <p:cNvPr id="6" name="Text 4"/>
          <p:cNvSpPr/>
          <p:nvPr/>
        </p:nvSpPr>
        <p:spPr>
          <a:xfrm>
            <a:off x="914400" y="5212080"/>
            <a:ext cx="6858000" cy="365760"/>
          </a:xfrm>
          <a:prstGeom prst="rect">
            <a:avLst/>
          </a:prstGeom>
          <a:noFill/>
          <a:ln/>
        </p:spPr>
        <p:txBody>
          <a:bodyPr wrap="square" lIns="0" tIns="0" rIns="0" bIns="0" rtlCol="0" anchor="ctr"/>
          <a:lstStyle/>
          <a:p>
            <a:pPr marL="0" indent="0">
              <a:buNone/>
            </a:pPr>
            <a:r>
              <a:rPr lang="en-US" sz="1400" kern="0" spc="100" dirty="0">
                <a:solidFill>
                  <a:srgbClr val="D2D3D5"/>
                </a:solidFill>
                <a:latin typeface="Lato" pitchFamily="34" charset="0"/>
                <a:ea typeface="Lato" pitchFamily="34" charset="-122"/>
                <a:cs typeface="Lato" pitchFamily="34" charset="-120"/>
              </a:rPr>
              <a:t>Vom ersten Neuronenmodell bis zu Agenten, die selbst Code schreiben</a:t>
            </a:r>
            <a:endParaRPr lang="en-US" sz="1400" dirty="0"/>
          </a:p>
        </p:txBody>
      </p:sp>
      <p:sp>
        <p:nvSpPr>
          <p:cNvPr id="34" name="Autorenzeile"/>
          <p:cNvSpPr/>
          <p:nvPr/>
        </p:nvSpPr>
        <p:spPr>
          <a:xfrm>
            <a:off x="1781389" y="5687568"/>
            <a:ext cx="5991011" cy="365760"/>
          </a:xfrm>
          <a:prstGeom prst="rect">
            <a:avLst/>
          </a:prstGeom>
          <a:noFill/>
          <a:ln/>
        </p:spPr>
        <p:txBody>
          <a:bodyPr wrap="square" lIns="0" tIns="0" rIns="0" bIns="0" rtlCol="0" anchor="ctr"/>
          <a:lstStyle/>
          <a:p>
            <a:pPr marL="0" indent="0">
              <a:buNone/>
            </a:pPr>
            <a:r>
              <a:rPr lang="de-DE" sz="1600" b="0" kern="0" spc="100" dirty="0">
                <a:solidFill>
                  <a:srgbClr val="FFFFFF"/>
                </a:solidFill>
                <a:latin typeface="Poppins SemiBold" pitchFamily="34" charset="0"/>
                <a:ea typeface="Poppins SemiBold" pitchFamily="34" charset="-122"/>
                <a:cs typeface="Poppins SemiBold" pitchFamily="34" charset="-120"/>
              </a:rPr>
              <a:t>Dr. med. Thomas Quak</a:t>
            </a:r>
            <a:endParaRPr lang="en-US" sz="1400" dirty="0"/>
          </a:p>
        </p:txBody>
      </p:sp>
      <p:sp>
        <p:nvSpPr>
          <p:cNvPr id="7" name="Shape 5"/>
          <p:cNvSpPr/>
          <p:nvPr/>
        </p:nvSpPr>
        <p:spPr>
          <a:xfrm>
            <a:off x="8001000" y="4526280"/>
            <a:ext cx="658368" cy="658368"/>
          </a:xfrm>
          <a:prstGeom prst="ellipse">
            <a:avLst/>
          </a:prstGeom>
          <a:solidFill>
            <a:srgbClr val="FFFFFF"/>
          </a:solidFill>
          <a:ln/>
        </p:spPr>
        <p:txBody>
          <a:bodyPr/>
          <a:lstStyle/>
          <a:p>
            <a:endParaRPr lang="de-DE"/>
          </a:p>
        </p:txBody>
      </p:sp>
      <p:pic>
        <p:nvPicPr>
          <p:cNvPr id="8" name="Image 0" descr="/workspace/ki-timeline/logos/png/apple.png"/>
          <p:cNvPicPr>
            <a:picLocks noChangeAspect="1"/>
          </p:cNvPicPr>
          <p:nvPr/>
        </p:nvPicPr>
        <p:blipFill>
          <a:blip r:embed="rId3"/>
          <a:stretch>
            <a:fillRect/>
          </a:stretch>
        </p:blipFill>
        <p:spPr>
          <a:xfrm>
            <a:off x="8132674" y="4657954"/>
            <a:ext cx="395021" cy="395021"/>
          </a:xfrm>
          <a:prstGeom prst="rect">
            <a:avLst/>
          </a:prstGeom>
        </p:spPr>
      </p:pic>
      <p:sp>
        <p:nvSpPr>
          <p:cNvPr id="9" name="Shape 6"/>
          <p:cNvSpPr/>
          <p:nvPr/>
        </p:nvSpPr>
        <p:spPr>
          <a:xfrm>
            <a:off x="8915400" y="4526280"/>
            <a:ext cx="658368" cy="658368"/>
          </a:xfrm>
          <a:prstGeom prst="ellipse">
            <a:avLst/>
          </a:prstGeom>
          <a:solidFill>
            <a:srgbClr val="FFFFFF"/>
          </a:solidFill>
          <a:ln/>
        </p:spPr>
        <p:txBody>
          <a:bodyPr/>
          <a:lstStyle/>
          <a:p>
            <a:endParaRPr lang="de-DE"/>
          </a:p>
        </p:txBody>
      </p:sp>
      <p:pic>
        <p:nvPicPr>
          <p:cNvPr id="10" name="Image 1" descr="/workspace/ki-timeline/logos/png/ibm.png"/>
          <p:cNvPicPr>
            <a:picLocks noChangeAspect="1"/>
          </p:cNvPicPr>
          <p:nvPr/>
        </p:nvPicPr>
        <p:blipFill>
          <a:blip r:embed="rId4"/>
          <a:stretch>
            <a:fillRect/>
          </a:stretch>
        </p:blipFill>
        <p:spPr>
          <a:xfrm>
            <a:off x="9047074" y="4657954"/>
            <a:ext cx="395021" cy="395021"/>
          </a:xfrm>
          <a:prstGeom prst="rect">
            <a:avLst/>
          </a:prstGeom>
        </p:spPr>
      </p:pic>
      <p:sp>
        <p:nvSpPr>
          <p:cNvPr id="11" name="Shape 7"/>
          <p:cNvSpPr/>
          <p:nvPr/>
        </p:nvSpPr>
        <p:spPr>
          <a:xfrm>
            <a:off x="9829800" y="4526280"/>
            <a:ext cx="658368" cy="658368"/>
          </a:xfrm>
          <a:prstGeom prst="ellipse">
            <a:avLst/>
          </a:prstGeom>
          <a:solidFill>
            <a:srgbClr val="FFFFFF"/>
          </a:solidFill>
          <a:ln/>
        </p:spPr>
        <p:txBody>
          <a:bodyPr/>
          <a:lstStyle/>
          <a:p>
            <a:endParaRPr lang="de-DE"/>
          </a:p>
        </p:txBody>
      </p:sp>
      <p:pic>
        <p:nvPicPr>
          <p:cNvPr id="12" name="Image 2" descr="/workspace/ki-timeline/logos/png/google.png"/>
          <p:cNvPicPr>
            <a:picLocks noChangeAspect="1"/>
          </p:cNvPicPr>
          <p:nvPr/>
        </p:nvPicPr>
        <p:blipFill>
          <a:blip r:embed="rId5"/>
          <a:stretch>
            <a:fillRect/>
          </a:stretch>
        </p:blipFill>
        <p:spPr>
          <a:xfrm>
            <a:off x="9961474" y="4657954"/>
            <a:ext cx="395021" cy="395021"/>
          </a:xfrm>
          <a:prstGeom prst="rect">
            <a:avLst/>
          </a:prstGeom>
        </p:spPr>
      </p:pic>
      <p:sp>
        <p:nvSpPr>
          <p:cNvPr id="13" name="Shape 8"/>
          <p:cNvSpPr/>
          <p:nvPr/>
        </p:nvSpPr>
        <p:spPr>
          <a:xfrm>
            <a:off x="10744200" y="4526280"/>
            <a:ext cx="658368" cy="658368"/>
          </a:xfrm>
          <a:prstGeom prst="ellipse">
            <a:avLst/>
          </a:prstGeom>
          <a:solidFill>
            <a:srgbClr val="FFFFFF"/>
          </a:solidFill>
          <a:ln/>
        </p:spPr>
        <p:txBody>
          <a:bodyPr/>
          <a:lstStyle/>
          <a:p>
            <a:endParaRPr lang="de-DE"/>
          </a:p>
        </p:txBody>
      </p:sp>
      <p:pic>
        <p:nvPicPr>
          <p:cNvPr id="14" name="Image 3" descr="/workspace/ki-timeline/logos/png/openai.png"/>
          <p:cNvPicPr>
            <a:picLocks noChangeAspect="1"/>
          </p:cNvPicPr>
          <p:nvPr/>
        </p:nvPicPr>
        <p:blipFill>
          <a:blip r:embed="rId6"/>
          <a:stretch>
            <a:fillRect/>
          </a:stretch>
        </p:blipFill>
        <p:spPr>
          <a:xfrm>
            <a:off x="10875874" y="4657954"/>
            <a:ext cx="395021" cy="395021"/>
          </a:xfrm>
          <a:prstGeom prst="rect">
            <a:avLst/>
          </a:prstGeom>
        </p:spPr>
      </p:pic>
      <p:sp>
        <p:nvSpPr>
          <p:cNvPr id="15" name="Shape 9"/>
          <p:cNvSpPr/>
          <p:nvPr/>
        </p:nvSpPr>
        <p:spPr>
          <a:xfrm>
            <a:off x="8001000" y="5394960"/>
            <a:ext cx="658368" cy="658368"/>
          </a:xfrm>
          <a:prstGeom prst="ellipse">
            <a:avLst/>
          </a:prstGeom>
          <a:solidFill>
            <a:srgbClr val="FFFFFF"/>
          </a:solidFill>
          <a:ln/>
        </p:spPr>
        <p:txBody>
          <a:bodyPr/>
          <a:lstStyle/>
          <a:p>
            <a:endParaRPr lang="de-DE"/>
          </a:p>
        </p:txBody>
      </p:sp>
      <p:pic>
        <p:nvPicPr>
          <p:cNvPr id="16" name="Image 4" descr="/workspace/ki-timeline/logos/png/microsoft.png"/>
          <p:cNvPicPr>
            <a:picLocks noChangeAspect="1"/>
          </p:cNvPicPr>
          <p:nvPr/>
        </p:nvPicPr>
        <p:blipFill>
          <a:blip r:embed="rId7"/>
          <a:stretch>
            <a:fillRect/>
          </a:stretch>
        </p:blipFill>
        <p:spPr>
          <a:xfrm>
            <a:off x="8132674" y="5526634"/>
            <a:ext cx="395021" cy="395021"/>
          </a:xfrm>
          <a:prstGeom prst="rect">
            <a:avLst/>
          </a:prstGeom>
        </p:spPr>
      </p:pic>
      <p:sp>
        <p:nvSpPr>
          <p:cNvPr id="17" name="Shape 10"/>
          <p:cNvSpPr/>
          <p:nvPr/>
        </p:nvSpPr>
        <p:spPr>
          <a:xfrm>
            <a:off x="8915400" y="5394960"/>
            <a:ext cx="658368" cy="658368"/>
          </a:xfrm>
          <a:prstGeom prst="ellipse">
            <a:avLst/>
          </a:prstGeom>
          <a:solidFill>
            <a:srgbClr val="FFFFFF"/>
          </a:solidFill>
          <a:ln/>
        </p:spPr>
        <p:txBody>
          <a:bodyPr/>
          <a:lstStyle/>
          <a:p>
            <a:endParaRPr lang="de-DE"/>
          </a:p>
        </p:txBody>
      </p:sp>
      <p:pic>
        <p:nvPicPr>
          <p:cNvPr id="18" name="Image 5" descr="/workspace/ki-timeline/logos/png/anthropic.png"/>
          <p:cNvPicPr>
            <a:picLocks noChangeAspect="1"/>
          </p:cNvPicPr>
          <p:nvPr/>
        </p:nvPicPr>
        <p:blipFill>
          <a:blip r:embed="rId8"/>
          <a:stretch>
            <a:fillRect/>
          </a:stretch>
        </p:blipFill>
        <p:spPr>
          <a:xfrm>
            <a:off x="9047074" y="5526634"/>
            <a:ext cx="395021" cy="395021"/>
          </a:xfrm>
          <a:prstGeom prst="rect">
            <a:avLst/>
          </a:prstGeom>
        </p:spPr>
      </p:pic>
      <p:sp>
        <p:nvSpPr>
          <p:cNvPr id="19" name="Shape 11"/>
          <p:cNvSpPr/>
          <p:nvPr/>
        </p:nvSpPr>
        <p:spPr>
          <a:xfrm>
            <a:off x="9829800" y="5394960"/>
            <a:ext cx="658368" cy="658368"/>
          </a:xfrm>
          <a:prstGeom prst="ellipse">
            <a:avLst/>
          </a:prstGeom>
          <a:solidFill>
            <a:srgbClr val="FFFFFF"/>
          </a:solidFill>
          <a:ln/>
        </p:spPr>
        <p:txBody>
          <a:bodyPr/>
          <a:lstStyle/>
          <a:p>
            <a:endParaRPr lang="de-DE"/>
          </a:p>
        </p:txBody>
      </p:sp>
      <p:pic>
        <p:nvPicPr>
          <p:cNvPr id="20" name="Image 6" descr="/workspace/ki-timeline/logos/png/meta.png"/>
          <p:cNvPicPr>
            <a:picLocks noChangeAspect="1"/>
          </p:cNvPicPr>
          <p:nvPr/>
        </p:nvPicPr>
        <p:blipFill>
          <a:blip r:embed="rId9"/>
          <a:stretch>
            <a:fillRect/>
          </a:stretch>
        </p:blipFill>
        <p:spPr>
          <a:xfrm>
            <a:off x="9961474" y="5526634"/>
            <a:ext cx="395021" cy="395021"/>
          </a:xfrm>
          <a:prstGeom prst="rect">
            <a:avLst/>
          </a:prstGeom>
        </p:spPr>
      </p:pic>
      <p:sp>
        <p:nvSpPr>
          <p:cNvPr id="21" name="Shape 12"/>
          <p:cNvSpPr/>
          <p:nvPr/>
        </p:nvSpPr>
        <p:spPr>
          <a:xfrm>
            <a:off x="10744200" y="5394960"/>
            <a:ext cx="658368" cy="658368"/>
          </a:xfrm>
          <a:prstGeom prst="ellipse">
            <a:avLst/>
          </a:prstGeom>
          <a:solidFill>
            <a:srgbClr val="FFFFFF"/>
          </a:solidFill>
          <a:ln/>
        </p:spPr>
        <p:txBody>
          <a:bodyPr/>
          <a:lstStyle/>
          <a:p>
            <a:endParaRPr lang="de-DE"/>
          </a:p>
        </p:txBody>
      </p:sp>
      <p:pic>
        <p:nvPicPr>
          <p:cNvPr id="45" name="Image 7 Grok neu" descr="SXSI_firma.png"/>
          <p:cNvPicPr>
            <a:picLocks noChangeAspect="1"/>
          </p:cNvPicPr>
          <p:nvPr/>
        </p:nvPicPr>
        <p:blipFill>
          <a:blip r:embed="rId12"/>
          <a:stretch>
            <a:fillRect/>
          </a:stretch>
        </p:blipFill>
        <p:spPr>
          <a:xfrm>
            <a:off x="10903525" y="5554285"/>
            <a:ext cx="339718" cy="339718"/>
          </a:xfrm>
          <a:prstGeom prst="rect">
            <a:avLst/>
          </a:prstGeom>
        </p:spPr>
      </p:pic>
      <p:sp>
        <p:nvSpPr>
          <p:cNvPr id="23" name="Shape 13"/>
          <p:cNvSpPr/>
          <p:nvPr/>
        </p:nvSpPr>
        <p:spPr>
          <a:xfrm>
            <a:off x="777240" y="6400800"/>
            <a:ext cx="9966960" cy="0"/>
          </a:xfrm>
          <a:prstGeom prst="line">
            <a:avLst/>
          </a:prstGeom>
          <a:noFill/>
          <a:ln w="12700">
            <a:solidFill>
              <a:srgbClr val="8C9AAE"/>
            </a:solidFill>
            <a:prstDash val="solid"/>
          </a:ln>
        </p:spPr>
        <p:txBody>
          <a:bodyPr/>
          <a:lstStyle/>
          <a:p>
            <a:endParaRPr lang="de-DE"/>
          </a:p>
        </p:txBody>
      </p:sp>
      <p:sp>
        <p:nvSpPr>
          <p:cNvPr id="24" name="Shape 14"/>
          <p:cNvSpPr/>
          <p:nvPr/>
        </p:nvSpPr>
        <p:spPr>
          <a:xfrm>
            <a:off x="777240" y="6355080"/>
            <a:ext cx="0" cy="91440"/>
          </a:xfrm>
          <a:prstGeom prst="line">
            <a:avLst/>
          </a:prstGeom>
          <a:noFill/>
          <a:ln w="12700">
            <a:solidFill>
              <a:srgbClr val="8C9AAE"/>
            </a:solidFill>
            <a:prstDash val="solid"/>
          </a:ln>
        </p:spPr>
        <p:txBody>
          <a:bodyPr/>
          <a:lstStyle/>
          <a:p>
            <a:endParaRPr lang="de-DE"/>
          </a:p>
        </p:txBody>
      </p:sp>
      <p:sp>
        <p:nvSpPr>
          <p:cNvPr id="25" name="Text 15"/>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1943</a:t>
            </a:r>
            <a:endParaRPr lang="en-US" sz="900" dirty="0"/>
          </a:p>
        </p:txBody>
      </p:sp>
      <p:sp>
        <p:nvSpPr>
          <p:cNvPr id="26" name="Shape 16"/>
          <p:cNvSpPr/>
          <p:nvPr/>
        </p:nvSpPr>
        <p:spPr>
          <a:xfrm>
            <a:off x="2371954" y="6355080"/>
            <a:ext cx="0" cy="91440"/>
          </a:xfrm>
          <a:prstGeom prst="line">
            <a:avLst/>
          </a:prstGeom>
          <a:noFill/>
          <a:ln w="12700">
            <a:solidFill>
              <a:srgbClr val="8C9AAE"/>
            </a:solidFill>
            <a:prstDash val="solid"/>
          </a:ln>
        </p:spPr>
        <p:txBody>
          <a:bodyPr/>
          <a:lstStyle/>
          <a:p>
            <a:endParaRPr lang="de-DE"/>
          </a:p>
        </p:txBody>
      </p:sp>
      <p:sp>
        <p:nvSpPr>
          <p:cNvPr id="27" name="Text 17"/>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2010</a:t>
            </a:r>
            <a:endParaRPr lang="en-US" sz="900" dirty="0"/>
          </a:p>
        </p:txBody>
      </p:sp>
      <p:sp>
        <p:nvSpPr>
          <p:cNvPr id="28" name="Shape 18"/>
          <p:cNvSpPr/>
          <p:nvPr/>
        </p:nvSpPr>
        <p:spPr>
          <a:xfrm>
            <a:off x="8285253" y="6355080"/>
            <a:ext cx="0" cy="91440"/>
          </a:xfrm>
          <a:prstGeom prst="line">
            <a:avLst/>
          </a:prstGeom>
          <a:noFill/>
          <a:ln w="12700">
            <a:solidFill>
              <a:srgbClr val="8C9AAE"/>
            </a:solidFill>
            <a:prstDash val="solid"/>
          </a:ln>
        </p:spPr>
        <p:txBody>
          <a:bodyPr/>
          <a:lstStyle/>
          <a:p>
            <a:endParaRPr lang="de-DE"/>
          </a:p>
        </p:txBody>
      </p:sp>
      <p:sp>
        <p:nvSpPr>
          <p:cNvPr id="29" name="Text 19"/>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2022</a:t>
            </a:r>
            <a:endParaRPr lang="en-US" sz="900" dirty="0"/>
          </a:p>
        </p:txBody>
      </p:sp>
      <p:sp>
        <p:nvSpPr>
          <p:cNvPr id="30" name="Shape 20"/>
          <p:cNvSpPr/>
          <p:nvPr/>
        </p:nvSpPr>
        <p:spPr>
          <a:xfrm>
            <a:off x="10256353" y="6355080"/>
            <a:ext cx="0" cy="91440"/>
          </a:xfrm>
          <a:prstGeom prst="line">
            <a:avLst/>
          </a:prstGeom>
          <a:noFill/>
          <a:ln w="12700">
            <a:solidFill>
              <a:srgbClr val="8C9AAE"/>
            </a:solidFill>
            <a:prstDash val="solid"/>
          </a:ln>
        </p:spPr>
        <p:txBody>
          <a:bodyPr/>
          <a:lstStyle/>
          <a:p>
            <a:endParaRPr lang="de-DE"/>
          </a:p>
        </p:txBody>
      </p:sp>
      <p:sp>
        <p:nvSpPr>
          <p:cNvPr id="31" name="Text 21"/>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2026</a:t>
            </a:r>
            <a:endParaRPr lang="en-US" sz="900" dirty="0"/>
          </a:p>
        </p:txBody>
      </p:sp>
      <p:sp>
        <p:nvSpPr>
          <p:cNvPr id="32" name="Shape 22"/>
          <p:cNvSpPr/>
          <p:nvPr/>
        </p:nvSpPr>
        <p:spPr>
          <a:xfrm>
            <a:off x="8692530" y="6359652"/>
            <a:ext cx="82296" cy="82296"/>
          </a:xfrm>
          <a:prstGeom prst="ellipse">
            <a:avLst/>
          </a:prstGeom>
          <a:solidFill>
            <a:srgbClr val="D62828"/>
          </a:solidFill>
          <a:ln/>
        </p:spPr>
        <p:txBody>
          <a:bodyPr/>
          <a:lstStyle/>
          <a:p>
            <a:endParaRPr lang="de-DE"/>
          </a:p>
        </p:txBody>
      </p:sp>
      <p:sp>
        <p:nvSpPr>
          <p:cNvPr id="33" name="Text 23"/>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FFFFFF"/>
                </a:solidFill>
                <a:latin typeface="Poppins" pitchFamily="34" charset="0"/>
                <a:ea typeface="Poppins" pitchFamily="34" charset="-122"/>
                <a:cs typeface="Poppins" pitchFamily="34" charset="-120"/>
              </a:rPr>
              <a:t>1</a:t>
            </a:r>
            <a:r>
              <a:rPr lang="en-US" sz="1200" dirty="0">
                <a:solidFill>
                  <a:srgbClr val="D2D3D5"/>
                </a:solidFill>
                <a:latin typeface="Poppins" pitchFamily="34" charset="0"/>
                <a:ea typeface="Poppins" pitchFamily="34" charset="-122"/>
                <a:cs typeface="Poppins" pitchFamily="34" charset="-120"/>
              </a:rPr>
              <a:t> / 32</a:t>
            </a:r>
            <a:endParaRPr lang="en-US" sz="1200" dirty="0"/>
          </a:p>
        </p:txBody>
      </p:sp>
      <p:sp>
        <p:nvSpPr>
          <p:cNvPr id="35" name="Firma AAPL"/>
          <p:cNvSpPr/>
          <p:nvPr/>
        </p:nvSpPr>
        <p:spPr>
          <a:xfrm>
            <a:off x="8154318" y="5117592"/>
            <a:ext cx="351730"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AAPL</a:t>
            </a:r>
          </a:p>
        </p:txBody>
      </p:sp>
      <p:sp>
        <p:nvSpPr>
          <p:cNvPr id="36" name="Firma IBM"/>
          <p:cNvSpPr/>
          <p:nvPr/>
        </p:nvSpPr>
        <p:spPr>
          <a:xfrm>
            <a:off x="9102577" y="5117592"/>
            <a:ext cx="284013"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IBM</a:t>
            </a:r>
          </a:p>
        </p:txBody>
      </p:sp>
      <p:sp>
        <p:nvSpPr>
          <p:cNvPr id="37" name="Firma GOO"/>
          <p:cNvSpPr/>
          <p:nvPr/>
        </p:nvSpPr>
        <p:spPr>
          <a:xfrm>
            <a:off x="9995302" y="5117592"/>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38" name="Firma OAI"/>
          <p:cNvSpPr/>
          <p:nvPr/>
        </p:nvSpPr>
        <p:spPr>
          <a:xfrm>
            <a:off x="10936328" y="5117592"/>
            <a:ext cx="274111" cy="134112"/>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OAI</a:t>
            </a:r>
          </a:p>
        </p:txBody>
      </p:sp>
      <p:sp>
        <p:nvSpPr>
          <p:cNvPr id="39" name="Firma MSFT"/>
          <p:cNvSpPr/>
          <p:nvPr/>
        </p:nvSpPr>
        <p:spPr>
          <a:xfrm>
            <a:off x="8151213" y="5986272"/>
            <a:ext cx="357941" cy="134112"/>
          </a:xfrm>
          <a:prstGeom prst="roundRect">
            <a:avLst>
              <a:gd name="adj" fmla="val 35000"/>
            </a:avLst>
          </a:prstGeom>
          <a:solidFill>
            <a:srgbClr val="56B4E9"/>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MSFT</a:t>
            </a:r>
          </a:p>
        </p:txBody>
      </p:sp>
      <p:sp>
        <p:nvSpPr>
          <p:cNvPr id="40" name="Firma ANT"/>
          <p:cNvSpPr/>
          <p:nvPr/>
        </p:nvSpPr>
        <p:spPr>
          <a:xfrm>
            <a:off x="9094168" y="5986272"/>
            <a:ext cx="300831" cy="134112"/>
          </a:xfrm>
          <a:prstGeom prst="roundRect">
            <a:avLst>
              <a:gd name="adj" fmla="val 35000"/>
            </a:avLst>
          </a:prstGeom>
          <a:solidFill>
            <a:srgbClr val="D55E00"/>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ANT</a:t>
            </a:r>
          </a:p>
        </p:txBody>
      </p:sp>
      <p:sp>
        <p:nvSpPr>
          <p:cNvPr id="41" name="Firma META"/>
          <p:cNvSpPr/>
          <p:nvPr/>
        </p:nvSpPr>
        <p:spPr>
          <a:xfrm>
            <a:off x="9974382" y="5986272"/>
            <a:ext cx="369202" cy="134112"/>
          </a:xfrm>
          <a:prstGeom prst="roundRect">
            <a:avLst>
              <a:gd name="adj" fmla="val 35000"/>
            </a:avLst>
          </a:prstGeom>
          <a:solidFill>
            <a:srgbClr val="CC79A7"/>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META</a:t>
            </a:r>
          </a:p>
        </p:txBody>
      </p:sp>
      <p:sp>
        <p:nvSpPr>
          <p:cNvPr id="42" name="Firma SXSI"/>
          <p:cNvSpPr/>
          <p:nvPr/>
        </p:nvSpPr>
        <p:spPr>
          <a:xfrm>
            <a:off x="10922710" y="5986272"/>
            <a:ext cx="301347" cy="134112"/>
          </a:xfrm>
          <a:prstGeom prst="roundRect">
            <a:avLst>
              <a:gd name="adj" fmla="val 35000"/>
            </a:avLst>
          </a:prstGeom>
          <a:solidFill>
            <a:srgbClr val="000000"/>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SXSI</a:t>
            </a:r>
          </a:p>
        </p:txBody>
      </p:sp>
      <p:sp>
        <p:nvSpPr>
          <p:cNvPr id="43" name="medSyne-Logo Hintergrund"/>
          <p:cNvSpPr/>
          <p:nvPr/>
        </p:nvSpPr>
        <p:spPr>
          <a:xfrm>
            <a:off x="914400" y="5719318"/>
            <a:ext cx="752689" cy="302260"/>
          </a:xfrm>
          <a:prstGeom prst="roundRect">
            <a:avLst>
              <a:gd name="adj" fmla="val 50000"/>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44" name="medSyne-Logo" descr="medsyne_logo_transparent.png"/>
          <p:cNvPicPr>
            <a:picLocks noChangeAspect="1"/>
          </p:cNvPicPr>
          <p:nvPr/>
        </p:nvPicPr>
        <p:blipFill>
          <a:blip r:embed="rId11"/>
          <a:stretch>
            <a:fillRect/>
          </a:stretch>
        </p:blipFill>
        <p:spPr>
          <a:xfrm>
            <a:off x="977900" y="5763768"/>
            <a:ext cx="625689" cy="2133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868680"/>
            <a:ext cx="73152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Einführung · Begriffe</a:t>
            </a:r>
          </a:p>
        </p:txBody>
      </p:sp>
      <p:sp>
        <p:nvSpPr>
          <p:cNvPr id="5" name="Text 3"/>
          <p:cNvSpPr/>
          <p:nvPr/>
        </p:nvSpPr>
        <p:spPr>
          <a:xfrm>
            <a:off x="685800" y="1225296"/>
            <a:ext cx="10972800" cy="548640"/>
          </a:xfrm>
          <a:prstGeom prst="rect">
            <a:avLst/>
          </a:prstGeom>
          <a:noFill/>
          <a:ln/>
        </p:spPr>
        <p:txBody>
          <a:bodyPr wrap="square" lIns="0" tIns="0" rIns="0" bIns="0" rtlCol="0" anchor="ctr"/>
          <a:lstStyle/>
          <a:p>
            <a:pPr marL="0" indent="0">
              <a:buNone/>
            </a:pPr>
            <a:r>
              <a:rPr lang="en-US" sz="2400" dirty="0">
                <a:solidFill>
                  <a:srgbClr val="3D4C61"/>
                </a:solidFill>
                <a:latin typeface="Poppins SemiBold" pitchFamily="34" charset="0"/>
                <a:ea typeface="Poppins SemiBold" pitchFamily="34" charset="-122"/>
                <a:cs typeface="Poppins SemiBold" pitchFamily="34" charset="-120"/>
              </a:rPr>
              <a:t>Begriffe: KI, Maschinelles Lernen, Deep Learning, Sprachmodelle</a:t>
            </a:r>
          </a:p>
        </p:txBody>
      </p:sp>
      <p:sp>
        <p:nvSpPr>
          <p:cNvPr id="38" name="Ring KI"/>
          <p:cNvSpPr/>
          <p:nvPr/>
        </p:nvSpPr>
        <p:spPr>
          <a:xfrm>
            <a:off x="792785" y="2011680"/>
            <a:ext cx="10607040" cy="4114800"/>
          </a:xfrm>
          <a:prstGeom prst="ellipse">
            <a:avLst/>
          </a:prstGeom>
          <a:solidFill>
            <a:srgbClr val="E6E9EE"/>
          </a:solidFill>
          <a:ln/>
        </p:spPr>
        <p:txBody>
          <a:bodyPr/>
          <a:lstStyle/>
          <a:p>
            <a:endParaRPr lang="de-DE"/>
          </a:p>
        </p:txBody>
      </p:sp>
      <p:sp>
        <p:nvSpPr>
          <p:cNvPr id="39" name="Ring KI Text"/>
          <p:cNvSpPr/>
          <p:nvPr/>
        </p:nvSpPr>
        <p:spPr>
          <a:xfrm>
            <a:off x="3170225" y="2194560"/>
            <a:ext cx="5852160" cy="658368"/>
          </a:xfrm>
          <a:prstGeom prst="rect">
            <a:avLst/>
          </a:prstGeom>
          <a:noFill/>
        </p:spPr>
        <p:txBody>
          <a:bodyPr wrap="square" lIns="0" tIns="0" rIns="0" bIns="0" rtlCol="0" anchor="t"/>
          <a:lstStyle/>
          <a:p>
            <a:pPr marL="0" indent="0" algn="ctr">
              <a:buNone/>
            </a:pPr>
            <a:r>
              <a:rPr lang="en-US" sz="1500" dirty="0">
                <a:solidFill>
                  <a:srgbClr val="3D4C61"/>
                </a:solidFill>
                <a:latin typeface="Poppins SemiBold" pitchFamily="34" charset="0"/>
                <a:ea typeface="Poppins SemiBold" pitchFamily="34" charset="-122"/>
                <a:cs typeface="Poppins SemiBold" pitchFamily="34" charset="-120"/>
              </a:rPr>
              <a:t>Künstliche Intelligenz (KI)</a:t>
            </a:r>
          </a:p>
          <a:p>
            <a:pPr marL="0" indent="0" algn="ctr">
              <a:buNone/>
            </a:pPr>
            <a:r>
              <a:rPr lang="en-US" sz="1200" dirty="0">
                <a:solidFill>
                  <a:srgbClr val="595959"/>
                </a:solidFill>
                <a:latin typeface="Lato" pitchFamily="34" charset="0"/>
                <a:ea typeface="Lato" pitchFamily="34" charset="-122"/>
                <a:cs typeface="Lato" pitchFamily="34" charset="-120"/>
              </a:rPr>
              <a:t>Maschinen lösen Aufgaben, die bisher menschliche Intelligenz brauchten</a:t>
            </a:r>
          </a:p>
        </p:txBody>
      </p:sp>
      <p:sp>
        <p:nvSpPr>
          <p:cNvPr id="40" name="Ring ML"/>
          <p:cNvSpPr/>
          <p:nvPr/>
        </p:nvSpPr>
        <p:spPr>
          <a:xfrm>
            <a:off x="1981505" y="2834640"/>
            <a:ext cx="8229600" cy="3291840"/>
          </a:xfrm>
          <a:prstGeom prst="ellipse">
            <a:avLst/>
          </a:prstGeom>
          <a:solidFill>
            <a:srgbClr val="BFC6D1"/>
          </a:solidFill>
          <a:ln/>
        </p:spPr>
        <p:txBody>
          <a:bodyPr/>
          <a:lstStyle/>
          <a:p>
            <a:endParaRPr lang="de-DE"/>
          </a:p>
        </p:txBody>
      </p:sp>
      <p:sp>
        <p:nvSpPr>
          <p:cNvPr id="41" name="Ring ML Text"/>
          <p:cNvSpPr/>
          <p:nvPr/>
        </p:nvSpPr>
        <p:spPr>
          <a:xfrm>
            <a:off x="3170225" y="3017520"/>
            <a:ext cx="5852160" cy="658368"/>
          </a:xfrm>
          <a:prstGeom prst="rect">
            <a:avLst/>
          </a:prstGeom>
          <a:noFill/>
        </p:spPr>
        <p:txBody>
          <a:bodyPr wrap="square" lIns="0" tIns="0" rIns="0" bIns="0" rtlCol="0" anchor="t"/>
          <a:lstStyle/>
          <a:p>
            <a:pPr marL="0" indent="0" algn="ctr">
              <a:buNone/>
            </a:pPr>
            <a:r>
              <a:rPr lang="en-US" sz="1500" dirty="0">
                <a:solidFill>
                  <a:srgbClr val="3D4C61"/>
                </a:solidFill>
                <a:latin typeface="Poppins SemiBold" pitchFamily="34" charset="0"/>
                <a:ea typeface="Poppins SemiBold" pitchFamily="34" charset="-122"/>
                <a:cs typeface="Poppins SemiBold" pitchFamily="34" charset="-120"/>
              </a:rPr>
              <a:t>Maschinelles Lernen</a:t>
            </a:r>
          </a:p>
          <a:p>
            <a:pPr marL="0" indent="0" algn="ctr">
              <a:buNone/>
            </a:pPr>
            <a:r>
              <a:rPr lang="en-US" sz="1200" dirty="0">
                <a:solidFill>
                  <a:srgbClr val="3D4C61"/>
                </a:solidFill>
                <a:latin typeface="Lato" pitchFamily="34" charset="0"/>
                <a:ea typeface="Lato" pitchFamily="34" charset="-122"/>
                <a:cs typeface="Lato" pitchFamily="34" charset="-120"/>
              </a:rPr>
              <a:t>Regeln werden aus Daten gelernt statt programmiert</a:t>
            </a:r>
          </a:p>
        </p:txBody>
      </p:sp>
      <p:sp>
        <p:nvSpPr>
          <p:cNvPr id="42" name="Ring DL"/>
          <p:cNvSpPr/>
          <p:nvPr/>
        </p:nvSpPr>
        <p:spPr>
          <a:xfrm>
            <a:off x="3078785" y="3657600"/>
            <a:ext cx="6035040" cy="2468880"/>
          </a:xfrm>
          <a:prstGeom prst="ellipse">
            <a:avLst/>
          </a:prstGeom>
          <a:solidFill>
            <a:srgbClr val="6B7A8F"/>
          </a:solidFill>
          <a:ln/>
        </p:spPr>
        <p:txBody>
          <a:bodyPr/>
          <a:lstStyle/>
          <a:p>
            <a:endParaRPr lang="de-DE"/>
          </a:p>
        </p:txBody>
      </p:sp>
      <p:sp>
        <p:nvSpPr>
          <p:cNvPr id="43" name="Ring DL Text"/>
          <p:cNvSpPr/>
          <p:nvPr/>
        </p:nvSpPr>
        <p:spPr>
          <a:xfrm>
            <a:off x="3170225" y="3840480"/>
            <a:ext cx="5852160" cy="658368"/>
          </a:xfrm>
          <a:prstGeom prst="rect">
            <a:avLst/>
          </a:prstGeom>
          <a:noFill/>
        </p:spPr>
        <p:txBody>
          <a:bodyPr wrap="square" lIns="0" tIns="0" rIns="0" bIns="0" rtlCol="0" anchor="t"/>
          <a:lstStyle/>
          <a:p>
            <a:pPr marL="0" indent="0" algn="ctr">
              <a:buNone/>
            </a:pPr>
            <a:r>
              <a:rPr lang="en-US" sz="1500" dirty="0">
                <a:solidFill>
                  <a:srgbClr val="FFFFFF"/>
                </a:solidFill>
                <a:latin typeface="Poppins SemiBold" pitchFamily="34" charset="0"/>
                <a:ea typeface="Poppins SemiBold" pitchFamily="34" charset="-122"/>
                <a:cs typeface="Poppins SemiBold" pitchFamily="34" charset="-120"/>
              </a:rPr>
              <a:t>Deep Learning (neuronale Netze)</a:t>
            </a:r>
          </a:p>
          <a:p>
            <a:pPr marL="0" indent="0" algn="ctr">
              <a:buNone/>
            </a:pPr>
            <a:r>
              <a:rPr lang="en-US" sz="1200" dirty="0">
                <a:solidFill>
                  <a:srgbClr val="FFFFFF"/>
                </a:solidFill>
                <a:latin typeface="Lato" pitchFamily="34" charset="0"/>
                <a:ea typeface="Lato" pitchFamily="34" charset="-122"/>
                <a:cs typeface="Lato" pitchFamily="34" charset="-120"/>
              </a:rPr>
              <a:t>viele Schichten künstlicher Neuronen</a:t>
            </a:r>
          </a:p>
        </p:txBody>
      </p:sp>
      <p:sp>
        <p:nvSpPr>
          <p:cNvPr id="44" name="Ring LLM"/>
          <p:cNvSpPr/>
          <p:nvPr/>
        </p:nvSpPr>
        <p:spPr>
          <a:xfrm>
            <a:off x="4084625" y="4526280"/>
            <a:ext cx="4023360" cy="1600200"/>
          </a:xfrm>
          <a:prstGeom prst="ellipse">
            <a:avLst/>
          </a:prstGeom>
          <a:solidFill>
            <a:srgbClr val="3D4C61"/>
          </a:solidFill>
          <a:ln/>
        </p:spPr>
        <p:txBody>
          <a:bodyPr/>
          <a:lstStyle/>
          <a:p>
            <a:endParaRPr lang="de-DE"/>
          </a:p>
        </p:txBody>
      </p:sp>
      <p:sp>
        <p:nvSpPr>
          <p:cNvPr id="45" name="Ring LLM Text"/>
          <p:cNvSpPr/>
          <p:nvPr/>
        </p:nvSpPr>
        <p:spPr>
          <a:xfrm>
            <a:off x="4267505" y="4910328"/>
            <a:ext cx="3657600" cy="868680"/>
          </a:xfrm>
          <a:prstGeom prst="rect">
            <a:avLst/>
          </a:prstGeom>
          <a:noFill/>
        </p:spPr>
        <p:txBody>
          <a:bodyPr wrap="square" lIns="0" tIns="0" rIns="0" bIns="0" rtlCol="0" anchor="t"/>
          <a:lstStyle/>
          <a:p>
            <a:pPr marL="0" indent="0" algn="ctr">
              <a:buNone/>
            </a:pPr>
            <a:r>
              <a:rPr lang="en-US" sz="1500" dirty="0">
                <a:solidFill>
                  <a:srgbClr val="FFFFFF"/>
                </a:solidFill>
                <a:latin typeface="Poppins SemiBold" pitchFamily="34" charset="0"/>
                <a:ea typeface="Poppins SemiBold" pitchFamily="34" charset="-122"/>
                <a:cs typeface="Poppins SemiBold" pitchFamily="34" charset="-120"/>
              </a:rPr>
              <a:t>Große Sprachmodelle (LLM)</a:t>
            </a:r>
          </a:p>
          <a:p>
            <a:pPr marL="0" indent="0" algn="ctr">
              <a:buNone/>
            </a:pPr>
            <a:r>
              <a:rPr lang="en-US" sz="1200" dirty="0">
                <a:solidFill>
                  <a:srgbClr val="E6E9EE"/>
                </a:solidFill>
                <a:latin typeface="Lato" pitchFamily="34" charset="0"/>
                <a:ea typeface="Lato" pitchFamily="34" charset="-122"/>
                <a:cs typeface="Lato" pitchFamily="34" charset="-120"/>
              </a:rPr>
              <a:t>auf riesigen Textmengen trainiert, erzeugen Sprache: ChatGPT, Claude, Gemini, Grok</a:t>
            </a:r>
          </a:p>
        </p:txBody>
      </p:sp>
      <p:sp>
        <p:nvSpPr>
          <p:cNvPr id="27" name="Shape 2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28" name="Shape 2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29" name="Text 2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0" name="Shape 2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31" name="Text 2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32" name="Shape 3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33" name="Text 3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34" name="Shape 3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35" name="Text 3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36" name="Shape 34"/>
          <p:cNvSpPr/>
          <p:nvPr/>
        </p:nvSpPr>
        <p:spPr>
          <a:xfrm>
            <a:off x="8692530" y="6359652"/>
            <a:ext cx="82296" cy="82296"/>
          </a:xfrm>
          <a:prstGeom prst="ellipse">
            <a:avLst/>
          </a:prstGeom>
          <a:solidFill>
            <a:srgbClr val="D62828"/>
          </a:solidFill>
          <a:ln/>
        </p:spPr>
        <p:txBody>
          <a:bodyPr/>
          <a:lstStyle/>
          <a:p>
            <a:endParaRPr lang="de-DE"/>
          </a:p>
        </p:txBody>
      </p:sp>
      <p:sp>
        <p:nvSpPr>
          <p:cNvPr id="37"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7F8C8D"/>
                </a:solidFill>
                <a:latin typeface="Playfair Display" pitchFamily="34" charset="0"/>
                <a:ea typeface="Playfair Display" pitchFamily="34" charset="-122"/>
                <a:cs typeface="Playfair Display" pitchFamily="34" charset="-120"/>
              </a:rPr>
              <a:t>1943–2009</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 · Vorgeschichte</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Von der Idee zum lernenden Netz</a:t>
            </a:r>
            <a:endParaRPr lang="en-US" sz="2700" dirty="0"/>
          </a:p>
        </p:txBody>
      </p:sp>
      <p:sp>
        <p:nvSpPr>
          <p:cNvPr id="7" name="Shape 5"/>
          <p:cNvSpPr/>
          <p:nvPr/>
        </p:nvSpPr>
        <p:spPr>
          <a:xfrm>
            <a:off x="685800" y="3977640"/>
            <a:ext cx="4584309" cy="0"/>
          </a:xfrm>
          <a:prstGeom prst="line">
            <a:avLst/>
          </a:prstGeom>
          <a:noFill/>
          <a:ln w="63500">
            <a:solidFill>
              <a:srgbClr val="7F8C8D"/>
            </a:solidFill>
            <a:prstDash val="solid"/>
          </a:ln>
        </p:spPr>
        <p:txBody>
          <a:bodyPr/>
          <a:lstStyle/>
          <a:p>
            <a:endParaRPr lang="de-DE"/>
          </a:p>
        </p:txBody>
      </p:sp>
      <p:sp>
        <p:nvSpPr>
          <p:cNvPr id="8" name="Shape 6"/>
          <p:cNvSpPr/>
          <p:nvPr/>
        </p:nvSpPr>
        <p:spPr>
          <a:xfrm>
            <a:off x="5270109" y="3977640"/>
            <a:ext cx="833511" cy="0"/>
          </a:xfrm>
          <a:prstGeom prst="line">
            <a:avLst/>
          </a:prstGeom>
          <a:noFill/>
          <a:ln w="38100">
            <a:solidFill>
              <a:srgbClr val="BFBFBF"/>
            </a:solidFill>
            <a:prstDash val="dash"/>
          </a:ln>
        </p:spPr>
        <p:txBody>
          <a:bodyPr/>
          <a:lstStyle/>
          <a:p>
            <a:endParaRPr lang="de-DE"/>
          </a:p>
        </p:txBody>
      </p:sp>
      <p:sp>
        <p:nvSpPr>
          <p:cNvPr id="9" name="Shape 7"/>
          <p:cNvSpPr/>
          <p:nvPr/>
        </p:nvSpPr>
        <p:spPr>
          <a:xfrm>
            <a:off x="6103620" y="3977640"/>
            <a:ext cx="5417820" cy="0"/>
          </a:xfrm>
          <a:prstGeom prst="line">
            <a:avLst/>
          </a:prstGeom>
          <a:noFill/>
          <a:ln w="63500">
            <a:solidFill>
              <a:srgbClr val="7F8C8D"/>
            </a:solidFill>
            <a:prstDash val="solid"/>
          </a:ln>
        </p:spPr>
        <p:txBody>
          <a:bodyPr/>
          <a:lstStyle/>
          <a:p>
            <a:endParaRPr lang="de-DE"/>
          </a:p>
        </p:txBody>
      </p:sp>
      <p:sp>
        <p:nvSpPr>
          <p:cNvPr id="10" name="Text 8"/>
          <p:cNvSpPr/>
          <p:nvPr/>
        </p:nvSpPr>
        <p:spPr>
          <a:xfrm>
            <a:off x="5321105" y="4087368"/>
            <a:ext cx="731520" cy="384048"/>
          </a:xfrm>
          <a:prstGeom prst="rect">
            <a:avLst/>
          </a:prstGeom>
          <a:noFill/>
          <a:ln/>
        </p:spPr>
        <p:txBody>
          <a:bodyPr wrap="square" lIns="0" tIns="0" rIns="0" bIns="0" rtlCol="0" anchor="ctr"/>
          <a:lstStyle/>
          <a:p>
            <a:pPr marL="0" indent="0" algn="ctr">
              <a:buNone/>
            </a:pPr>
            <a:r>
              <a:rPr lang="en-US" sz="1000" i="1" dirty="0">
                <a:solidFill>
                  <a:srgbClr val="808080"/>
                </a:solidFill>
                <a:latin typeface="Lato" pitchFamily="34" charset="0"/>
                <a:ea typeface="Lato" pitchFamily="34" charset="-122"/>
                <a:cs typeface="Lato" pitchFamily="34" charset="-120"/>
              </a:rPr>
              <a:t>erster</a:t>
            </a:r>
            <a:endParaRPr lang="en-US" sz="1000" dirty="0"/>
          </a:p>
          <a:p>
            <a:pPr marL="0" indent="0" algn="ctr">
              <a:buNone/>
            </a:pPr>
            <a:r>
              <a:rPr lang="en-US" sz="1000" i="1" dirty="0">
                <a:solidFill>
                  <a:srgbClr val="808080"/>
                </a:solidFill>
                <a:latin typeface="Lato" pitchFamily="34" charset="0"/>
                <a:ea typeface="Lato" pitchFamily="34" charset="-122"/>
                <a:cs typeface="Lato" pitchFamily="34" charset="-120"/>
              </a:rPr>
              <a:t>KI-Winter</a:t>
            </a:r>
            <a:endParaRPr lang="en-US" sz="1000" dirty="0"/>
          </a:p>
        </p:txBody>
      </p:sp>
      <p:sp>
        <p:nvSpPr>
          <p:cNvPr id="11" name="Shape 9"/>
          <p:cNvSpPr/>
          <p:nvPr/>
        </p:nvSpPr>
        <p:spPr>
          <a:xfrm>
            <a:off x="992827"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12" name="Shape 10"/>
          <p:cNvSpPr/>
          <p:nvPr/>
        </p:nvSpPr>
        <p:spPr>
          <a:xfrm>
            <a:off x="1102555" y="3593592"/>
            <a:ext cx="0" cy="274320"/>
          </a:xfrm>
          <a:prstGeom prst="line">
            <a:avLst/>
          </a:prstGeom>
          <a:noFill/>
          <a:ln w="12700">
            <a:solidFill>
              <a:srgbClr val="7F8C8D"/>
            </a:solidFill>
            <a:prstDash val="solid"/>
          </a:ln>
        </p:spPr>
        <p:txBody>
          <a:bodyPr/>
          <a:lstStyle/>
          <a:p>
            <a:endParaRPr lang="de-DE"/>
          </a:p>
        </p:txBody>
      </p:sp>
      <p:sp>
        <p:nvSpPr>
          <p:cNvPr id="13" name="Text 11"/>
          <p:cNvSpPr/>
          <p:nvPr/>
        </p:nvSpPr>
        <p:spPr>
          <a:xfrm>
            <a:off x="279595"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1943</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Künstliches Neuron</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Erstes Rechenmodell</a:t>
            </a:r>
            <a:br/>
            <a:r>
              <a:rPr lang="de-DE" sz="1000" dirty="0">
                <a:solidFill>
                  <a:srgbClr val="404040"/>
                </a:solidFill>
                <a:latin typeface="Lato" pitchFamily="34" charset="0"/>
                <a:ea typeface="Lato" pitchFamily="34" charset="-122"/>
                <a:cs typeface="Lato" pitchFamily="34" charset="-120"/>
              </a:rPr>
              <a:t>einer Nervenzelle</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McCulloch &amp; Pitts</a:t>
            </a:r>
            <a:endParaRPr lang="en-US" sz="1600" dirty="0"/>
          </a:p>
        </p:txBody>
      </p:sp>
      <p:sp>
        <p:nvSpPr>
          <p:cNvPr id="14" name="Shape 12"/>
          <p:cNvSpPr/>
          <p:nvPr/>
        </p:nvSpPr>
        <p:spPr>
          <a:xfrm>
            <a:off x="1826338"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15" name="Shape 13"/>
          <p:cNvSpPr/>
          <p:nvPr/>
        </p:nvSpPr>
        <p:spPr>
          <a:xfrm>
            <a:off x="1936066" y="4087368"/>
            <a:ext cx="0" cy="274320"/>
          </a:xfrm>
          <a:prstGeom prst="line">
            <a:avLst/>
          </a:prstGeom>
          <a:noFill/>
          <a:ln w="12700">
            <a:solidFill>
              <a:srgbClr val="7F8C8D"/>
            </a:solidFill>
            <a:prstDash val="solid"/>
          </a:ln>
        </p:spPr>
        <p:txBody>
          <a:bodyPr/>
          <a:lstStyle/>
          <a:p>
            <a:endParaRPr lang="de-DE"/>
          </a:p>
        </p:txBody>
      </p:sp>
      <p:sp>
        <p:nvSpPr>
          <p:cNvPr id="16" name="Text 14"/>
          <p:cNvSpPr/>
          <p:nvPr/>
        </p:nvSpPr>
        <p:spPr>
          <a:xfrm>
            <a:off x="1113106" y="4526280"/>
            <a:ext cx="1645920" cy="1325880"/>
          </a:xfrm>
          <a:prstGeom prst="rect">
            <a:avLst/>
          </a:prstGeom>
          <a:noFill/>
          <a:ln/>
        </p:spPr>
        <p:txBody>
          <a:bodyPr wrap="square" lIns="0" tIns="0" rIns="0" bIns="0" rtlCol="0" anchor="t"/>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1950</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Turing-Test</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Test: Wirkt eine Maschine</a:t>
            </a:r>
            <a:br/>
            <a:r>
              <a:rPr lang="de-DE" sz="1000" dirty="0">
                <a:solidFill>
                  <a:srgbClr val="404040"/>
                </a:solidFill>
                <a:latin typeface="Lato" pitchFamily="34" charset="0"/>
                <a:ea typeface="Lato" pitchFamily="34" charset="-122"/>
                <a:cs typeface="Lato" pitchFamily="34" charset="-120"/>
              </a:rPr>
              <a:t>im Gespräch wie ein Mensch?</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Alan Turing</a:t>
            </a:r>
            <a:endParaRPr lang="en-US" sz="1600" dirty="0"/>
          </a:p>
        </p:txBody>
      </p:sp>
      <p:sp>
        <p:nvSpPr>
          <p:cNvPr id="17" name="Shape 15"/>
          <p:cNvSpPr/>
          <p:nvPr/>
        </p:nvSpPr>
        <p:spPr>
          <a:xfrm>
            <a:off x="2659849"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18" name="Shape 16"/>
          <p:cNvSpPr/>
          <p:nvPr/>
        </p:nvSpPr>
        <p:spPr>
          <a:xfrm>
            <a:off x="2769577" y="3593592"/>
            <a:ext cx="0" cy="274320"/>
          </a:xfrm>
          <a:prstGeom prst="line">
            <a:avLst/>
          </a:prstGeom>
          <a:noFill/>
          <a:ln w="12700">
            <a:solidFill>
              <a:srgbClr val="7F8C8D"/>
            </a:solidFill>
            <a:prstDash val="solid"/>
          </a:ln>
        </p:spPr>
        <p:txBody>
          <a:bodyPr/>
          <a:lstStyle/>
          <a:p>
            <a:endParaRPr lang="de-DE"/>
          </a:p>
        </p:txBody>
      </p:sp>
      <p:sp>
        <p:nvSpPr>
          <p:cNvPr id="19" name="Text 17"/>
          <p:cNvSpPr/>
          <p:nvPr/>
        </p:nvSpPr>
        <p:spPr>
          <a:xfrm>
            <a:off x="1946617"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1956</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Dartmouth-Konferenz</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Sommer-Workshop macht KI</a:t>
            </a:r>
            <a:br/>
            <a:r>
              <a:rPr lang="de-DE" sz="1000" dirty="0">
                <a:solidFill>
                  <a:srgbClr val="404040"/>
                </a:solidFill>
                <a:latin typeface="Lato" pitchFamily="34" charset="0"/>
                <a:ea typeface="Lato" pitchFamily="34" charset="-122"/>
                <a:cs typeface="Lato" pitchFamily="34" charset="-120"/>
              </a:rPr>
              <a:t>zum eigenen Forschungsfeld</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Begriff „KI“: Antrag 1955</a:t>
            </a:r>
            <a:endParaRPr lang="en-US" sz="1600" dirty="0"/>
          </a:p>
        </p:txBody>
      </p:sp>
      <p:sp>
        <p:nvSpPr>
          <p:cNvPr id="20" name="Shape 18"/>
          <p:cNvSpPr/>
          <p:nvPr/>
        </p:nvSpPr>
        <p:spPr>
          <a:xfrm>
            <a:off x="3493360"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21" name="Shape 19"/>
          <p:cNvSpPr/>
          <p:nvPr/>
        </p:nvSpPr>
        <p:spPr>
          <a:xfrm>
            <a:off x="3603088" y="4087368"/>
            <a:ext cx="0" cy="274320"/>
          </a:xfrm>
          <a:prstGeom prst="line">
            <a:avLst/>
          </a:prstGeom>
          <a:noFill/>
          <a:ln w="12700">
            <a:solidFill>
              <a:srgbClr val="7F8C8D"/>
            </a:solidFill>
            <a:prstDash val="solid"/>
          </a:ln>
        </p:spPr>
        <p:txBody>
          <a:bodyPr/>
          <a:lstStyle/>
          <a:p>
            <a:endParaRPr lang="de-DE"/>
          </a:p>
        </p:txBody>
      </p:sp>
      <p:sp>
        <p:nvSpPr>
          <p:cNvPr id="22" name="Text 20"/>
          <p:cNvSpPr/>
          <p:nvPr/>
        </p:nvSpPr>
        <p:spPr>
          <a:xfrm>
            <a:off x="2780128" y="4526280"/>
            <a:ext cx="1645920" cy="1325880"/>
          </a:xfrm>
          <a:prstGeom prst="rect">
            <a:avLst/>
          </a:prstGeom>
          <a:noFill/>
          <a:ln/>
        </p:spPr>
        <p:txBody>
          <a:bodyPr wrap="square" lIns="0" tIns="0" rIns="0" bIns="0" rtlCol="0" anchor="t"/>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1958</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Perzeptron</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Erstes Neuron, das</a:t>
            </a:r>
            <a:br/>
            <a:r>
              <a:rPr lang="de-DE" sz="1000" dirty="0">
                <a:solidFill>
                  <a:srgbClr val="404040"/>
                </a:solidFill>
                <a:latin typeface="Lato" pitchFamily="34" charset="0"/>
                <a:ea typeface="Lato" pitchFamily="34" charset="-122"/>
                <a:cs typeface="Lato" pitchFamily="34" charset="-120"/>
              </a:rPr>
              <a:t>aus Beispielen lernt</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Frank Rosenblatt</a:t>
            </a:r>
            <a:endParaRPr lang="en-US" sz="1600" dirty="0"/>
          </a:p>
        </p:txBody>
      </p:sp>
      <p:sp>
        <p:nvSpPr>
          <p:cNvPr id="23" name="Shape 21"/>
          <p:cNvSpPr/>
          <p:nvPr/>
        </p:nvSpPr>
        <p:spPr>
          <a:xfrm>
            <a:off x="4326870"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24" name="Shape 22"/>
          <p:cNvSpPr/>
          <p:nvPr/>
        </p:nvSpPr>
        <p:spPr>
          <a:xfrm>
            <a:off x="4436598" y="3593592"/>
            <a:ext cx="0" cy="274320"/>
          </a:xfrm>
          <a:prstGeom prst="line">
            <a:avLst/>
          </a:prstGeom>
          <a:noFill/>
          <a:ln w="12700">
            <a:solidFill>
              <a:srgbClr val="7F8C8D"/>
            </a:solidFill>
            <a:prstDash val="solid"/>
          </a:ln>
        </p:spPr>
        <p:txBody>
          <a:bodyPr/>
          <a:lstStyle/>
          <a:p>
            <a:endParaRPr lang="de-DE"/>
          </a:p>
        </p:txBody>
      </p:sp>
      <p:sp>
        <p:nvSpPr>
          <p:cNvPr id="25" name="Text 23"/>
          <p:cNvSpPr/>
          <p:nvPr/>
        </p:nvSpPr>
        <p:spPr>
          <a:xfrm>
            <a:off x="3613638"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1966</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ELIZA</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Erster Chatbot, spielt</a:t>
            </a:r>
            <a:br/>
            <a:r>
              <a:rPr lang="de-DE" sz="1000" dirty="0">
                <a:solidFill>
                  <a:srgbClr val="404040"/>
                </a:solidFill>
                <a:latin typeface="Lato" pitchFamily="34" charset="0"/>
                <a:ea typeface="Lato" pitchFamily="34" charset="-122"/>
                <a:cs typeface="Lato" pitchFamily="34" charset="-120"/>
              </a:rPr>
              <a:t>eine Psychotherapeutin</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Joseph Weizenbaum</a:t>
            </a:r>
            <a:endParaRPr lang="en-US" sz="1600" dirty="0"/>
          </a:p>
        </p:txBody>
      </p:sp>
      <p:sp>
        <p:nvSpPr>
          <p:cNvPr id="26" name="Shape 24"/>
          <p:cNvSpPr/>
          <p:nvPr/>
        </p:nvSpPr>
        <p:spPr>
          <a:xfrm>
            <a:off x="5160381" y="3867912"/>
            <a:ext cx="219456" cy="219456"/>
          </a:xfrm>
          <a:prstGeom prst="ellipse">
            <a:avLst/>
          </a:prstGeom>
          <a:solidFill>
            <a:srgbClr val="FFFFFF"/>
          </a:solidFill>
          <a:ln w="38100">
            <a:solidFill>
              <a:srgbClr val="D62828"/>
            </a:solidFill>
            <a:prstDash val="solid"/>
          </a:ln>
        </p:spPr>
        <p:txBody>
          <a:bodyPr/>
          <a:lstStyle/>
          <a:p>
            <a:endParaRPr lang="de-DE"/>
          </a:p>
        </p:txBody>
      </p:sp>
      <p:sp>
        <p:nvSpPr>
          <p:cNvPr id="27" name="Shape 25"/>
          <p:cNvSpPr/>
          <p:nvPr/>
        </p:nvSpPr>
        <p:spPr>
          <a:xfrm>
            <a:off x="5270109" y="4087368"/>
            <a:ext cx="0" cy="274320"/>
          </a:xfrm>
          <a:prstGeom prst="line">
            <a:avLst/>
          </a:prstGeom>
          <a:noFill/>
          <a:ln w="12700">
            <a:solidFill>
              <a:srgbClr val="7F8C8D"/>
            </a:solidFill>
            <a:prstDash val="solid"/>
          </a:ln>
        </p:spPr>
        <p:txBody>
          <a:bodyPr/>
          <a:lstStyle/>
          <a:p>
            <a:endParaRPr lang="de-DE"/>
          </a:p>
        </p:txBody>
      </p:sp>
      <p:sp>
        <p:nvSpPr>
          <p:cNvPr id="28" name="Text 26"/>
          <p:cNvSpPr/>
          <p:nvPr/>
        </p:nvSpPr>
        <p:spPr>
          <a:xfrm>
            <a:off x="4447149" y="4526280"/>
            <a:ext cx="1645920" cy="1325880"/>
          </a:xfrm>
          <a:prstGeom prst="rect">
            <a:avLst/>
          </a:prstGeom>
          <a:noFill/>
          <a:ln/>
        </p:spPr>
        <p:txBody>
          <a:bodyPr wrap="square" lIns="0" tIns="0" rIns="0" bIns="0" rtlCol="0" anchor="t"/>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1969</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„Perceptrons“</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Buch zeigt Grenzen</a:t>
            </a:r>
            <a:br/>
            <a:r>
              <a:rPr lang="de-DE" sz="1000" dirty="0">
                <a:solidFill>
                  <a:srgbClr val="404040"/>
                </a:solidFill>
                <a:latin typeface="Lato" pitchFamily="34" charset="0"/>
                <a:ea typeface="Lato" pitchFamily="34" charset="-122"/>
                <a:cs typeface="Lato" pitchFamily="34" charset="-120"/>
              </a:rPr>
              <a:t>einfacher Netze (XOR)</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Minsky &amp; Papert</a:t>
            </a:r>
            <a:endParaRPr lang="en-US" sz="1600" dirty="0"/>
          </a:p>
        </p:txBody>
      </p:sp>
      <p:sp>
        <p:nvSpPr>
          <p:cNvPr id="29" name="Shape 27"/>
          <p:cNvSpPr/>
          <p:nvPr/>
        </p:nvSpPr>
        <p:spPr>
          <a:xfrm>
            <a:off x="5993892"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30" name="Shape 28"/>
          <p:cNvSpPr/>
          <p:nvPr/>
        </p:nvSpPr>
        <p:spPr>
          <a:xfrm>
            <a:off x="6103620" y="3593592"/>
            <a:ext cx="0" cy="274320"/>
          </a:xfrm>
          <a:prstGeom prst="line">
            <a:avLst/>
          </a:prstGeom>
          <a:noFill/>
          <a:ln w="12700">
            <a:solidFill>
              <a:srgbClr val="7F8C8D"/>
            </a:solidFill>
            <a:prstDash val="solid"/>
          </a:ln>
        </p:spPr>
        <p:txBody>
          <a:bodyPr/>
          <a:lstStyle/>
          <a:p>
            <a:endParaRPr lang="de-DE"/>
          </a:p>
        </p:txBody>
      </p:sp>
      <p:sp>
        <p:nvSpPr>
          <p:cNvPr id="31" name="Text 29"/>
          <p:cNvSpPr/>
          <p:nvPr/>
        </p:nvSpPr>
        <p:spPr>
          <a:xfrm>
            <a:off x="5280660"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ab 1972</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Expertensysteme</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Fachwissen als</a:t>
            </a:r>
            <a:br/>
            <a:r>
              <a:rPr lang="de-DE" sz="1000" dirty="0">
                <a:solidFill>
                  <a:srgbClr val="404040"/>
                </a:solidFill>
                <a:latin typeface="Lato" pitchFamily="34" charset="0"/>
                <a:ea typeface="Lato" pitchFamily="34" charset="-122"/>
                <a:cs typeface="Lato" pitchFamily="34" charset="-120"/>
              </a:rPr>
              <a:t>Wenn-dann-Regeln</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MYCIN, XCON</a:t>
            </a:r>
            <a:endParaRPr lang="en-US" sz="1600" dirty="0"/>
          </a:p>
        </p:txBody>
      </p:sp>
      <p:sp>
        <p:nvSpPr>
          <p:cNvPr id="32" name="Shape 30"/>
          <p:cNvSpPr/>
          <p:nvPr/>
        </p:nvSpPr>
        <p:spPr>
          <a:xfrm>
            <a:off x="6827403"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33" name="Shape 31"/>
          <p:cNvSpPr/>
          <p:nvPr/>
        </p:nvSpPr>
        <p:spPr>
          <a:xfrm>
            <a:off x="6937131" y="4087368"/>
            <a:ext cx="0" cy="274320"/>
          </a:xfrm>
          <a:prstGeom prst="line">
            <a:avLst/>
          </a:prstGeom>
          <a:noFill/>
          <a:ln w="12700">
            <a:solidFill>
              <a:srgbClr val="7F8C8D"/>
            </a:solidFill>
            <a:prstDash val="solid"/>
          </a:ln>
        </p:spPr>
        <p:txBody>
          <a:bodyPr/>
          <a:lstStyle/>
          <a:p>
            <a:endParaRPr lang="de-DE"/>
          </a:p>
        </p:txBody>
      </p:sp>
      <p:sp>
        <p:nvSpPr>
          <p:cNvPr id="34" name="Text 32"/>
          <p:cNvSpPr/>
          <p:nvPr/>
        </p:nvSpPr>
        <p:spPr>
          <a:xfrm>
            <a:off x="6114171" y="4526280"/>
            <a:ext cx="1645920" cy="1325880"/>
          </a:xfrm>
          <a:prstGeom prst="rect">
            <a:avLst/>
          </a:prstGeom>
          <a:noFill/>
          <a:ln/>
        </p:spPr>
        <p:txBody>
          <a:bodyPr wrap="square" lIns="0" tIns="0" rIns="0" bIns="0" rtlCol="0" anchor="t"/>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1986</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Backpropagation</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Mehrschichtige Netze</a:t>
            </a:r>
            <a:br/>
            <a:r>
              <a:rPr lang="de-DE" sz="1000" dirty="0">
                <a:solidFill>
                  <a:srgbClr val="404040"/>
                </a:solidFill>
                <a:latin typeface="Lato" pitchFamily="34" charset="0"/>
                <a:ea typeface="Lato" pitchFamily="34" charset="-122"/>
                <a:cs typeface="Lato" pitchFamily="34" charset="-120"/>
              </a:rPr>
              <a:t>lernen aus Fehlern</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Rumelhart, Hinton, Williams</a:t>
            </a:r>
            <a:endParaRPr lang="en-US" sz="1600" dirty="0"/>
          </a:p>
        </p:txBody>
      </p:sp>
      <p:sp>
        <p:nvSpPr>
          <p:cNvPr id="35" name="Shape 33"/>
          <p:cNvSpPr/>
          <p:nvPr/>
        </p:nvSpPr>
        <p:spPr>
          <a:xfrm>
            <a:off x="7660914"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36" name="Shape 34"/>
          <p:cNvSpPr/>
          <p:nvPr/>
        </p:nvSpPr>
        <p:spPr>
          <a:xfrm>
            <a:off x="7770642" y="3593592"/>
            <a:ext cx="0" cy="274320"/>
          </a:xfrm>
          <a:prstGeom prst="line">
            <a:avLst/>
          </a:prstGeom>
          <a:noFill/>
          <a:ln w="12700">
            <a:solidFill>
              <a:srgbClr val="7F8C8D"/>
            </a:solidFill>
            <a:prstDash val="solid"/>
          </a:ln>
        </p:spPr>
        <p:txBody>
          <a:bodyPr/>
          <a:lstStyle/>
          <a:p>
            <a:endParaRPr lang="de-DE"/>
          </a:p>
        </p:txBody>
      </p:sp>
      <p:sp>
        <p:nvSpPr>
          <p:cNvPr id="37" name="Text 35"/>
          <p:cNvSpPr/>
          <p:nvPr/>
        </p:nvSpPr>
        <p:spPr>
          <a:xfrm>
            <a:off x="6947682"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1989</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LeNet / CNN</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Netz erkennt</a:t>
            </a:r>
            <a:br/>
            <a:r>
              <a:rPr lang="de-DE" sz="1000" dirty="0">
                <a:solidFill>
                  <a:srgbClr val="404040"/>
                </a:solidFill>
                <a:latin typeface="Lato" pitchFamily="34" charset="0"/>
                <a:ea typeface="Lato" pitchFamily="34" charset="-122"/>
                <a:cs typeface="Lato" pitchFamily="34" charset="-120"/>
              </a:rPr>
              <a:t>handgeschriebene Ziffern</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Yann LeCun</a:t>
            </a:r>
            <a:endParaRPr lang="en-US" sz="1600" dirty="0"/>
          </a:p>
        </p:txBody>
      </p:sp>
      <p:sp>
        <p:nvSpPr>
          <p:cNvPr id="38" name="Shape 36"/>
          <p:cNvSpPr/>
          <p:nvPr/>
        </p:nvSpPr>
        <p:spPr>
          <a:xfrm>
            <a:off x="8494424"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39" name="Shape 37"/>
          <p:cNvSpPr/>
          <p:nvPr/>
        </p:nvSpPr>
        <p:spPr>
          <a:xfrm>
            <a:off x="8604152" y="4087368"/>
            <a:ext cx="0" cy="274320"/>
          </a:xfrm>
          <a:prstGeom prst="line">
            <a:avLst/>
          </a:prstGeom>
          <a:noFill/>
          <a:ln w="12700">
            <a:solidFill>
              <a:srgbClr val="7F8C8D"/>
            </a:solidFill>
            <a:prstDash val="solid"/>
          </a:ln>
        </p:spPr>
        <p:txBody>
          <a:bodyPr/>
          <a:lstStyle/>
          <a:p>
            <a:endParaRPr lang="de-DE"/>
          </a:p>
        </p:txBody>
      </p:sp>
      <p:sp>
        <p:nvSpPr>
          <p:cNvPr id="40" name="Text 38"/>
          <p:cNvSpPr/>
          <p:nvPr/>
        </p:nvSpPr>
        <p:spPr>
          <a:xfrm>
            <a:off x="7781192" y="4526280"/>
            <a:ext cx="1645920" cy="1325880"/>
          </a:xfrm>
          <a:prstGeom prst="rect">
            <a:avLst/>
          </a:prstGeom>
          <a:noFill/>
          <a:ln/>
        </p:spPr>
        <p:txBody>
          <a:bodyPr wrap="square" lIns="0" tIns="0" rIns="0" bIns="0" rtlCol="0" anchor="t"/>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1997</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Deep Blue</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Computer schlägt den</a:t>
            </a:r>
            <a:br/>
            <a:r>
              <a:rPr lang="de-DE" sz="1000" dirty="0">
                <a:solidFill>
                  <a:srgbClr val="404040"/>
                </a:solidFill>
                <a:latin typeface="Lato" pitchFamily="34" charset="0"/>
                <a:ea typeface="Lato" pitchFamily="34" charset="-122"/>
                <a:cs typeface="Lato" pitchFamily="34" charset="-120"/>
              </a:rPr>
              <a:t>Schachweltmeister</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IBM schlägt Kasparow</a:t>
            </a:r>
            <a:endParaRPr lang="en-US" sz="1600" dirty="0"/>
          </a:p>
        </p:txBody>
      </p:sp>
      <p:sp>
        <p:nvSpPr>
          <p:cNvPr id="41" name="Shape 39"/>
          <p:cNvSpPr/>
          <p:nvPr/>
        </p:nvSpPr>
        <p:spPr>
          <a:xfrm>
            <a:off x="9327935"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42" name="Shape 40"/>
          <p:cNvSpPr/>
          <p:nvPr/>
        </p:nvSpPr>
        <p:spPr>
          <a:xfrm>
            <a:off x="9437663" y="3593592"/>
            <a:ext cx="0" cy="274320"/>
          </a:xfrm>
          <a:prstGeom prst="line">
            <a:avLst/>
          </a:prstGeom>
          <a:noFill/>
          <a:ln w="12700">
            <a:solidFill>
              <a:srgbClr val="7F8C8D"/>
            </a:solidFill>
            <a:prstDash val="solid"/>
          </a:ln>
        </p:spPr>
        <p:txBody>
          <a:bodyPr/>
          <a:lstStyle/>
          <a:p>
            <a:endParaRPr lang="de-DE"/>
          </a:p>
        </p:txBody>
      </p:sp>
      <p:sp>
        <p:nvSpPr>
          <p:cNvPr id="43" name="Text 41"/>
          <p:cNvSpPr/>
          <p:nvPr/>
        </p:nvSpPr>
        <p:spPr>
          <a:xfrm>
            <a:off x="8614703"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1997</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LSTM</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Netz mit Gedächtnis</a:t>
            </a:r>
            <a:br/>
            <a:r>
              <a:rPr lang="de-DE" sz="1000" dirty="0">
                <a:solidFill>
                  <a:srgbClr val="404040"/>
                </a:solidFill>
                <a:latin typeface="Lato" pitchFamily="34" charset="0"/>
                <a:ea typeface="Lato" pitchFamily="34" charset="-122"/>
                <a:cs typeface="Lato" pitchFamily="34" charset="-120"/>
              </a:rPr>
              <a:t>für lange Folgen</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Hochreiter &amp; Schmidhuber</a:t>
            </a:r>
            <a:endParaRPr lang="en-US" sz="1600" dirty="0"/>
          </a:p>
        </p:txBody>
      </p:sp>
      <p:sp>
        <p:nvSpPr>
          <p:cNvPr id="44" name="Shape 42"/>
          <p:cNvSpPr/>
          <p:nvPr/>
        </p:nvSpPr>
        <p:spPr>
          <a:xfrm>
            <a:off x="10161446"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45" name="Shape 43"/>
          <p:cNvSpPr/>
          <p:nvPr/>
        </p:nvSpPr>
        <p:spPr>
          <a:xfrm>
            <a:off x="10271174" y="4087368"/>
            <a:ext cx="0" cy="274320"/>
          </a:xfrm>
          <a:prstGeom prst="line">
            <a:avLst/>
          </a:prstGeom>
          <a:noFill/>
          <a:ln w="12700">
            <a:solidFill>
              <a:srgbClr val="7F8C8D"/>
            </a:solidFill>
            <a:prstDash val="solid"/>
          </a:ln>
        </p:spPr>
        <p:txBody>
          <a:bodyPr/>
          <a:lstStyle/>
          <a:p>
            <a:endParaRPr lang="de-DE"/>
          </a:p>
        </p:txBody>
      </p:sp>
      <p:sp>
        <p:nvSpPr>
          <p:cNvPr id="46" name="Text 44"/>
          <p:cNvSpPr/>
          <p:nvPr/>
        </p:nvSpPr>
        <p:spPr>
          <a:xfrm>
            <a:off x="9448214" y="4526280"/>
            <a:ext cx="1645920" cy="1325880"/>
          </a:xfrm>
          <a:prstGeom prst="rect">
            <a:avLst/>
          </a:prstGeom>
          <a:noFill/>
          <a:ln/>
        </p:spPr>
        <p:txBody>
          <a:bodyPr wrap="square" lIns="0" tIns="0" rIns="0" bIns="0" rtlCol="0" anchor="t"/>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2006</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Deep Learning</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Tiefe Netze werden</a:t>
            </a:r>
            <a:br/>
            <a:r>
              <a:rPr lang="de-DE" sz="1000" dirty="0">
                <a:solidFill>
                  <a:srgbClr val="404040"/>
                </a:solidFill>
                <a:latin typeface="Lato" pitchFamily="34" charset="0"/>
                <a:ea typeface="Lato" pitchFamily="34" charset="-122"/>
                <a:cs typeface="Lato" pitchFamily="34" charset="-120"/>
              </a:rPr>
              <a:t>trainierbar</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Hinton u. a.</a:t>
            </a:r>
            <a:endParaRPr lang="en-US" sz="1600" dirty="0"/>
          </a:p>
        </p:txBody>
      </p:sp>
      <p:sp>
        <p:nvSpPr>
          <p:cNvPr id="47" name="Shape 45"/>
          <p:cNvSpPr/>
          <p:nvPr/>
        </p:nvSpPr>
        <p:spPr>
          <a:xfrm>
            <a:off x="10994957" y="3867912"/>
            <a:ext cx="219456" cy="219456"/>
          </a:xfrm>
          <a:prstGeom prst="ellipse">
            <a:avLst/>
          </a:prstGeom>
          <a:solidFill>
            <a:srgbClr val="FFFFFF"/>
          </a:solidFill>
          <a:ln w="38100">
            <a:solidFill>
              <a:srgbClr val="7F8C8D"/>
            </a:solidFill>
            <a:prstDash val="solid"/>
          </a:ln>
        </p:spPr>
        <p:txBody>
          <a:bodyPr/>
          <a:lstStyle/>
          <a:p>
            <a:endParaRPr lang="de-DE"/>
          </a:p>
        </p:txBody>
      </p:sp>
      <p:sp>
        <p:nvSpPr>
          <p:cNvPr id="48" name="Shape 46"/>
          <p:cNvSpPr/>
          <p:nvPr/>
        </p:nvSpPr>
        <p:spPr>
          <a:xfrm>
            <a:off x="11104685" y="3593592"/>
            <a:ext cx="0" cy="274320"/>
          </a:xfrm>
          <a:prstGeom prst="line">
            <a:avLst/>
          </a:prstGeom>
          <a:noFill/>
          <a:ln w="12700">
            <a:solidFill>
              <a:srgbClr val="7F8C8D"/>
            </a:solidFill>
            <a:prstDash val="solid"/>
          </a:ln>
        </p:spPr>
        <p:txBody>
          <a:bodyPr/>
          <a:lstStyle/>
          <a:p>
            <a:endParaRPr lang="de-DE"/>
          </a:p>
        </p:txBody>
      </p:sp>
      <p:sp>
        <p:nvSpPr>
          <p:cNvPr id="49" name="Text 47"/>
          <p:cNvSpPr/>
          <p:nvPr/>
        </p:nvSpPr>
        <p:spPr>
          <a:xfrm>
            <a:off x="10281725" y="2148840"/>
            <a:ext cx="1645920" cy="1417320"/>
          </a:xfrm>
          <a:prstGeom prst="rect">
            <a:avLst/>
          </a:prstGeom>
          <a:noFill/>
          <a:ln/>
        </p:spPr>
        <p:txBody>
          <a:bodyPr wrap="square" lIns="0" tIns="0" rIns="0" bIns="0" rtlCol="0" anchor="b"/>
          <a:lstStyle/>
          <a:p>
            <a:pPr marL="0" indent="0" algn="ctr">
              <a:spcAft>
                <a:spcPts val="100"/>
              </a:spcAft>
              <a:buNone/>
            </a:pPr>
            <a:r>
              <a:rPr lang="en-US" sz="1600" b="1" dirty="0">
                <a:solidFill>
                  <a:srgbClr val="3D4C61"/>
                </a:solidFill>
                <a:latin typeface="Poppins" pitchFamily="34" charset="0"/>
                <a:ea typeface="Poppins" pitchFamily="34" charset="-122"/>
                <a:cs typeface="Poppins" pitchFamily="34" charset="-120"/>
              </a:rPr>
              <a:t>2009</a:t>
            </a:r>
            <a:endParaRPr lang="en-US" sz="1600" dirty="0"/>
          </a:p>
          <a:p>
            <a:pPr marL="0" indent="0" algn="ctr">
              <a:spcAft>
                <a:spcPts val="100"/>
              </a:spcAft>
              <a:buNone/>
            </a:pPr>
            <a:r>
              <a:rPr lang="en-US" sz="1200" dirty="0">
                <a:solidFill>
                  <a:srgbClr val="181818"/>
                </a:solidFill>
                <a:latin typeface="Poppins SemiBold" pitchFamily="34" charset="0"/>
                <a:ea typeface="Poppins SemiBold" pitchFamily="34" charset="-122"/>
                <a:cs typeface="Poppins SemiBold" pitchFamily="34" charset="-120"/>
              </a:rPr>
              <a:t>ImageNet</a:t>
            </a:r>
            <a:endParaRPr lang="en-US" sz="1600" dirty="0"/>
          </a:p>
          <a:p>
            <a:pPr marL="0" indent="0" algn="ctr">
              <a:spcAft>
                <a:spcPts val="300"/>
              </a:spcAft>
              <a:buNone/>
            </a:pPr>
            <a:r>
              <a:rPr lang="de-DE" sz="1000" dirty="0">
                <a:solidFill>
                  <a:srgbClr val="404040"/>
                </a:solidFill>
                <a:latin typeface="Lato" pitchFamily="34" charset="0"/>
                <a:ea typeface="Lato" pitchFamily="34" charset="-122"/>
                <a:cs typeface="Lato" pitchFamily="34" charset="-120"/>
              </a:rPr>
              <a:t>Millionen beschriftete</a:t>
            </a:r>
            <a:br/>
            <a:r>
              <a:rPr lang="de-DE" sz="1000" dirty="0">
                <a:solidFill>
                  <a:srgbClr val="404040"/>
                </a:solidFill>
                <a:latin typeface="Lato" pitchFamily="34" charset="0"/>
                <a:ea typeface="Lato" pitchFamily="34" charset="-122"/>
                <a:cs typeface="Lato" pitchFamily="34" charset="-120"/>
              </a:rPr>
              <a:t>Bilder zum Trainieren</a:t>
            </a:r>
            <a:endParaRPr lang="en-US" sz="1600" dirty="0"/>
          </a:p>
          <a:p>
            <a:pPr marL="0" indent="0" algn="ctr">
              <a:spcAft>
                <a:spcPts val="100"/>
              </a:spcAft>
              <a:buNone/>
            </a:pPr>
            <a:r>
              <a:rPr lang="en-US" sz="1100" dirty="0">
                <a:solidFill>
                  <a:srgbClr val="595959"/>
                </a:solidFill>
                <a:latin typeface="Lato" pitchFamily="34" charset="0"/>
                <a:ea typeface="Lato" pitchFamily="34" charset="-122"/>
                <a:cs typeface="Lato" pitchFamily="34" charset="-120"/>
              </a:rPr>
              <a:t>Fei-Fei Li u. a.</a:t>
            </a:r>
            <a:endParaRPr lang="en-US" sz="1600" dirty="0"/>
          </a:p>
        </p:txBody>
      </p:sp>
      <p:sp>
        <p:nvSpPr>
          <p:cNvPr id="50" name="Text 48"/>
          <p:cNvSpPr/>
          <p:nvPr/>
        </p:nvSpPr>
        <p:spPr>
          <a:xfrm>
            <a:off x="685800" y="5897880"/>
            <a:ext cx="10789920" cy="320040"/>
          </a:xfrm>
          <a:prstGeom prst="rect">
            <a:avLst/>
          </a:prstGeom>
          <a:noFill/>
          <a:ln/>
        </p:spPr>
        <p:txBody>
          <a:bodyPr wrap="square" lIns="0" tIns="0" rIns="0" bIns="0" rtlCol="0" anchor="ctr"/>
          <a:lstStyle/>
          <a:p>
            <a:pPr marL="0" indent="0">
              <a:buNone/>
            </a:pPr>
            <a:r>
              <a:rPr lang="en-US" sz="1200" i="1" dirty="0">
                <a:solidFill>
                  <a:srgbClr val="808080"/>
                </a:solidFill>
                <a:latin typeface="Lato" pitchFamily="34" charset="0"/>
                <a:ea typeface="Lato" pitchFamily="34" charset="-122"/>
                <a:cs typeface="Lato" pitchFamily="34" charset="-120"/>
              </a:rPr>
              <a:t>Danach beginnt die öffentliche KI: Siri, Watson, AlexNet (Kapitel 2)</a:t>
            </a:r>
            <a:endParaRPr lang="en-US" sz="1200" dirty="0"/>
          </a:p>
        </p:txBody>
      </p:sp>
      <p:sp>
        <p:nvSpPr>
          <p:cNvPr id="51" name="Shape 49"/>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2" name="Shape 50"/>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53" name="Text 51"/>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54" name="Shape 52"/>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55" name="Text 53"/>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56" name="Shape 54"/>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57" name="Text 55"/>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58" name="Shape 56"/>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59" name="Text 57"/>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60" name="Shape 58"/>
          <p:cNvSpPr/>
          <p:nvPr/>
        </p:nvSpPr>
        <p:spPr>
          <a:xfrm>
            <a:off x="8692530" y="6359652"/>
            <a:ext cx="82296" cy="82296"/>
          </a:xfrm>
          <a:prstGeom prst="ellipse">
            <a:avLst/>
          </a:prstGeom>
          <a:solidFill>
            <a:srgbClr val="D62828"/>
          </a:solidFill>
          <a:ln/>
        </p:spPr>
        <p:txBody>
          <a:bodyPr/>
          <a:lstStyle/>
          <a:p>
            <a:endParaRPr lang="de-DE"/>
          </a:p>
        </p:txBody>
      </p:sp>
      <p:sp>
        <p:nvSpPr>
          <p:cNvPr id="61" name="Shape 59"/>
          <p:cNvSpPr/>
          <p:nvPr/>
        </p:nvSpPr>
        <p:spPr>
          <a:xfrm>
            <a:off x="777240" y="6364224"/>
            <a:ext cx="1594476" cy="73152"/>
          </a:xfrm>
          <a:prstGeom prst="rect">
            <a:avLst/>
          </a:prstGeom>
          <a:solidFill>
            <a:srgbClr val="3D4C61"/>
          </a:solidFill>
          <a:ln/>
        </p:spPr>
        <p:txBody>
          <a:bodyPr/>
          <a:lstStyle/>
          <a:p>
            <a:endParaRPr lang="de-DE"/>
          </a:p>
        </p:txBody>
      </p:sp>
      <p:sp>
        <p:nvSpPr>
          <p:cNvPr id="62" name="Text 60"/>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3</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63"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Z3 (Zuse)</a:t>
            </a:r>
          </a:p>
          <a:p>
            <a:pPr marL="0" indent="0" algn="l">
              <a:lnSpc>
                <a:spcPct val="95000"/>
              </a:lnSpc>
              <a:spcBef>
                <a:spcPts val="0"/>
              </a:spcBef>
              <a:buNone/>
            </a:pPr>
            <a:r>
              <a:rPr lang="de-DE" sz="750" dirty="0">
                <a:solidFill>
                  <a:srgbClr val="8B1E3F"/>
                </a:solidFill>
                <a:latin typeface="Poppins" pitchFamily="34" charset="0"/>
                <a:cs typeface="Poppins" pitchFamily="34" charset="0"/>
              </a:rPr>
              <a:t>0,8 s pro Addition</a:t>
            </a:r>
          </a:p>
          <a:p>
            <a:pPr marL="0" indent="0" algn="l">
              <a:lnSpc>
                <a:spcPct val="95000"/>
              </a:lnSpc>
              <a:spcBef>
                <a:spcPts val="0"/>
              </a:spcBef>
              <a:buNone/>
            </a:pPr>
            <a:r>
              <a:rPr lang="de-DE" sz="700" dirty="0">
                <a:solidFill>
                  <a:srgbClr val="808080"/>
                </a:solidFill>
                <a:latin typeface="Lato" pitchFamily="34" charset="0"/>
                <a:cs typeface="Lato" pitchFamily="34" charset="0"/>
              </a:rPr>
              <a:t>1941</a:t>
            </a:r>
          </a:p>
        </p:txBody>
      </p:sp>
      <p:sp>
        <p:nvSpPr>
          <p:cNvPr id="64"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Kicker"/>
          <p:cNvSpPr/>
          <p:nvPr/>
        </p:nvSpPr>
        <p:spPr>
          <a:xfrm>
            <a:off x="685800" y="777240"/>
            <a:ext cx="7315200" cy="338328"/>
          </a:xfrm>
          <a:prstGeom prst="rect">
            <a:avLst/>
          </a:prstGeom>
          <a:noFill/>
          <a:ln>
            <a:noFill/>
          </a:ln>
        </p:spPr>
        <p:txBody>
          <a:bodyPr wrap="square" lIns="0" tIns="0" rIns="0" bIns="0" rtlCol="0" anchor="t"/>
          <a:lstStyle/>
          <a:p>
            <a:pPr marL="0" indent="0" algn="l">
              <a:buNone/>
            </a:pPr>
            <a:r>
              <a:rPr lang="de-DE" sz="1600" dirty="0">
                <a:solidFill>
                  <a:srgbClr val="595959"/>
                </a:solidFill>
                <a:latin typeface="Poppins"/>
                <a:ea typeface="Poppins"/>
                <a:cs typeface="Poppins"/>
              </a:rPr>
              <a:t>Kapitel 1 · Wie ein Neuron rechnet</a:t>
            </a:r>
          </a:p>
        </p:txBody>
      </p:sp>
      <p:sp>
        <p:nvSpPr>
          <p:cNvPr id="6" name="Titel"/>
          <p:cNvSpPr/>
          <p:nvPr/>
        </p:nvSpPr>
        <p:spPr>
          <a:xfrm>
            <a:off x="685800" y="1133856"/>
            <a:ext cx="10835640" cy="566928"/>
          </a:xfrm>
          <a:prstGeom prst="rect">
            <a:avLst/>
          </a:prstGeom>
          <a:noFill/>
          <a:ln>
            <a:noFill/>
          </a:ln>
        </p:spPr>
        <p:txBody>
          <a:bodyPr wrap="square" lIns="0" tIns="0" rIns="0" bIns="0" rtlCol="0" anchor="t"/>
          <a:lstStyle/>
          <a:p>
            <a:pPr marL="0" indent="0" algn="l">
              <a:buNone/>
            </a:pPr>
            <a:r>
              <a:rPr lang="de-DE" sz="2800" dirty="0">
                <a:solidFill>
                  <a:srgbClr val="3D4C61"/>
                </a:solidFill>
                <a:latin typeface="Poppins SemiBold"/>
                <a:ea typeface="Poppins SemiBold"/>
                <a:cs typeface="Poppins SemiBold"/>
              </a:rPr>
              <a:t>Das erste künstliche Neuron: McCulloch &amp; Pitts 1943</a:t>
            </a:r>
          </a:p>
        </p:txBody>
      </p:sp>
      <p:sp>
        <p:nvSpPr>
          <p:cNvPr id="7" name="Formel Band"/>
          <p:cNvSpPr/>
          <p:nvPr/>
        </p:nvSpPr>
        <p:spPr>
          <a:xfrm>
            <a:off x="685800" y="1810512"/>
            <a:ext cx="10835640" cy="786384"/>
          </a:xfrm>
          <a:prstGeom prst="rect">
            <a:avLst/>
          </a:prstGeom>
          <a:solidFill>
            <a:srgbClr val="F2F2F2"/>
          </a:solidFill>
          <a:ln>
            <a:noFill/>
          </a:ln>
        </p:spPr>
        <p:txBody>
          <a:bodyPr wrap="square" lIns="0" tIns="0" rIns="0" bIns="0" rtlCol="0" anchor="t"/>
          <a:lstStyle/>
          <a:p>
            <a:endParaRPr lang="de-DE"/>
          </a:p>
        </p:txBody>
      </p:sp>
      <p:sp>
        <p:nvSpPr>
          <p:cNvPr id="8" name="Formel Balken"/>
          <p:cNvSpPr/>
          <p:nvPr/>
        </p:nvSpPr>
        <p:spPr>
          <a:xfrm>
            <a:off x="685800" y="1810512"/>
            <a:ext cx="73152" cy="786384"/>
          </a:xfrm>
          <a:prstGeom prst="rect">
            <a:avLst/>
          </a:prstGeom>
          <a:solidFill>
            <a:srgbClr val="3D4C61"/>
          </a:solidFill>
          <a:ln>
            <a:noFill/>
          </a:ln>
        </p:spPr>
        <p:txBody>
          <a:bodyPr wrap="square" lIns="0" tIns="0" rIns="0" bIns="0" rtlCol="0" anchor="t"/>
          <a:lstStyle/>
          <a:p>
            <a:endParaRPr lang="de-DE"/>
          </a:p>
        </p:txBody>
      </p:sp>
      <p:sp>
        <p:nvSpPr>
          <p:cNvPr id="9" name="Formel Label"/>
          <p:cNvSpPr/>
          <p:nvPr/>
        </p:nvSpPr>
        <p:spPr>
          <a:xfrm>
            <a:off x="960120" y="1810512"/>
            <a:ext cx="1554480" cy="786384"/>
          </a:xfrm>
          <a:prstGeom prst="rect">
            <a:avLst/>
          </a:prstGeom>
          <a:noFill/>
          <a:ln>
            <a:noFill/>
          </a:ln>
        </p:spPr>
        <p:txBody>
          <a:bodyPr wrap="square" lIns="0" tIns="0" rIns="0" bIns="0" rtlCol="0" anchor="ctr"/>
          <a:lstStyle/>
          <a:p>
            <a:pPr marL="0" indent="0" algn="l">
              <a:buNone/>
            </a:pPr>
            <a:r>
              <a:rPr lang="de-DE" sz="1300" dirty="0">
                <a:solidFill>
                  <a:srgbClr val="595959"/>
                </a:solidFill>
                <a:latin typeface="Poppins SemiBold"/>
                <a:ea typeface="Poppins SemiBold"/>
                <a:cs typeface="Poppins SemiBold"/>
              </a:rPr>
              <a:t>Originalarbeit:</a:t>
            </a:r>
          </a:p>
        </p:txBody>
      </p:sp>
      <p:sp>
        <p:nvSpPr>
          <p:cNvPr id="12" name="Karte 0"/>
          <p:cNvSpPr/>
          <p:nvPr/>
        </p:nvSpPr>
        <p:spPr>
          <a:xfrm>
            <a:off x="685800" y="2743200"/>
            <a:ext cx="3502152" cy="3218688"/>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13" name="Karte 0 Kopf"/>
          <p:cNvSpPr/>
          <p:nvPr/>
        </p:nvSpPr>
        <p:spPr>
          <a:xfrm>
            <a:off x="685800" y="2743200"/>
            <a:ext cx="3502152" cy="640080"/>
          </a:xfrm>
          <a:prstGeom prst="rect">
            <a:avLst/>
          </a:prstGeom>
          <a:solidFill>
            <a:srgbClr val="3D4C61"/>
          </a:solidFill>
          <a:ln>
            <a:noFill/>
          </a:ln>
        </p:spPr>
        <p:txBody>
          <a:bodyPr wrap="square" lIns="0" tIns="0" rIns="0" bIns="0" rtlCol="0" anchor="t"/>
          <a:lstStyle/>
          <a:p>
            <a:endParaRPr lang="de-DE"/>
          </a:p>
        </p:txBody>
      </p:sp>
      <p:sp>
        <p:nvSpPr>
          <p:cNvPr id="14" name="Karte 0 Nr"/>
          <p:cNvSpPr/>
          <p:nvPr/>
        </p:nvSpPr>
        <p:spPr>
          <a:xfrm>
            <a:off x="850392" y="281635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1</a:t>
            </a:r>
          </a:p>
        </p:txBody>
      </p:sp>
      <p:sp>
        <p:nvSpPr>
          <p:cNvPr id="15" name="Karte 0 Titel"/>
          <p:cNvSpPr/>
          <p:nvPr/>
        </p:nvSpPr>
        <p:spPr>
          <a:xfrm>
            <a:off x="1325880" y="279806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Das Modell</a:t>
            </a:r>
          </a:p>
        </p:txBody>
      </p:sp>
      <p:sp>
        <p:nvSpPr>
          <p:cNvPr id="16" name="Karte 0 Unter"/>
          <p:cNvSpPr/>
          <p:nvPr/>
        </p:nvSpPr>
        <p:spPr>
          <a:xfrm>
            <a:off x="1325880" y="3108960"/>
            <a:ext cx="2724912" cy="237744"/>
          </a:xfrm>
          <a:prstGeom prst="rect">
            <a:avLst/>
          </a:prstGeom>
          <a:noFill/>
          <a:ln>
            <a:noFill/>
          </a:ln>
        </p:spPr>
        <p:txBody>
          <a:bodyPr wrap="square" lIns="0" tIns="0" rIns="0" bIns="0" rtlCol="0" anchor="ctr"/>
          <a:lstStyle/>
          <a:p>
            <a:pPr marL="0" indent="0" algn="l">
              <a:buNone/>
            </a:pPr>
            <a:r>
              <a:rPr lang="de-DE" sz="1050" dirty="0">
                <a:solidFill>
                  <a:srgbClr val="E6E9EE"/>
                </a:solidFill>
                <a:latin typeface="Lato"/>
                <a:ea typeface="Lato"/>
                <a:cs typeface="Lato"/>
              </a:rPr>
              <a:t>Ein Neuron mit fester Schwelle</a:t>
            </a:r>
          </a:p>
        </p:txBody>
      </p:sp>
      <p:sp>
        <p:nvSpPr>
          <p:cNvPr id="27" name="Karte 1"/>
          <p:cNvSpPr/>
          <p:nvPr/>
        </p:nvSpPr>
        <p:spPr>
          <a:xfrm>
            <a:off x="4352544" y="2743200"/>
            <a:ext cx="3502152" cy="3218688"/>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28" name="Karte 1 Kopf"/>
          <p:cNvSpPr/>
          <p:nvPr/>
        </p:nvSpPr>
        <p:spPr>
          <a:xfrm>
            <a:off x="4352544" y="2743200"/>
            <a:ext cx="3502152" cy="640080"/>
          </a:xfrm>
          <a:prstGeom prst="rect">
            <a:avLst/>
          </a:prstGeom>
          <a:solidFill>
            <a:srgbClr val="2E86DE"/>
          </a:solidFill>
          <a:ln>
            <a:noFill/>
          </a:ln>
        </p:spPr>
        <p:txBody>
          <a:bodyPr wrap="square" lIns="0" tIns="0" rIns="0" bIns="0" rtlCol="0" anchor="t"/>
          <a:lstStyle/>
          <a:p>
            <a:endParaRPr lang="de-DE"/>
          </a:p>
        </p:txBody>
      </p:sp>
      <p:sp>
        <p:nvSpPr>
          <p:cNvPr id="29" name="Karte 1 Nr"/>
          <p:cNvSpPr/>
          <p:nvPr/>
        </p:nvSpPr>
        <p:spPr>
          <a:xfrm>
            <a:off x="4517136" y="281635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2</a:t>
            </a:r>
          </a:p>
        </p:txBody>
      </p:sp>
      <p:sp>
        <p:nvSpPr>
          <p:cNvPr id="30" name="Karte 1 Titel"/>
          <p:cNvSpPr/>
          <p:nvPr/>
        </p:nvSpPr>
        <p:spPr>
          <a:xfrm>
            <a:off x="4992624" y="279806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Beispiel: UND</a:t>
            </a:r>
          </a:p>
        </p:txBody>
      </p:sp>
      <p:sp>
        <p:nvSpPr>
          <p:cNvPr id="31" name="Karte 1 Unter"/>
          <p:cNvSpPr/>
          <p:nvPr/>
        </p:nvSpPr>
        <p:spPr>
          <a:xfrm>
            <a:off x="4992624" y="3108960"/>
            <a:ext cx="2724912" cy="237744"/>
          </a:xfrm>
          <a:prstGeom prst="rect">
            <a:avLst/>
          </a:prstGeom>
          <a:noFill/>
          <a:ln>
            <a:noFill/>
          </a:ln>
        </p:spPr>
        <p:txBody>
          <a:bodyPr wrap="square" lIns="0" tIns="0" rIns="0" bIns="0" rtlCol="0" anchor="ctr"/>
          <a:lstStyle/>
          <a:p>
            <a:pPr marL="0" indent="0" algn="l">
              <a:buNone/>
            </a:pPr>
            <a:r>
              <a:rPr lang="de-DE" sz="1050" dirty="0">
                <a:solidFill>
                  <a:srgbClr val="E6E9EE"/>
                </a:solidFill>
                <a:latin typeface="Lato"/>
                <a:ea typeface="Lato"/>
                <a:cs typeface="Lato"/>
              </a:rPr>
              <a:t>Wahrheitstabelle mit θ = 2</a:t>
            </a:r>
          </a:p>
        </p:txBody>
      </p:sp>
      <p:sp>
        <p:nvSpPr>
          <p:cNvPr id="42" name="Karte 2"/>
          <p:cNvSpPr/>
          <p:nvPr/>
        </p:nvSpPr>
        <p:spPr>
          <a:xfrm>
            <a:off x="8019288" y="2743200"/>
            <a:ext cx="3502152" cy="3218688"/>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43" name="Karte 2 Kopf"/>
          <p:cNvSpPr/>
          <p:nvPr/>
        </p:nvSpPr>
        <p:spPr>
          <a:xfrm>
            <a:off x="8019288" y="2743200"/>
            <a:ext cx="3502152" cy="640080"/>
          </a:xfrm>
          <a:prstGeom prst="rect">
            <a:avLst/>
          </a:prstGeom>
          <a:solidFill>
            <a:srgbClr val="595959"/>
          </a:solidFill>
          <a:ln>
            <a:noFill/>
          </a:ln>
        </p:spPr>
        <p:txBody>
          <a:bodyPr wrap="square" lIns="0" tIns="0" rIns="0" bIns="0" rtlCol="0" anchor="t"/>
          <a:lstStyle/>
          <a:p>
            <a:endParaRPr lang="de-DE"/>
          </a:p>
        </p:txBody>
      </p:sp>
      <p:sp>
        <p:nvSpPr>
          <p:cNvPr id="44" name="Karte 2 Nr"/>
          <p:cNvSpPr/>
          <p:nvPr/>
        </p:nvSpPr>
        <p:spPr>
          <a:xfrm>
            <a:off x="8183880" y="281635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3</a:t>
            </a:r>
          </a:p>
        </p:txBody>
      </p:sp>
      <p:sp>
        <p:nvSpPr>
          <p:cNvPr id="45" name="Karte 2 Titel"/>
          <p:cNvSpPr/>
          <p:nvPr/>
        </p:nvSpPr>
        <p:spPr>
          <a:xfrm>
            <a:off x="8659368" y="279806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Das Wichtigste</a:t>
            </a:r>
          </a:p>
        </p:txBody>
      </p:sp>
      <p:sp>
        <p:nvSpPr>
          <p:cNvPr id="46" name="Karte 2 Unter"/>
          <p:cNvSpPr/>
          <p:nvPr/>
        </p:nvSpPr>
        <p:spPr>
          <a:xfrm>
            <a:off x="8659368" y="3108960"/>
            <a:ext cx="2724912" cy="237744"/>
          </a:xfrm>
          <a:prstGeom prst="rect">
            <a:avLst/>
          </a:prstGeom>
          <a:noFill/>
          <a:ln>
            <a:noFill/>
          </a:ln>
        </p:spPr>
        <p:txBody>
          <a:bodyPr wrap="square" lIns="0" tIns="0" rIns="0" bIns="0" rtlCol="0" anchor="ctr"/>
          <a:lstStyle/>
          <a:p>
            <a:pPr marL="0" indent="0" algn="l">
              <a:buNone/>
            </a:pPr>
            <a:r>
              <a:rPr lang="de-DE" sz="1050" dirty="0">
                <a:solidFill>
                  <a:srgbClr val="E6E9EE"/>
                </a:solidFill>
                <a:latin typeface="Lato"/>
                <a:ea typeface="Lato"/>
                <a:cs typeface="Lato"/>
              </a:rPr>
              <a:t>Was das Modell kann – und was nicht</a:t>
            </a:r>
          </a:p>
        </p:txBody>
      </p:sp>
      <p:sp>
        <p:nvSpPr>
          <p:cNvPr id="100" name="Zitat"/>
          <p:cNvSpPr/>
          <p:nvPr/>
        </p:nvSpPr>
        <p:spPr>
          <a:xfrm>
            <a:off x="2514600" y="1810512"/>
            <a:ext cx="8915400" cy="786384"/>
          </a:xfrm>
          <a:prstGeom prst="rect">
            <a:avLst/>
          </a:prstGeom>
          <a:noFill/>
          <a:ln>
            <a:noFill/>
          </a:ln>
        </p:spPr>
        <p:txBody>
          <a:bodyPr wrap="square" lIns="0" tIns="0" rIns="0" bIns="0" rtlCol="0" anchor="ctr"/>
          <a:lstStyle/>
          <a:p>
            <a:pPr marL="0" indent="0" algn="l">
              <a:spcAft>
                <a:spcPts val="300"/>
              </a:spcAft>
              <a:buNone/>
            </a:pPr>
            <a:r>
              <a:rPr lang="de-DE" sz="1300" b="1" dirty="0">
                <a:solidFill>
                  <a:srgbClr val="3D4C61"/>
                </a:solidFill>
                <a:latin typeface="Lato"/>
                <a:ea typeface="Lato"/>
                <a:cs typeface="Lato"/>
              </a:rPr>
              <a:t>Warren S. McCulloch &amp; Walter Pitts: </a:t>
            </a:r>
            <a:r>
              <a:rPr lang="de-DE" sz="1300" i="1" dirty="0">
                <a:solidFill>
                  <a:srgbClr val="181818"/>
                </a:solidFill>
                <a:latin typeface="Lato"/>
                <a:ea typeface="Lato"/>
                <a:cs typeface="Lato"/>
              </a:rPr>
              <a:t>„A Logical Calculus of the Ideas Immanent in Nervous Activity“</a:t>
            </a:r>
          </a:p>
          <a:p>
            <a:pPr marL="0" indent="0" algn="l">
              <a:buNone/>
            </a:pPr>
            <a:r>
              <a:rPr lang="de-DE" sz="1200" dirty="0">
                <a:solidFill>
                  <a:srgbClr val="595959"/>
                </a:solidFill>
                <a:latin typeface="Lato"/>
                <a:ea typeface="Lato"/>
                <a:cs typeface="Lato"/>
              </a:rPr>
              <a:t>Bulletin of Mathematical Biophysics 5 (1943), 115–133 · doi:10.1007/BF02478259</a:t>
            </a:r>
          </a:p>
        </p:txBody>
      </p:sp>
      <p:sp>
        <p:nvSpPr>
          <p:cNvPr id="101" name="Neuron Linie 1"/>
          <p:cNvSpPr/>
          <p:nvPr/>
        </p:nvSpPr>
        <p:spPr>
          <a:xfrm>
            <a:off x="1417320" y="3817620"/>
            <a:ext cx="585216" cy="292608"/>
          </a:xfrm>
          <a:prstGeom prst="line">
            <a:avLst/>
          </a:prstGeom>
          <a:ln w="19050">
            <a:solidFill>
              <a:srgbClr val="595959"/>
            </a:solidFill>
            <a:tailEnd type="triangle" w="med" len="med"/>
          </a:ln>
        </p:spPr>
        <p:txBody>
          <a:bodyPr/>
          <a:lstStyle/>
          <a:p>
            <a:endParaRPr lang="de-DE"/>
          </a:p>
        </p:txBody>
      </p:sp>
      <p:sp>
        <p:nvSpPr>
          <p:cNvPr id="102" name="Neuron Linie 2"/>
          <p:cNvSpPr/>
          <p:nvPr/>
        </p:nvSpPr>
        <p:spPr>
          <a:xfrm flipV="1">
            <a:off x="1417320" y="4389120"/>
            <a:ext cx="585216" cy="297180"/>
          </a:xfrm>
          <a:prstGeom prst="line">
            <a:avLst/>
          </a:prstGeom>
          <a:ln w="19050">
            <a:solidFill>
              <a:srgbClr val="595959"/>
            </a:solidFill>
            <a:tailEnd type="triangle" w="med" len="med"/>
          </a:ln>
        </p:spPr>
        <p:txBody>
          <a:bodyPr/>
          <a:lstStyle/>
          <a:p>
            <a:endParaRPr lang="de-DE"/>
          </a:p>
        </p:txBody>
      </p:sp>
      <p:sp>
        <p:nvSpPr>
          <p:cNvPr id="103" name="Neuron Linie 3"/>
          <p:cNvSpPr/>
          <p:nvPr/>
        </p:nvSpPr>
        <p:spPr>
          <a:xfrm>
            <a:off x="2834640" y="4229100"/>
            <a:ext cx="502920" cy="0"/>
          </a:xfrm>
          <a:prstGeom prst="line">
            <a:avLst/>
          </a:prstGeom>
          <a:ln w="19050">
            <a:solidFill>
              <a:srgbClr val="595959"/>
            </a:solidFill>
            <a:tailEnd type="triangle" w="med" len="med"/>
          </a:ln>
        </p:spPr>
        <p:txBody>
          <a:bodyPr/>
          <a:lstStyle/>
          <a:p>
            <a:endParaRPr lang="de-DE"/>
          </a:p>
        </p:txBody>
      </p:sp>
      <p:sp>
        <p:nvSpPr>
          <p:cNvPr id="104" name="Eingang x1"/>
          <p:cNvSpPr/>
          <p:nvPr/>
        </p:nvSpPr>
        <p:spPr>
          <a:xfrm>
            <a:off x="914400" y="3566160"/>
            <a:ext cx="502920" cy="502920"/>
          </a:xfrm>
          <a:prstGeom prst="ellipse">
            <a:avLst/>
          </a:prstGeom>
          <a:solidFill>
            <a:srgbClr val="FFFFFF"/>
          </a:solidFill>
          <a:ln w="19050">
            <a:solidFill>
              <a:srgbClr val="3D4C61"/>
            </a:solidFill>
          </a:ln>
        </p:spPr>
        <p:txBody>
          <a:bodyPr wrap="square" lIns="0" tIns="0" rIns="0" bIns="0" rtlCol="0" anchor="ctr"/>
          <a:lstStyle/>
          <a:p>
            <a:pPr marL="0" indent="0" algn="ctr">
              <a:buNone/>
            </a:pPr>
            <a:r>
              <a:rPr lang="de-DE" sz="1600" b="1" dirty="0">
                <a:solidFill>
                  <a:srgbClr val="181818"/>
                </a:solidFill>
                <a:latin typeface="Lato"/>
                <a:ea typeface="Lato"/>
                <a:cs typeface="Lato"/>
              </a:rPr>
              <a:t>x</a:t>
            </a:r>
            <a:r>
              <a:rPr lang="de-DE" sz="1600" b="1" baseline="-25000" dirty="0">
                <a:solidFill>
                  <a:srgbClr val="181818"/>
                </a:solidFill>
                <a:latin typeface="Lato"/>
                <a:ea typeface="Lato"/>
                <a:cs typeface="Lato"/>
              </a:rPr>
              <a:t>1</a:t>
            </a:r>
          </a:p>
        </p:txBody>
      </p:sp>
      <p:sp>
        <p:nvSpPr>
          <p:cNvPr id="105" name="Eingang x2"/>
          <p:cNvSpPr/>
          <p:nvPr/>
        </p:nvSpPr>
        <p:spPr>
          <a:xfrm>
            <a:off x="914400" y="4434840"/>
            <a:ext cx="502920" cy="502920"/>
          </a:xfrm>
          <a:prstGeom prst="ellipse">
            <a:avLst/>
          </a:prstGeom>
          <a:solidFill>
            <a:srgbClr val="FFFFFF"/>
          </a:solidFill>
          <a:ln w="19050">
            <a:solidFill>
              <a:srgbClr val="3D4C61"/>
            </a:solidFill>
          </a:ln>
        </p:spPr>
        <p:txBody>
          <a:bodyPr wrap="square" lIns="0" tIns="0" rIns="0" bIns="0" rtlCol="0" anchor="ctr"/>
          <a:lstStyle/>
          <a:p>
            <a:pPr marL="0" indent="0" algn="ctr">
              <a:buNone/>
            </a:pPr>
            <a:r>
              <a:rPr lang="de-DE" sz="1600" b="1" dirty="0">
                <a:solidFill>
                  <a:srgbClr val="181818"/>
                </a:solidFill>
                <a:latin typeface="Lato"/>
                <a:ea typeface="Lato"/>
                <a:cs typeface="Lato"/>
              </a:rPr>
              <a:t>x</a:t>
            </a:r>
            <a:r>
              <a:rPr lang="de-DE" sz="1600" b="1" baseline="-25000" dirty="0">
                <a:solidFill>
                  <a:srgbClr val="181818"/>
                </a:solidFill>
                <a:latin typeface="Lato"/>
                <a:ea typeface="Lato"/>
                <a:cs typeface="Lato"/>
              </a:rPr>
              <a:t>2</a:t>
            </a:r>
          </a:p>
        </p:txBody>
      </p:sp>
      <p:sp>
        <p:nvSpPr>
          <p:cNvPr id="106" name="Neuron Summe"/>
          <p:cNvSpPr/>
          <p:nvPr/>
        </p:nvSpPr>
        <p:spPr>
          <a:xfrm>
            <a:off x="1965960" y="3794760"/>
            <a:ext cx="868680" cy="868680"/>
          </a:xfrm>
          <a:prstGeom prst="ellipse">
            <a:avLst/>
          </a:prstGeom>
          <a:solidFill>
            <a:srgbClr val="3D4C61"/>
          </a:solidFill>
          <a:ln>
            <a:noFill/>
          </a:ln>
        </p:spPr>
        <p:txBody>
          <a:bodyPr wrap="square" lIns="0" tIns="0" rIns="0" bIns="0" rtlCol="0" anchor="ctr"/>
          <a:lstStyle/>
          <a:p>
            <a:pPr marL="0" indent="0" algn="ctr">
              <a:buNone/>
            </a:pPr>
            <a:r>
              <a:rPr lang="de-DE" sz="1500" b="1" dirty="0">
                <a:solidFill>
                  <a:srgbClr val="FFFFFF"/>
                </a:solidFill>
                <a:latin typeface="Lato"/>
                <a:ea typeface="Lato"/>
                <a:cs typeface="Lato"/>
              </a:rPr>
              <a:t>Σ ≥ 2</a:t>
            </a:r>
          </a:p>
        </p:txBody>
      </p:sp>
      <p:sp>
        <p:nvSpPr>
          <p:cNvPr id="107" name="Ausgang y"/>
          <p:cNvSpPr/>
          <p:nvPr/>
        </p:nvSpPr>
        <p:spPr>
          <a:xfrm>
            <a:off x="3337560" y="3977640"/>
            <a:ext cx="502920" cy="502920"/>
          </a:xfrm>
          <a:prstGeom prst="ellipse">
            <a:avLst/>
          </a:prstGeom>
          <a:solidFill>
            <a:srgbClr val="FFFFFF"/>
          </a:solidFill>
          <a:ln w="19050">
            <a:solidFill>
              <a:srgbClr val="3D4C61"/>
            </a:solidFill>
          </a:ln>
        </p:spPr>
        <p:txBody>
          <a:bodyPr wrap="square" lIns="0" tIns="0" rIns="0" bIns="0" rtlCol="0" anchor="ctr"/>
          <a:lstStyle/>
          <a:p>
            <a:pPr marL="0" indent="0" algn="ctr">
              <a:buNone/>
            </a:pPr>
            <a:r>
              <a:rPr lang="de-DE" sz="1600" b="1" dirty="0">
                <a:solidFill>
                  <a:srgbClr val="181818"/>
                </a:solidFill>
                <a:latin typeface="Lato"/>
                <a:ea typeface="Lato"/>
                <a:cs typeface="Lato"/>
              </a:rPr>
              <a:t>y</a:t>
            </a:r>
          </a:p>
        </p:txBody>
      </p:sp>
      <p:sp>
        <p:nvSpPr>
          <p:cNvPr id="108" name="Label Eingaenge"/>
          <p:cNvSpPr/>
          <p:nvPr/>
        </p:nvSpPr>
        <p:spPr>
          <a:xfrm>
            <a:off x="777240" y="4983480"/>
            <a:ext cx="777240" cy="201168"/>
          </a:xfrm>
          <a:prstGeom prst="rect">
            <a:avLst/>
          </a:prstGeom>
          <a:noFill/>
          <a:ln>
            <a:noFill/>
          </a:ln>
        </p:spPr>
        <p:txBody>
          <a:bodyPr wrap="square" lIns="0" tIns="0" rIns="0" bIns="0" rtlCol="0" anchor="t"/>
          <a:lstStyle/>
          <a:p>
            <a:pPr marL="0" indent="0" algn="ctr">
              <a:buNone/>
            </a:pPr>
            <a:r>
              <a:rPr lang="de-DE" sz="1000" dirty="0">
                <a:solidFill>
                  <a:srgbClr val="595959"/>
                </a:solidFill>
                <a:latin typeface="Lato"/>
                <a:ea typeface="Lato"/>
                <a:cs typeface="Lato"/>
              </a:rPr>
              <a:t>Eingänge</a:t>
            </a:r>
          </a:p>
        </p:txBody>
      </p:sp>
      <p:sp>
        <p:nvSpPr>
          <p:cNvPr id="109" name="Label Schwelle"/>
          <p:cNvSpPr/>
          <p:nvPr/>
        </p:nvSpPr>
        <p:spPr>
          <a:xfrm>
            <a:off x="1783080" y="4983480"/>
            <a:ext cx="1234440" cy="201168"/>
          </a:xfrm>
          <a:prstGeom prst="rect">
            <a:avLst/>
          </a:prstGeom>
          <a:noFill/>
          <a:ln>
            <a:noFill/>
          </a:ln>
        </p:spPr>
        <p:txBody>
          <a:bodyPr wrap="square" lIns="0" tIns="0" rIns="0" bIns="0" rtlCol="0" anchor="t"/>
          <a:lstStyle/>
          <a:p>
            <a:pPr marL="0" indent="0" algn="ctr">
              <a:buNone/>
            </a:pPr>
            <a:r>
              <a:rPr lang="de-DE" sz="1000" dirty="0">
                <a:solidFill>
                  <a:srgbClr val="595959"/>
                </a:solidFill>
                <a:latin typeface="Lato"/>
                <a:ea typeface="Lato"/>
                <a:cs typeface="Lato"/>
              </a:rPr>
              <a:t>Summe, Schwelle</a:t>
            </a:r>
          </a:p>
        </p:txBody>
      </p:sp>
      <p:sp>
        <p:nvSpPr>
          <p:cNvPr id="110" name="Label Ausgang"/>
          <p:cNvSpPr/>
          <p:nvPr/>
        </p:nvSpPr>
        <p:spPr>
          <a:xfrm>
            <a:off x="3154680" y="4983480"/>
            <a:ext cx="868680" cy="201168"/>
          </a:xfrm>
          <a:prstGeom prst="rect">
            <a:avLst/>
          </a:prstGeom>
          <a:noFill/>
          <a:ln>
            <a:noFill/>
          </a:ln>
        </p:spPr>
        <p:txBody>
          <a:bodyPr wrap="square" lIns="0" tIns="0" rIns="0" bIns="0" rtlCol="0" anchor="t"/>
          <a:lstStyle/>
          <a:p>
            <a:pPr marL="0" indent="0" algn="ctr">
              <a:buNone/>
            </a:pPr>
            <a:r>
              <a:rPr lang="de-DE" sz="1000" dirty="0">
                <a:solidFill>
                  <a:srgbClr val="595959"/>
                </a:solidFill>
                <a:latin typeface="Lato"/>
                <a:ea typeface="Lato"/>
                <a:cs typeface="Lato"/>
              </a:rPr>
              <a:t>Ausgang</a:t>
            </a:r>
          </a:p>
        </p:txBody>
      </p:sp>
      <p:sp>
        <p:nvSpPr>
          <p:cNvPr id="111" name="Regel"/>
          <p:cNvSpPr/>
          <p:nvPr/>
        </p:nvSpPr>
        <p:spPr>
          <a:xfrm>
            <a:off x="868680" y="5285232"/>
            <a:ext cx="3136392" cy="594360"/>
          </a:xfrm>
          <a:prstGeom prst="rect">
            <a:avLst/>
          </a:prstGeom>
          <a:noFill/>
          <a:ln>
            <a:noFill/>
          </a:ln>
        </p:spPr>
        <p:txBody>
          <a:bodyPr wrap="square" lIns="0" tIns="0" rIns="0" bIns="0" rtlCol="0" anchor="t"/>
          <a:lstStyle/>
          <a:p>
            <a:pPr marL="0" indent="0" algn="l">
              <a:spcAft>
                <a:spcPts val="300"/>
              </a:spcAft>
              <a:buNone/>
            </a:pPr>
            <a:r>
              <a:rPr lang="de-DE" sz="1200" dirty="0">
                <a:solidFill>
                  <a:srgbClr val="181818"/>
                </a:solidFill>
                <a:latin typeface="Lato"/>
                <a:ea typeface="Lato"/>
                <a:cs typeface="Lato"/>
              </a:rPr>
              <a:t>Σ = x</a:t>
            </a:r>
            <a:r>
              <a:rPr lang="de-DE" sz="1200" baseline="-25000" dirty="0">
                <a:solidFill>
                  <a:srgbClr val="181818"/>
                </a:solidFill>
                <a:latin typeface="Lato"/>
                <a:ea typeface="Lato"/>
                <a:cs typeface="Lato"/>
              </a:rPr>
              <a:t>1</a:t>
            </a:r>
            <a:r>
              <a:rPr lang="de-DE" sz="1200" dirty="0">
                <a:solidFill>
                  <a:srgbClr val="181818"/>
                </a:solidFill>
                <a:latin typeface="Lato"/>
                <a:ea typeface="Lato"/>
                <a:cs typeface="Lato"/>
              </a:rPr>
              <a:t> + x</a:t>
            </a:r>
            <a:r>
              <a:rPr lang="de-DE" sz="1200" baseline="-25000" dirty="0">
                <a:solidFill>
                  <a:srgbClr val="181818"/>
                </a:solidFill>
                <a:latin typeface="Lato"/>
                <a:ea typeface="Lato"/>
                <a:cs typeface="Lato"/>
              </a:rPr>
              <a:t>2</a:t>
            </a:r>
            <a:r>
              <a:rPr lang="de-DE" sz="1100" dirty="0">
                <a:solidFill>
                  <a:srgbClr val="595959"/>
                </a:solidFill>
                <a:latin typeface="Lato"/>
                <a:ea typeface="Lato"/>
                <a:cs typeface="Lato"/>
              </a:rPr>
              <a:t>   (nur 0 oder 1)</a:t>
            </a:r>
          </a:p>
          <a:p>
            <a:pPr marL="0" indent="0" algn="l">
              <a:buNone/>
            </a:pPr>
            <a:r>
              <a:rPr lang="de-DE" sz="1200" b="1" dirty="0">
                <a:solidFill>
                  <a:srgbClr val="181818"/>
                </a:solidFill>
                <a:latin typeface="Lato"/>
                <a:ea typeface="Lato"/>
                <a:cs typeface="Lato"/>
              </a:rPr>
              <a:t>feuert (y = 1), wenn Σ ≥ θ = 2</a:t>
            </a:r>
            <a:r>
              <a:rPr lang="de-DE" sz="1200" dirty="0">
                <a:solidFill>
                  <a:srgbClr val="181818"/>
                </a:solidFill>
                <a:latin typeface="Lato"/>
                <a:ea typeface="Lato"/>
                <a:cs typeface="Lato"/>
              </a:rPr>
              <a:t> – sonst y = 0</a:t>
            </a:r>
          </a:p>
        </p:txBody>
      </p:sp>
      <p:graphicFrame>
        <p:nvGraphicFramePr>
          <p:cNvPr id="112" name="UND Tabelle"/>
          <p:cNvGraphicFramePr>
            <a:graphicFrameLocks noGrp="1"/>
          </p:cNvGraphicFramePr>
          <p:nvPr/>
        </p:nvGraphicFramePr>
        <p:xfrm>
          <a:off x="4672584" y="3520440"/>
          <a:ext cx="2852928" cy="1645920"/>
        </p:xfrm>
        <a:graphic>
          <a:graphicData uri="http://schemas.openxmlformats.org/drawingml/2006/table">
            <a:tbl>
              <a:tblPr firstRow="1"/>
              <a:tblGrid>
                <a:gridCol w="713232">
                  <a:extLst>
                    <a:ext uri="{9D8B030D-6E8A-4147-A177-3AD203B41FA5}">
                      <a16:colId xmlns:a16="http://schemas.microsoft.com/office/drawing/2014/main" val="20000"/>
                    </a:ext>
                  </a:extLst>
                </a:gridCol>
                <a:gridCol w="713232">
                  <a:extLst>
                    <a:ext uri="{9D8B030D-6E8A-4147-A177-3AD203B41FA5}">
                      <a16:colId xmlns:a16="http://schemas.microsoft.com/office/drawing/2014/main" val="20001"/>
                    </a:ext>
                  </a:extLst>
                </a:gridCol>
                <a:gridCol w="713232">
                  <a:extLst>
                    <a:ext uri="{9D8B030D-6E8A-4147-A177-3AD203B41FA5}">
                      <a16:colId xmlns:a16="http://schemas.microsoft.com/office/drawing/2014/main" val="20002"/>
                    </a:ext>
                  </a:extLst>
                </a:gridCol>
                <a:gridCol w="713232">
                  <a:extLst>
                    <a:ext uri="{9D8B030D-6E8A-4147-A177-3AD203B41FA5}">
                      <a16:colId xmlns:a16="http://schemas.microsoft.com/office/drawing/2014/main" val="20003"/>
                    </a:ext>
                  </a:extLst>
                </a:gridCol>
              </a:tblGrid>
              <a:tr h="329184">
                <a:tc>
                  <a:txBody>
                    <a:bodyPr/>
                    <a:lstStyle/>
                    <a:p>
                      <a:pPr marL="0" indent="0" algn="ctr">
                        <a:buNone/>
                      </a:pPr>
                      <a:r>
                        <a:rPr lang="de-DE" sz="1400" b="1" dirty="0">
                          <a:solidFill>
                            <a:srgbClr val="FFFFFF"/>
                          </a:solidFill>
                          <a:latin typeface="Lato"/>
                          <a:ea typeface="Lato"/>
                          <a:cs typeface="Lato"/>
                        </a:rPr>
                        <a:t>x</a:t>
                      </a:r>
                      <a:r>
                        <a:rPr lang="de-DE" sz="1400" b="1" baseline="-25000" dirty="0">
                          <a:solidFill>
                            <a:srgbClr val="FFFFFF"/>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3D4C61"/>
                    </a:solidFill>
                  </a:tcPr>
                </a:tc>
                <a:tc>
                  <a:txBody>
                    <a:bodyPr/>
                    <a:lstStyle/>
                    <a:p>
                      <a:pPr marL="0" indent="0" algn="ctr">
                        <a:buNone/>
                      </a:pPr>
                      <a:r>
                        <a:rPr lang="de-DE" sz="1400" b="1" dirty="0">
                          <a:solidFill>
                            <a:srgbClr val="FFFFFF"/>
                          </a:solidFill>
                          <a:latin typeface="Lato"/>
                          <a:ea typeface="Lato"/>
                          <a:cs typeface="Lato"/>
                        </a:rPr>
                        <a:t>x</a:t>
                      </a:r>
                      <a:r>
                        <a:rPr lang="de-DE" sz="1400" b="1" baseline="-25000" dirty="0">
                          <a:solidFill>
                            <a:srgbClr val="FFFFFF"/>
                          </a:solidFill>
                          <a:latin typeface="Lato"/>
                          <a:ea typeface="Lato"/>
                          <a:cs typeface="Lato"/>
                        </a:rPr>
                        <a:t>2</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3D4C61"/>
                    </a:solidFill>
                  </a:tcPr>
                </a:tc>
                <a:tc>
                  <a:txBody>
                    <a:bodyPr/>
                    <a:lstStyle/>
                    <a:p>
                      <a:pPr marL="0" indent="0" algn="ctr">
                        <a:buNone/>
                      </a:pPr>
                      <a:r>
                        <a:rPr lang="de-DE" sz="1400" b="1" dirty="0">
                          <a:solidFill>
                            <a:srgbClr val="FFFFFF"/>
                          </a:solidFill>
                          <a:latin typeface="Lato"/>
                          <a:ea typeface="Lato"/>
                          <a:cs typeface="Lato"/>
                        </a:rPr>
                        <a:t>Σ</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3D4C61"/>
                    </a:solidFill>
                  </a:tcPr>
                </a:tc>
                <a:tc>
                  <a:txBody>
                    <a:bodyPr/>
                    <a:lstStyle/>
                    <a:p>
                      <a:pPr marL="0" indent="0" algn="ctr">
                        <a:buNone/>
                      </a:pPr>
                      <a:r>
                        <a:rPr lang="de-DE" sz="1400" b="1" dirty="0">
                          <a:solidFill>
                            <a:srgbClr val="FFFFFF"/>
                          </a:solidFill>
                          <a:latin typeface="Lato"/>
                          <a:ea typeface="Lato"/>
                          <a:cs typeface="Lato"/>
                        </a:rPr>
                        <a:t>y</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3D4C61"/>
                    </a:solidFill>
                  </a:tcPr>
                </a:tc>
                <a:extLst>
                  <a:ext uri="{0D108BD9-81ED-4DB2-BD59-A6C34878D82A}">
                    <a16:rowId xmlns:a16="http://schemas.microsoft.com/office/drawing/2014/main" val="10000"/>
                  </a:ext>
                </a:extLst>
              </a:tr>
              <a:tr h="329184">
                <a:tc>
                  <a:txBody>
                    <a:bodyPr/>
                    <a:lstStyle/>
                    <a:p>
                      <a:pPr marL="0" indent="0" algn="ctr">
                        <a:buNone/>
                      </a:pPr>
                      <a:r>
                        <a:rPr lang="de-DE" sz="1400" dirty="0">
                          <a:solidFill>
                            <a:srgbClr val="181818"/>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dirty="0">
                          <a:solidFill>
                            <a:srgbClr val="181818"/>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dirty="0">
                          <a:solidFill>
                            <a:srgbClr val="181818"/>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b="1" dirty="0">
                          <a:solidFill>
                            <a:srgbClr val="3D4C61"/>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extLst>
                  <a:ext uri="{0D108BD9-81ED-4DB2-BD59-A6C34878D82A}">
                    <a16:rowId xmlns:a16="http://schemas.microsoft.com/office/drawing/2014/main" val="10001"/>
                  </a:ext>
                </a:extLst>
              </a:tr>
              <a:tr h="329184">
                <a:tc>
                  <a:txBody>
                    <a:bodyPr/>
                    <a:lstStyle/>
                    <a:p>
                      <a:pPr marL="0" indent="0" algn="ctr">
                        <a:buNone/>
                      </a:pPr>
                      <a:r>
                        <a:rPr lang="de-DE" sz="1400" dirty="0">
                          <a:solidFill>
                            <a:srgbClr val="181818"/>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dirty="0">
                          <a:solidFill>
                            <a:srgbClr val="181818"/>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dirty="0">
                          <a:solidFill>
                            <a:srgbClr val="181818"/>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b="1" dirty="0">
                          <a:solidFill>
                            <a:srgbClr val="3D4C61"/>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extLst>
                  <a:ext uri="{0D108BD9-81ED-4DB2-BD59-A6C34878D82A}">
                    <a16:rowId xmlns:a16="http://schemas.microsoft.com/office/drawing/2014/main" val="10002"/>
                  </a:ext>
                </a:extLst>
              </a:tr>
              <a:tr h="329184">
                <a:tc>
                  <a:txBody>
                    <a:bodyPr/>
                    <a:lstStyle/>
                    <a:p>
                      <a:pPr marL="0" indent="0" algn="ctr">
                        <a:buNone/>
                      </a:pPr>
                      <a:r>
                        <a:rPr lang="de-DE" sz="1400" dirty="0">
                          <a:solidFill>
                            <a:srgbClr val="181818"/>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dirty="0">
                          <a:solidFill>
                            <a:srgbClr val="181818"/>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dirty="0">
                          <a:solidFill>
                            <a:srgbClr val="181818"/>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tc>
                  <a:txBody>
                    <a:bodyPr/>
                    <a:lstStyle/>
                    <a:p>
                      <a:pPr marL="0" indent="0" algn="ctr">
                        <a:buNone/>
                      </a:pPr>
                      <a:r>
                        <a:rPr lang="de-DE" sz="1400" b="1" dirty="0">
                          <a:solidFill>
                            <a:srgbClr val="3D4C61"/>
                          </a:solidFill>
                          <a:latin typeface="Lato"/>
                          <a:ea typeface="Lato"/>
                          <a:cs typeface="Lato"/>
                        </a:rPr>
                        <a:t>0</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FFFFFF"/>
                    </a:solidFill>
                  </a:tcPr>
                </a:tc>
                <a:extLst>
                  <a:ext uri="{0D108BD9-81ED-4DB2-BD59-A6C34878D82A}">
                    <a16:rowId xmlns:a16="http://schemas.microsoft.com/office/drawing/2014/main" val="10003"/>
                  </a:ext>
                </a:extLst>
              </a:tr>
              <a:tr h="329184">
                <a:tc>
                  <a:txBody>
                    <a:bodyPr/>
                    <a:lstStyle/>
                    <a:p>
                      <a:pPr marL="0" indent="0" algn="ctr">
                        <a:buNone/>
                      </a:pPr>
                      <a:r>
                        <a:rPr lang="de-DE" sz="1400" dirty="0">
                          <a:solidFill>
                            <a:srgbClr val="3D4C61"/>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E6E9EE"/>
                    </a:solidFill>
                  </a:tcPr>
                </a:tc>
                <a:tc>
                  <a:txBody>
                    <a:bodyPr/>
                    <a:lstStyle/>
                    <a:p>
                      <a:pPr marL="0" indent="0" algn="ctr">
                        <a:buNone/>
                      </a:pPr>
                      <a:r>
                        <a:rPr lang="de-DE" sz="1400" dirty="0">
                          <a:solidFill>
                            <a:srgbClr val="3D4C61"/>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E6E9EE"/>
                    </a:solidFill>
                  </a:tcPr>
                </a:tc>
                <a:tc>
                  <a:txBody>
                    <a:bodyPr/>
                    <a:lstStyle/>
                    <a:p>
                      <a:pPr marL="0" indent="0" algn="ctr">
                        <a:buNone/>
                      </a:pPr>
                      <a:r>
                        <a:rPr lang="de-DE" sz="1400" dirty="0">
                          <a:solidFill>
                            <a:srgbClr val="3D4C61"/>
                          </a:solidFill>
                          <a:latin typeface="Lato"/>
                          <a:ea typeface="Lato"/>
                          <a:cs typeface="Lato"/>
                        </a:rPr>
                        <a:t>2</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E6E9EE"/>
                    </a:solidFill>
                  </a:tcPr>
                </a:tc>
                <a:tc>
                  <a:txBody>
                    <a:bodyPr/>
                    <a:lstStyle/>
                    <a:p>
                      <a:pPr marL="0" indent="0" algn="ctr">
                        <a:buNone/>
                      </a:pPr>
                      <a:r>
                        <a:rPr lang="de-DE" sz="1400" b="1" dirty="0">
                          <a:solidFill>
                            <a:srgbClr val="3D4C61"/>
                          </a:solidFill>
                          <a:latin typeface="Lato"/>
                          <a:ea typeface="Lato"/>
                          <a:cs typeface="Lato"/>
                        </a:rPr>
                        <a:t>1</a:t>
                      </a:r>
                    </a:p>
                  </a:txBody>
                  <a:tcPr marL="0" marR="0" marT="0" marB="0" anchor="ctr">
                    <a:lnL w="9525">
                      <a:solidFill>
                        <a:srgbClr val="D0D5DC"/>
                      </a:solidFill>
                    </a:lnL>
                    <a:lnR w="9525">
                      <a:solidFill>
                        <a:srgbClr val="D0D5DC"/>
                      </a:solidFill>
                    </a:lnR>
                    <a:lnT w="9525">
                      <a:solidFill>
                        <a:srgbClr val="D0D5DC"/>
                      </a:solidFill>
                    </a:lnT>
                    <a:lnB w="9525">
                      <a:solidFill>
                        <a:srgbClr val="D0D5DC"/>
                      </a:solidFill>
                    </a:lnB>
                    <a:solidFill>
                      <a:srgbClr val="E6E9EE"/>
                    </a:solidFill>
                  </a:tcPr>
                </a:tc>
                <a:extLst>
                  <a:ext uri="{0D108BD9-81ED-4DB2-BD59-A6C34878D82A}">
                    <a16:rowId xmlns:a16="http://schemas.microsoft.com/office/drawing/2014/main" val="10004"/>
                  </a:ext>
                </a:extLst>
              </a:tr>
            </a:tbl>
          </a:graphicData>
        </a:graphic>
      </p:graphicFrame>
      <p:sp>
        <p:nvSpPr>
          <p:cNvPr id="113" name="UND Hinweis"/>
          <p:cNvSpPr/>
          <p:nvPr/>
        </p:nvSpPr>
        <p:spPr>
          <a:xfrm>
            <a:off x="4535424" y="5285232"/>
            <a:ext cx="3136392" cy="594360"/>
          </a:xfrm>
          <a:prstGeom prst="rect">
            <a:avLst/>
          </a:prstGeom>
          <a:noFill/>
          <a:ln>
            <a:noFill/>
          </a:ln>
        </p:spPr>
        <p:txBody>
          <a:bodyPr wrap="square" lIns="0" tIns="0" rIns="0" bIns="0" rtlCol="0" anchor="t"/>
          <a:lstStyle/>
          <a:p>
            <a:pPr marL="0" indent="0" algn="l">
              <a:spcAft>
                <a:spcPts val="300"/>
              </a:spcAft>
              <a:buNone/>
            </a:pPr>
            <a:r>
              <a:rPr lang="de-DE" sz="1100" dirty="0">
                <a:solidFill>
                  <a:srgbClr val="181818"/>
                </a:solidFill>
                <a:latin typeface="Lato"/>
                <a:ea typeface="Lato"/>
                <a:cs typeface="Lato"/>
              </a:rPr>
              <a:t>Nur wenn beide Eingänge 1 sind, feuert das Neuron.</a:t>
            </a:r>
          </a:p>
          <a:p>
            <a:pPr marL="0" indent="0" algn="l">
              <a:buNone/>
            </a:pPr>
            <a:r>
              <a:rPr lang="de-DE" sz="1100" i="1" dirty="0">
                <a:solidFill>
                  <a:srgbClr val="595959"/>
                </a:solidFill>
                <a:latin typeface="Lato"/>
                <a:ea typeface="Lato"/>
                <a:cs typeface="Lato"/>
              </a:rPr>
              <a:t>Mit θ = 1 wird daraus ODER.</a:t>
            </a:r>
          </a:p>
        </p:txBody>
      </p:sp>
      <p:sp>
        <p:nvSpPr>
          <p:cNvPr id="114" name="Kernpunkte"/>
          <p:cNvSpPr/>
          <p:nvPr/>
        </p:nvSpPr>
        <p:spPr>
          <a:xfrm>
            <a:off x="8202168" y="3520440"/>
            <a:ext cx="3136392" cy="2331720"/>
          </a:xfrm>
          <a:prstGeom prst="rect">
            <a:avLst/>
          </a:prstGeom>
          <a:noFill/>
          <a:ln>
            <a:noFill/>
          </a:ln>
        </p:spPr>
        <p:txBody>
          <a:bodyPr wrap="square" lIns="0" tIns="0" rIns="0" bIns="0" rtlCol="0" anchor="t"/>
          <a:lstStyle/>
          <a:p>
            <a:pPr marL="164592" indent="-164592" algn="l">
              <a:spcAft>
                <a:spcPts val="900"/>
              </a:spcAft>
              <a:buClr>
                <a:srgbClr val="3D4C61"/>
              </a:buClr>
              <a:buFont typeface="Arial"/>
              <a:buChar char="•"/>
            </a:pPr>
            <a:r>
              <a:rPr lang="de-DE" sz="1300" b="1" dirty="0">
                <a:solidFill>
                  <a:srgbClr val="3D4C61"/>
                </a:solidFill>
                <a:latin typeface="Lato"/>
                <a:ea typeface="Lato"/>
                <a:cs typeface="Lato"/>
              </a:rPr>
              <a:t>Nur 0 oder 1: </a:t>
            </a:r>
            <a:r>
              <a:rPr lang="de-DE" sz="1300" dirty="0">
                <a:solidFill>
                  <a:srgbClr val="181818"/>
                </a:solidFill>
                <a:latin typeface="Lato"/>
                <a:ea typeface="Lato"/>
                <a:cs typeface="Lato"/>
              </a:rPr>
              <a:t>Eingänge und Ausgang kennen nur „an“ oder „aus“.</a:t>
            </a:r>
          </a:p>
          <a:p>
            <a:pPr marL="164592" indent="-164592" algn="l">
              <a:spcAft>
                <a:spcPts val="900"/>
              </a:spcAft>
              <a:buClr>
                <a:srgbClr val="3D4C61"/>
              </a:buClr>
              <a:buFont typeface="Arial"/>
              <a:buChar char="•"/>
            </a:pPr>
            <a:r>
              <a:rPr lang="de-DE" sz="1300" b="1" dirty="0">
                <a:solidFill>
                  <a:srgbClr val="3D4C61"/>
                </a:solidFill>
                <a:latin typeface="Lato"/>
                <a:ea typeface="Lato"/>
                <a:cs typeface="Lato"/>
              </a:rPr>
              <a:t>Feste Schwelle: </a:t>
            </a:r>
            <a:r>
              <a:rPr lang="de-DE" sz="1300" dirty="0">
                <a:solidFill>
                  <a:srgbClr val="181818"/>
                </a:solidFill>
                <a:latin typeface="Lato"/>
                <a:ea typeface="Lato"/>
                <a:cs typeface="Lato"/>
              </a:rPr>
              <a:t>ein hemmender Eingang blockiert das Neuron sofort.</a:t>
            </a:r>
          </a:p>
          <a:p>
            <a:pPr marL="164592" indent="-164592" algn="l">
              <a:spcAft>
                <a:spcPts val="900"/>
              </a:spcAft>
              <a:buClr>
                <a:srgbClr val="3D4C61"/>
              </a:buClr>
              <a:buFont typeface="Arial"/>
              <a:buChar char="•"/>
            </a:pPr>
            <a:r>
              <a:rPr lang="de-DE" sz="1300" b="1" dirty="0">
                <a:solidFill>
                  <a:srgbClr val="3D4C61"/>
                </a:solidFill>
                <a:latin typeface="Lato"/>
                <a:ea typeface="Lato"/>
                <a:cs typeface="Lato"/>
              </a:rPr>
              <a:t>Keine Gewichte, </a:t>
            </a:r>
            <a:r>
              <a:rPr lang="de-DE" sz="1300" dirty="0">
                <a:solidFill>
                  <a:srgbClr val="181818"/>
                </a:solidFill>
                <a:latin typeface="Lato"/>
                <a:ea typeface="Lato"/>
                <a:cs typeface="Lato"/>
              </a:rPr>
              <a:t>kein Lernen – alles ist fest eingestellt.</a:t>
            </a:r>
          </a:p>
          <a:p>
            <a:pPr marL="164592" indent="-164592" algn="l">
              <a:spcAft>
                <a:spcPts val="900"/>
              </a:spcAft>
              <a:buClr>
                <a:srgbClr val="3D4C61"/>
              </a:buClr>
              <a:buFont typeface="Arial"/>
              <a:buChar char="•"/>
            </a:pPr>
            <a:r>
              <a:rPr lang="de-DE" sz="1300" b="1" dirty="0">
                <a:solidFill>
                  <a:srgbClr val="3D4C61"/>
                </a:solidFill>
                <a:latin typeface="Lato"/>
                <a:ea typeface="Lato"/>
                <a:cs typeface="Lato"/>
              </a:rPr>
              <a:t>Große Wirkung: </a:t>
            </a:r>
            <a:r>
              <a:rPr lang="de-DE" sz="1300" dirty="0">
                <a:solidFill>
                  <a:srgbClr val="181818"/>
                </a:solidFill>
                <a:latin typeface="Lato"/>
                <a:ea typeface="Lato"/>
                <a:cs typeface="Lato"/>
              </a:rPr>
              <a:t>Netze daraus können jede logische Funktion berechnen – Vorbild für von Neumanns Computerentwurf 1945.</a:t>
            </a:r>
          </a:p>
        </p:txBody>
      </p:sp>
      <p:sp>
        <p:nvSpPr>
          <p:cNvPr id="57" name="Fussnote"/>
          <p:cNvSpPr/>
          <p:nvPr/>
        </p:nvSpPr>
        <p:spPr>
          <a:xfrm>
            <a:off x="685800" y="6053328"/>
            <a:ext cx="10058400" cy="237744"/>
          </a:xfrm>
          <a:prstGeom prst="rect">
            <a:avLst/>
          </a:prstGeom>
          <a:noFill/>
          <a:ln>
            <a:noFill/>
          </a:ln>
        </p:spPr>
        <p:txBody>
          <a:bodyPr wrap="square" lIns="0" tIns="0" rIns="0" bIns="0" rtlCol="0" anchor="t"/>
          <a:lstStyle/>
          <a:p>
            <a:pPr marL="0" indent="0" algn="l">
              <a:buNone/>
            </a:pPr>
            <a:r>
              <a:rPr lang="de-DE" sz="1050" dirty="0">
                <a:solidFill>
                  <a:srgbClr val="595959"/>
                </a:solidFill>
                <a:latin typeface="Lato"/>
                <a:ea typeface="Lato"/>
                <a:cs typeface="Lato"/>
              </a:rPr>
              <a:t>Wie geht es weiter?  </a:t>
            </a:r>
            <a:r>
              <a:rPr lang="de-DE" sz="1050" b="1" dirty="0">
                <a:solidFill>
                  <a:srgbClr val="3D4C61"/>
                </a:solidFill>
                <a:latin typeface="Lato"/>
                <a:ea typeface="Lato"/>
                <a:cs typeface="Lato"/>
              </a:rPr>
              <a:t>1958: Rosenblatt macht es lernfähig → nächste Folie</a:t>
            </a:r>
          </a:p>
        </p:txBody>
      </p:sp>
      <p:sp>
        <p:nvSpPr>
          <p:cNvPr id="58" name="Shape 24"/>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9" name="Shape 25"/>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0" name="Text 26"/>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1" name="Shape 27"/>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62" name="Text 28"/>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63" name="Shape 29"/>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64" name="Text 30"/>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65" name="Shape 31"/>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66" name="Text 32"/>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67" name="Shape 33"/>
          <p:cNvSpPr/>
          <p:nvPr/>
        </p:nvSpPr>
        <p:spPr>
          <a:xfrm>
            <a:off x="8692530" y="6359652"/>
            <a:ext cx="82296" cy="82296"/>
          </a:xfrm>
          <a:prstGeom prst="ellipse">
            <a:avLst/>
          </a:prstGeom>
          <a:solidFill>
            <a:srgbClr val="D62828"/>
          </a:solidFill>
          <a:ln/>
        </p:spPr>
        <p:txBody>
          <a:bodyPr/>
          <a:lstStyle/>
          <a:p>
            <a:endParaRPr lang="de-DE"/>
          </a:p>
        </p:txBody>
      </p:sp>
      <p:sp>
        <p:nvSpPr>
          <p:cNvPr id="68" name="Shape 34"/>
          <p:cNvSpPr/>
          <p:nvPr/>
        </p:nvSpPr>
        <p:spPr>
          <a:xfrm>
            <a:off x="777240" y="6364224"/>
            <a:ext cx="1594714" cy="73152"/>
          </a:xfrm>
          <a:prstGeom prst="rect">
            <a:avLst/>
          </a:prstGeom>
          <a:solidFill>
            <a:srgbClr val="3D4C61"/>
          </a:solidFill>
          <a:ln/>
        </p:spPr>
        <p:txBody>
          <a:bodyPr/>
          <a:lstStyle/>
          <a:p>
            <a:endParaRPr lang="de-DE"/>
          </a:p>
        </p:txBody>
      </p:sp>
      <p:sp>
        <p:nvSpPr>
          <p:cNvPr id="69"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4</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115"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Colossus</a:t>
            </a:r>
          </a:p>
          <a:p>
            <a:pPr marL="0" indent="0" algn="l">
              <a:lnSpc>
                <a:spcPct val="95000"/>
              </a:lnSpc>
              <a:spcBef>
                <a:spcPts val="0"/>
              </a:spcBef>
              <a:buNone/>
            </a:pPr>
            <a:r>
              <a:rPr lang="de-DE" sz="750" dirty="0">
                <a:solidFill>
                  <a:srgbClr val="8B1E3F"/>
                </a:solidFill>
                <a:latin typeface="Poppins" pitchFamily="34" charset="0"/>
                <a:cs typeface="Poppins" pitchFamily="34" charset="0"/>
              </a:rPr>
              <a:t>5.000 Zeichen/s</a:t>
            </a:r>
          </a:p>
          <a:p>
            <a:pPr marL="0" indent="0" algn="l">
              <a:lnSpc>
                <a:spcPct val="95000"/>
              </a:lnSpc>
              <a:spcBef>
                <a:spcPts val="0"/>
              </a:spcBef>
              <a:buNone/>
            </a:pPr>
            <a:r>
              <a:rPr lang="de-DE" sz="700" dirty="0">
                <a:solidFill>
                  <a:srgbClr val="808080"/>
                </a:solidFill>
                <a:latin typeface="Lato" pitchFamily="34" charset="0"/>
                <a:cs typeface="Lato" pitchFamily="34" charset="0"/>
              </a:rPr>
              <a:t>1943/44</a:t>
            </a:r>
          </a:p>
        </p:txBody>
      </p:sp>
      <p:sp>
        <p:nvSpPr>
          <p:cNvPr id="116"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914400"/>
            <a:ext cx="4572000" cy="1188720"/>
          </a:xfrm>
          <a:prstGeom prst="rect">
            <a:avLst/>
          </a:prstGeom>
          <a:noFill/>
          <a:ln/>
        </p:spPr>
        <p:txBody>
          <a:bodyPr wrap="square" lIns="0" tIns="0" rIns="0" bIns="0" rtlCol="0" anchor="ctr"/>
          <a:lstStyle/>
          <a:p>
            <a:pPr marL="0" indent="0">
              <a:buNone/>
            </a:pPr>
            <a:r>
              <a:rPr lang="en-US" sz="6400" dirty="0">
                <a:solidFill>
                  <a:srgbClr val="2C3E50"/>
                </a:solidFill>
                <a:latin typeface="Playfair Display" pitchFamily="34" charset="0"/>
                <a:ea typeface="Playfair Display" pitchFamily="34" charset="-122"/>
                <a:cs typeface="Playfair Display" pitchFamily="34" charset="-120"/>
              </a:rPr>
              <a:t>1958</a:t>
            </a:r>
            <a:endParaRPr lang="en-US" sz="6400" dirty="0"/>
          </a:p>
        </p:txBody>
      </p:sp>
      <p:sp>
        <p:nvSpPr>
          <p:cNvPr id="6" name="Text 3"/>
          <p:cNvSpPr/>
          <p:nvPr/>
        </p:nvSpPr>
        <p:spPr>
          <a:xfrm>
            <a:off x="685800" y="2240280"/>
            <a:ext cx="45720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 · Wie ein Neuron rechnet</a:t>
            </a:r>
            <a:endParaRPr lang="en-US" sz="1600" dirty="0"/>
          </a:p>
        </p:txBody>
      </p:sp>
      <p:sp>
        <p:nvSpPr>
          <p:cNvPr id="7" name="Text 4"/>
          <p:cNvSpPr/>
          <p:nvPr/>
        </p:nvSpPr>
        <p:spPr>
          <a:xfrm>
            <a:off x="685800" y="2578608"/>
            <a:ext cx="4572000" cy="548640"/>
          </a:xfrm>
          <a:prstGeom prst="rect">
            <a:avLst/>
          </a:prstGeom>
          <a:noFill/>
          <a:ln/>
        </p:spPr>
        <p:txBody>
          <a:bodyPr wrap="square" lIns="0" tIns="0" rIns="0" bIns="0" rtlCol="0" anchor="ctr"/>
          <a:lstStyle/>
          <a:p>
            <a:pPr marL="0" indent="0">
              <a:buNone/>
            </a:pPr>
            <a:r>
              <a:rPr lang="en-US" sz="2800" dirty="0">
                <a:solidFill>
                  <a:srgbClr val="3D4C61"/>
                </a:solidFill>
                <a:latin typeface="Poppins SemiBold" pitchFamily="34" charset="0"/>
                <a:ea typeface="Poppins SemiBold" pitchFamily="34" charset="-122"/>
                <a:cs typeface="Poppins SemiBold" pitchFamily="34" charset="-120"/>
              </a:rPr>
              <a:t>Das Perzeptron</a:t>
            </a:r>
            <a:endParaRPr lang="en-US" sz="2800" dirty="0"/>
          </a:p>
        </p:txBody>
      </p:sp>
      <p:sp>
        <p:nvSpPr>
          <p:cNvPr id="8" name="Erklaerung"/>
          <p:cNvSpPr/>
          <p:nvPr/>
        </p:nvSpPr>
        <p:spPr>
          <a:xfrm>
            <a:off x="685800" y="3246120"/>
            <a:ext cx="4526280" cy="2788920"/>
          </a:xfrm>
          <a:prstGeom prst="rect">
            <a:avLst/>
          </a:prstGeom>
          <a:noFill/>
          <a:ln>
            <a:noFill/>
          </a:ln>
        </p:spPr>
        <p:txBody>
          <a:bodyPr wrap="square" lIns="0" tIns="0" rIns="0" bIns="0" rtlCol="0" anchor="t"/>
          <a:lstStyle/>
          <a:p>
            <a:pPr marL="0" indent="0" algn="l">
              <a:spcAft>
                <a:spcPts val="900"/>
              </a:spcAft>
              <a:buNone/>
            </a:pPr>
            <a:r>
              <a:rPr lang="de-DE" sz="1400" b="1" dirty="0">
                <a:solidFill>
                  <a:srgbClr val="3D4C61"/>
                </a:solidFill>
                <a:latin typeface="Lato"/>
                <a:ea typeface="Lato"/>
                <a:cs typeface="Lato"/>
              </a:rPr>
              <a:t>Eingaben x: </a:t>
            </a:r>
            <a:r>
              <a:rPr lang="de-DE" sz="1400" dirty="0">
                <a:solidFill>
                  <a:srgbClr val="595959"/>
                </a:solidFill>
                <a:latin typeface="Lato"/>
                <a:ea typeface="Lato"/>
                <a:cs typeface="Lato"/>
              </a:rPr>
              <a:t>die Zahlen, die ins Neuron gehen – zum Beispiel Messwerte.</a:t>
            </a:r>
          </a:p>
          <a:p>
            <a:pPr marL="0" indent="0" algn="l">
              <a:spcAft>
                <a:spcPts val="900"/>
              </a:spcAft>
              <a:buNone/>
            </a:pPr>
            <a:r>
              <a:rPr lang="de-DE" sz="1400" b="1" dirty="0">
                <a:solidFill>
                  <a:srgbClr val="3D4C61"/>
                </a:solidFill>
                <a:latin typeface="Lato"/>
                <a:ea typeface="Lato"/>
                <a:cs typeface="Lato"/>
              </a:rPr>
              <a:t>Gewichte w: </a:t>
            </a:r>
            <a:r>
              <a:rPr lang="de-DE" sz="1400" dirty="0">
                <a:solidFill>
                  <a:srgbClr val="595959"/>
                </a:solidFill>
                <a:latin typeface="Lato"/>
                <a:ea typeface="Lato"/>
                <a:cs typeface="Lato"/>
              </a:rPr>
              <a:t>wie wichtig jede Eingabe ist.</a:t>
            </a:r>
          </a:p>
          <a:p>
            <a:pPr marL="0" indent="0" algn="l">
              <a:spcAft>
                <a:spcPts val="900"/>
              </a:spcAft>
              <a:buNone/>
            </a:pPr>
            <a:r>
              <a:rPr lang="de-DE" sz="1400" b="1" dirty="0">
                <a:solidFill>
                  <a:srgbClr val="3D4C61"/>
                </a:solidFill>
                <a:latin typeface="Lato"/>
                <a:ea typeface="Lato"/>
                <a:cs typeface="Lato"/>
              </a:rPr>
              <a:t>Bias b: </a:t>
            </a:r>
            <a:r>
              <a:rPr lang="de-DE" sz="1400" dirty="0">
                <a:solidFill>
                  <a:srgbClr val="595959"/>
                </a:solidFill>
                <a:latin typeface="Lato"/>
                <a:ea typeface="Lato"/>
                <a:cs typeface="Lato"/>
              </a:rPr>
              <a:t>eine Grundeinstellung, die immer dazukommt.</a:t>
            </a:r>
          </a:p>
          <a:p>
            <a:pPr marL="0" indent="0" algn="l">
              <a:spcAft>
                <a:spcPts val="900"/>
              </a:spcAft>
              <a:buNone/>
            </a:pPr>
            <a:r>
              <a:rPr lang="de-DE" sz="1400" b="1" dirty="0">
                <a:solidFill>
                  <a:srgbClr val="3D4C61"/>
                </a:solidFill>
                <a:latin typeface="Lato"/>
                <a:ea typeface="Lato"/>
                <a:cs typeface="Lato"/>
              </a:rPr>
              <a:t>Aktivierung f(z): </a:t>
            </a:r>
            <a:r>
              <a:rPr lang="de-DE" sz="1400" dirty="0">
                <a:solidFill>
                  <a:srgbClr val="595959"/>
                </a:solidFill>
                <a:latin typeface="Lato"/>
                <a:ea typeface="Lato"/>
                <a:cs typeface="Lato"/>
              </a:rPr>
              <a:t>macht aus der Summe z die Ausgabe y.</a:t>
            </a:r>
          </a:p>
        </p:txBody>
      </p:sp>
      <p:sp>
        <p:nvSpPr>
          <p:cNvPr id="9" name="Bildkarte"/>
          <p:cNvSpPr/>
          <p:nvPr/>
        </p:nvSpPr>
        <p:spPr>
          <a:xfrm>
            <a:off x="5486400" y="1188720"/>
            <a:ext cx="6080760" cy="4141731"/>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pic>
        <p:nvPicPr>
          <p:cNvPr id="10" name="Diagramm" descr="Ein einzelnes Neuron – Diagramm des Nutzers (1_einzelnes_neuron.png)"/>
          <p:cNvPicPr>
            <a:picLocks noChangeAspect="1"/>
          </p:cNvPicPr>
          <p:nvPr/>
        </p:nvPicPr>
        <p:blipFill>
          <a:blip r:embed="rId3"/>
          <a:stretch>
            <a:fillRect/>
          </a:stretch>
        </p:blipFill>
        <p:spPr>
          <a:xfrm>
            <a:off x="5577840" y="1280160"/>
            <a:ext cx="5897880" cy="3958851"/>
          </a:xfrm>
          <a:prstGeom prst="rect">
            <a:avLst/>
          </a:prstGeom>
        </p:spPr>
      </p:pic>
      <p:sp>
        <p:nvSpPr>
          <p:cNvPr id="11" name="Bildquelle"/>
          <p:cNvSpPr/>
          <p:nvPr/>
        </p:nvSpPr>
        <p:spPr>
          <a:xfrm>
            <a:off x="5486400" y="5403603"/>
            <a:ext cx="6080760" cy="274320"/>
          </a:xfrm>
          <a:prstGeom prst="rect">
            <a:avLst/>
          </a:prstGeom>
          <a:noFill/>
          <a:ln>
            <a:noFill/>
          </a:ln>
        </p:spPr>
        <p:txBody>
          <a:bodyPr wrap="square" lIns="0" tIns="0" rIns="0" bIns="0" rtlCol="0" anchor="t"/>
          <a:lstStyle/>
          <a:p>
            <a:pPr marL="0" indent="0" algn="r">
              <a:buNone/>
            </a:pPr>
            <a:r>
              <a:rPr lang="de-DE" sz="1000" i="1" dirty="0">
                <a:solidFill>
                  <a:srgbClr val="808080"/>
                </a:solidFill>
                <a:latin typeface="Lato"/>
                <a:ea typeface="Lato"/>
                <a:cs typeface="Lato"/>
              </a:rPr>
              <a:t>Perzeptron nach Rosenblatt (1958), Psychological Review 65(6), 386–408</a:t>
            </a:r>
          </a:p>
        </p:txBody>
      </p:sp>
      <p:sp>
        <p:nvSpPr>
          <p:cNvPr id="12" name="Shape 3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13" name="Shape 3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14" name="Text 3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15" name="Shape 3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16" name="Text 3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17" name="Shape 3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18" name="Text 3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19" name="Shape 3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20" name="Text 3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21" name="Shape 40"/>
          <p:cNvSpPr/>
          <p:nvPr/>
        </p:nvSpPr>
        <p:spPr>
          <a:xfrm>
            <a:off x="8692530" y="6359652"/>
            <a:ext cx="82296" cy="82296"/>
          </a:xfrm>
          <a:prstGeom prst="ellipse">
            <a:avLst/>
          </a:prstGeom>
          <a:solidFill>
            <a:srgbClr val="D62828"/>
          </a:solidFill>
          <a:ln/>
        </p:spPr>
        <p:txBody>
          <a:bodyPr/>
          <a:lstStyle/>
          <a:p>
            <a:endParaRPr lang="de-DE"/>
          </a:p>
        </p:txBody>
      </p:sp>
      <p:sp>
        <p:nvSpPr>
          <p:cNvPr id="22" name="Shape 41"/>
          <p:cNvSpPr/>
          <p:nvPr/>
        </p:nvSpPr>
        <p:spPr>
          <a:xfrm>
            <a:off x="777240" y="6364224"/>
            <a:ext cx="1594714" cy="73152"/>
          </a:xfrm>
          <a:prstGeom prst="rect">
            <a:avLst/>
          </a:prstGeom>
          <a:solidFill>
            <a:srgbClr val="3D4C61"/>
          </a:solidFill>
          <a:ln/>
        </p:spPr>
        <p:txBody>
          <a:bodyPr/>
          <a:lstStyle/>
          <a:p>
            <a:endParaRPr lang="de-DE"/>
          </a:p>
        </p:txBody>
      </p:sp>
      <p:sp>
        <p:nvSpPr>
          <p:cNvPr id="23" name="Text 4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5</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24"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UNIVAC I</a:t>
            </a:r>
          </a:p>
          <a:p>
            <a:pPr marL="0" indent="0" algn="l">
              <a:lnSpc>
                <a:spcPct val="95000"/>
              </a:lnSpc>
              <a:spcBef>
                <a:spcPts val="0"/>
              </a:spcBef>
              <a:buNone/>
            </a:pPr>
            <a:r>
              <a:rPr lang="de-DE" sz="750" dirty="0">
                <a:solidFill>
                  <a:srgbClr val="8B1E3F"/>
                </a:solidFill>
                <a:latin typeface="Poppins" pitchFamily="34" charset="0"/>
                <a:cs typeface="Poppins" pitchFamily="34" charset="0"/>
              </a:rPr>
              <a:t>~2.000 Additionen/s</a:t>
            </a:r>
          </a:p>
          <a:p>
            <a:pPr marL="0" indent="0" algn="l">
              <a:lnSpc>
                <a:spcPct val="95000"/>
              </a:lnSpc>
              <a:spcBef>
                <a:spcPts val="0"/>
              </a:spcBef>
              <a:buNone/>
            </a:pPr>
            <a:r>
              <a:rPr lang="de-DE" sz="700" dirty="0">
                <a:solidFill>
                  <a:srgbClr val="808080"/>
                </a:solidFill>
                <a:latin typeface="Lato" pitchFamily="34" charset="0"/>
                <a:cs typeface="Lato" pitchFamily="34" charset="0"/>
              </a:rPr>
              <a:t>1951</a:t>
            </a:r>
          </a:p>
        </p:txBody>
      </p:sp>
      <p:sp>
        <p:nvSpPr>
          <p:cNvPr id="25"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Kicker"/>
          <p:cNvSpPr/>
          <p:nvPr/>
        </p:nvSpPr>
        <p:spPr>
          <a:xfrm>
            <a:off x="685800" y="777240"/>
            <a:ext cx="7315200" cy="338328"/>
          </a:xfrm>
          <a:prstGeom prst="rect">
            <a:avLst/>
          </a:prstGeom>
          <a:noFill/>
          <a:ln>
            <a:noFill/>
          </a:ln>
        </p:spPr>
        <p:txBody>
          <a:bodyPr wrap="square" lIns="0" tIns="0" rIns="0" bIns="0" rtlCol="0" anchor="t"/>
          <a:lstStyle/>
          <a:p>
            <a:pPr marL="0" indent="0" algn="l">
              <a:buNone/>
            </a:pPr>
            <a:r>
              <a:rPr lang="de-DE" sz="1600" dirty="0">
                <a:solidFill>
                  <a:srgbClr val="595959"/>
                </a:solidFill>
                <a:latin typeface="Poppins"/>
                <a:ea typeface="Poppins"/>
                <a:cs typeface="Poppins"/>
              </a:rPr>
              <a:t>Kapitel 1 · Wie ein Neuron rechnet</a:t>
            </a:r>
          </a:p>
        </p:txBody>
      </p:sp>
      <p:sp>
        <p:nvSpPr>
          <p:cNvPr id="6" name="Titel"/>
          <p:cNvSpPr/>
          <p:nvPr/>
        </p:nvSpPr>
        <p:spPr>
          <a:xfrm>
            <a:off x="685800" y="1133856"/>
            <a:ext cx="10835640" cy="566928"/>
          </a:xfrm>
          <a:prstGeom prst="rect">
            <a:avLst/>
          </a:prstGeom>
          <a:noFill/>
          <a:ln>
            <a:noFill/>
          </a:ln>
        </p:spPr>
        <p:txBody>
          <a:bodyPr wrap="square" lIns="0" tIns="0" rIns="0" bIns="0" rtlCol="0" anchor="t"/>
          <a:lstStyle/>
          <a:p>
            <a:pPr marL="0" indent="0" algn="l">
              <a:buNone/>
            </a:pPr>
            <a:r>
              <a:rPr lang="de-DE" sz="2800" dirty="0">
                <a:solidFill>
                  <a:srgbClr val="3D4C61"/>
                </a:solidFill>
                <a:latin typeface="Poppins SemiBold"/>
                <a:ea typeface="Poppins SemiBold"/>
                <a:cs typeface="Poppins SemiBold"/>
              </a:rPr>
              <a:t>Drei Rechenbeispiele: dieselbe Summe, drei Aktivierungen</a:t>
            </a:r>
          </a:p>
        </p:txBody>
      </p:sp>
      <p:sp>
        <p:nvSpPr>
          <p:cNvPr id="7" name="Formel Band"/>
          <p:cNvSpPr/>
          <p:nvPr/>
        </p:nvSpPr>
        <p:spPr>
          <a:xfrm>
            <a:off x="685800" y="1810512"/>
            <a:ext cx="10835640" cy="786384"/>
          </a:xfrm>
          <a:prstGeom prst="rect">
            <a:avLst/>
          </a:prstGeom>
          <a:solidFill>
            <a:srgbClr val="F2F2F2"/>
          </a:solidFill>
          <a:ln>
            <a:noFill/>
          </a:ln>
        </p:spPr>
        <p:txBody>
          <a:bodyPr wrap="square" lIns="0" tIns="0" rIns="0" bIns="0" rtlCol="0" anchor="t"/>
          <a:lstStyle/>
          <a:p>
            <a:endParaRPr lang="de-DE"/>
          </a:p>
        </p:txBody>
      </p:sp>
      <p:sp>
        <p:nvSpPr>
          <p:cNvPr id="8" name="Formel Balken"/>
          <p:cNvSpPr/>
          <p:nvPr/>
        </p:nvSpPr>
        <p:spPr>
          <a:xfrm>
            <a:off x="685800" y="1810512"/>
            <a:ext cx="73152" cy="786384"/>
          </a:xfrm>
          <a:prstGeom prst="rect">
            <a:avLst/>
          </a:prstGeom>
          <a:solidFill>
            <a:srgbClr val="3D4C61"/>
          </a:solidFill>
          <a:ln>
            <a:noFill/>
          </a:ln>
        </p:spPr>
        <p:txBody>
          <a:bodyPr wrap="square" lIns="0" tIns="0" rIns="0" bIns="0" rtlCol="0" anchor="t"/>
          <a:lstStyle/>
          <a:p>
            <a:endParaRPr lang="de-DE"/>
          </a:p>
        </p:txBody>
      </p:sp>
      <p:sp>
        <p:nvSpPr>
          <p:cNvPr id="9" name="Formel Label"/>
          <p:cNvSpPr/>
          <p:nvPr/>
        </p:nvSpPr>
        <p:spPr>
          <a:xfrm>
            <a:off x="960120" y="1810512"/>
            <a:ext cx="1554480" cy="786384"/>
          </a:xfrm>
          <a:prstGeom prst="rect">
            <a:avLst/>
          </a:prstGeom>
          <a:noFill/>
          <a:ln>
            <a:noFill/>
          </a:ln>
        </p:spPr>
        <p:txBody>
          <a:bodyPr wrap="square" lIns="0" tIns="0" rIns="0" bIns="0" rtlCol="0" anchor="ctr"/>
          <a:lstStyle/>
          <a:p>
            <a:pPr marL="0" indent="0" algn="l">
              <a:buNone/>
            </a:pPr>
            <a:r>
              <a:rPr lang="de-DE" sz="1300" dirty="0">
                <a:solidFill>
                  <a:srgbClr val="595959"/>
                </a:solidFill>
                <a:latin typeface="Poppins SemiBold"/>
                <a:ea typeface="Poppins SemiBold"/>
                <a:cs typeface="Poppins SemiBold"/>
              </a:rPr>
              <a:t>Für jedes Neuron:</a:t>
            </a:r>
          </a:p>
        </p:txBody>
      </p:sp>
      <mc:AlternateContent xmlns:mc="http://schemas.openxmlformats.org/markup-compatibility/2006" xmlns:a14="http://schemas.microsoft.com/office/drawing/2010/main">
        <mc:Choice Requires="a14">
          <p:sp>
            <p:nvSpPr>
              <p:cNvPr id="10" name="Formel allgemein"/>
              <p:cNvSpPr txBox="1"/>
              <p:nvPr/>
            </p:nvSpPr>
            <p:spPr>
              <a:xfrm>
                <a:off x="2606040" y="1883664"/>
                <a:ext cx="5498592" cy="640080"/>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2000" i="1">
                          <a:solidFill>
                            <a:srgbClr val="3D4C61"/>
                          </a:solidFill>
                          <a:latin typeface="Cambria Math" panose="02040503050406030204" pitchFamily="18" charset="0"/>
                        </a:rPr>
                        <m:t>𝑧</m:t>
                      </m:r>
                      <m:r>
                        <a:rPr lang="de-DE" sz="2000" i="0">
                          <a:solidFill>
                            <a:srgbClr val="3D4C61"/>
                          </a:solidFill>
                          <a:latin typeface="Cambria Math" panose="02040503050406030204" pitchFamily="18" charset="0"/>
                        </a:rPr>
                        <m:t>=</m:t>
                      </m:r>
                      <m:nary>
                        <m:naryPr>
                          <m:chr m:val="∑"/>
                          <m:limLoc m:val="undOvr"/>
                          <m:ctrlPr>
                            <a:rPr lang="de-DE" sz="2000" i="1">
                              <a:solidFill>
                                <a:srgbClr val="3D4C61"/>
                              </a:solidFill>
                              <a:latin typeface="Cambria Math" panose="02040503050406030204" pitchFamily="18" charset="0"/>
                            </a:rPr>
                          </m:ctrlPr>
                        </m:naryPr>
                        <m:sub>
                          <m:r>
                            <a:rPr lang="de-DE" sz="2000" i="1">
                              <a:solidFill>
                                <a:srgbClr val="3D4C61"/>
                              </a:solidFill>
                              <a:latin typeface="Cambria Math" panose="02040503050406030204" pitchFamily="18" charset="0"/>
                            </a:rPr>
                            <m:t>𝑖</m:t>
                          </m:r>
                          <m:r>
                            <a:rPr lang="de-DE" sz="2000" i="0">
                              <a:solidFill>
                                <a:srgbClr val="3D4C61"/>
                              </a:solidFill>
                              <a:latin typeface="Cambria Math" panose="02040503050406030204" pitchFamily="18" charset="0"/>
                            </a:rPr>
                            <m:t>=1</m:t>
                          </m:r>
                        </m:sub>
                        <m:sup>
                          <m:r>
                            <a:rPr lang="de-DE" sz="2000" i="0">
                              <a:solidFill>
                                <a:srgbClr val="3D4C61"/>
                              </a:solidFill>
                              <a:latin typeface="Cambria Math" panose="02040503050406030204" pitchFamily="18" charset="0"/>
                            </a:rPr>
                            <m:t>3</m:t>
                          </m:r>
                        </m:sup>
                        <m:e>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𝑤</m:t>
                              </m:r>
                            </m:e>
                            <m:sub>
                              <m:r>
                                <a:rPr lang="de-DE" sz="2000" i="1">
                                  <a:solidFill>
                                    <a:srgbClr val="3D4C61"/>
                                  </a:solidFill>
                                  <a:latin typeface="Cambria Math" panose="02040503050406030204" pitchFamily="18" charset="0"/>
                                </a:rPr>
                                <m:t>𝑖</m:t>
                              </m:r>
                            </m:sub>
                          </m:sSub>
                          <m:r>
                            <a:rPr lang="de-DE" sz="2000" i="0">
                              <a:solidFill>
                                <a:srgbClr val="3D4C61"/>
                              </a:solidFill>
                              <a:latin typeface="Cambria Math" panose="02040503050406030204" pitchFamily="18" charset="0"/>
                            </a:rPr>
                            <m:t>·</m:t>
                          </m:r>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𝑥</m:t>
                              </m:r>
                            </m:e>
                            <m:sub>
                              <m:r>
                                <a:rPr lang="de-DE" sz="2000" i="1">
                                  <a:solidFill>
                                    <a:srgbClr val="3D4C61"/>
                                  </a:solidFill>
                                  <a:latin typeface="Cambria Math" panose="02040503050406030204" pitchFamily="18" charset="0"/>
                                </a:rPr>
                                <m:t>𝑖</m:t>
                              </m:r>
                            </m:sub>
                          </m:sSub>
                        </m:e>
                      </m:nary>
                      <m:r>
                        <a:rPr lang="de-DE" sz="2000" i="0">
                          <a:solidFill>
                            <a:srgbClr val="3D4C61"/>
                          </a:solidFill>
                          <a:latin typeface="Cambria Math" panose="02040503050406030204" pitchFamily="18" charset="0"/>
                        </a:rPr>
                        <m:t>+</m:t>
                      </m:r>
                      <m:r>
                        <a:rPr lang="de-DE" sz="2000" i="1">
                          <a:solidFill>
                            <a:srgbClr val="3D4C61"/>
                          </a:solidFill>
                          <a:latin typeface="Cambria Math" panose="02040503050406030204" pitchFamily="18" charset="0"/>
                        </a:rPr>
                        <m:t>𝑏</m:t>
                      </m:r>
                      <m:r>
                        <a:rPr lang="de-DE" sz="2000" i="0">
                          <a:solidFill>
                            <a:srgbClr val="3D4C61"/>
                          </a:solidFill>
                          <a:latin typeface="Cambria Math" panose="02040503050406030204" pitchFamily="18" charset="0"/>
                        </a:rPr>
                        <m:t>=</m:t>
                      </m:r>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𝑤</m:t>
                          </m:r>
                        </m:e>
                        <m:sub>
                          <m:r>
                            <a:rPr lang="de-DE" sz="2000" i="0">
                              <a:solidFill>
                                <a:srgbClr val="3D4C61"/>
                              </a:solidFill>
                              <a:latin typeface="Cambria Math" panose="02040503050406030204" pitchFamily="18" charset="0"/>
                            </a:rPr>
                            <m:t>1</m:t>
                          </m:r>
                        </m:sub>
                      </m:sSub>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𝑥</m:t>
                          </m:r>
                        </m:e>
                        <m:sub>
                          <m:r>
                            <a:rPr lang="de-DE" sz="2000" i="0">
                              <a:solidFill>
                                <a:srgbClr val="3D4C61"/>
                              </a:solidFill>
                              <a:latin typeface="Cambria Math" panose="02040503050406030204" pitchFamily="18" charset="0"/>
                            </a:rPr>
                            <m:t>1</m:t>
                          </m:r>
                        </m:sub>
                      </m:sSub>
                      <m:r>
                        <a:rPr lang="de-DE" sz="2000" i="0">
                          <a:solidFill>
                            <a:srgbClr val="3D4C61"/>
                          </a:solidFill>
                          <a:latin typeface="Cambria Math" panose="02040503050406030204" pitchFamily="18" charset="0"/>
                        </a:rPr>
                        <m:t>+</m:t>
                      </m:r>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𝑤</m:t>
                          </m:r>
                        </m:e>
                        <m:sub>
                          <m:r>
                            <a:rPr lang="de-DE" sz="2000" i="0">
                              <a:solidFill>
                                <a:srgbClr val="3D4C61"/>
                              </a:solidFill>
                              <a:latin typeface="Cambria Math" panose="02040503050406030204" pitchFamily="18" charset="0"/>
                            </a:rPr>
                            <m:t>2</m:t>
                          </m:r>
                        </m:sub>
                      </m:sSub>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𝑥</m:t>
                          </m:r>
                        </m:e>
                        <m:sub>
                          <m:r>
                            <a:rPr lang="de-DE" sz="2000" i="0">
                              <a:solidFill>
                                <a:srgbClr val="3D4C61"/>
                              </a:solidFill>
                              <a:latin typeface="Cambria Math" panose="02040503050406030204" pitchFamily="18" charset="0"/>
                            </a:rPr>
                            <m:t>2</m:t>
                          </m:r>
                        </m:sub>
                      </m:sSub>
                      <m:r>
                        <a:rPr lang="de-DE" sz="2000" i="0">
                          <a:solidFill>
                            <a:srgbClr val="3D4C61"/>
                          </a:solidFill>
                          <a:latin typeface="Cambria Math" panose="02040503050406030204" pitchFamily="18" charset="0"/>
                        </a:rPr>
                        <m:t>+</m:t>
                      </m:r>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𝑤</m:t>
                          </m:r>
                        </m:e>
                        <m:sub>
                          <m:r>
                            <a:rPr lang="de-DE" sz="2000" i="0">
                              <a:solidFill>
                                <a:srgbClr val="3D4C61"/>
                              </a:solidFill>
                              <a:latin typeface="Cambria Math" panose="02040503050406030204" pitchFamily="18" charset="0"/>
                            </a:rPr>
                            <m:t>3</m:t>
                          </m:r>
                        </m:sub>
                      </m:sSub>
                      <m:sSub>
                        <m:sSubPr>
                          <m:ctrlPr>
                            <a:rPr lang="de-DE" sz="2000" i="1">
                              <a:solidFill>
                                <a:srgbClr val="3D4C61"/>
                              </a:solidFill>
                              <a:latin typeface="Cambria Math" panose="02040503050406030204" pitchFamily="18" charset="0"/>
                            </a:rPr>
                          </m:ctrlPr>
                        </m:sSubPr>
                        <m:e>
                          <m:r>
                            <a:rPr lang="de-DE" sz="2000" i="1">
                              <a:solidFill>
                                <a:srgbClr val="3D4C61"/>
                              </a:solidFill>
                              <a:latin typeface="Cambria Math" panose="02040503050406030204" pitchFamily="18" charset="0"/>
                            </a:rPr>
                            <m:t>𝑥</m:t>
                          </m:r>
                        </m:e>
                        <m:sub>
                          <m:r>
                            <a:rPr lang="de-DE" sz="2000" i="0">
                              <a:solidFill>
                                <a:srgbClr val="3D4C61"/>
                              </a:solidFill>
                              <a:latin typeface="Cambria Math" panose="02040503050406030204" pitchFamily="18" charset="0"/>
                            </a:rPr>
                            <m:t>3</m:t>
                          </m:r>
                        </m:sub>
                      </m:sSub>
                      <m:r>
                        <a:rPr lang="de-DE" sz="2000" i="0">
                          <a:solidFill>
                            <a:srgbClr val="3D4C61"/>
                          </a:solidFill>
                          <a:latin typeface="Cambria Math" panose="02040503050406030204" pitchFamily="18" charset="0"/>
                        </a:rPr>
                        <m:t>+</m:t>
                      </m:r>
                      <m:r>
                        <a:rPr lang="de-DE" sz="2000" i="1">
                          <a:solidFill>
                            <a:srgbClr val="3D4C61"/>
                          </a:solidFill>
                          <a:latin typeface="Cambria Math" panose="02040503050406030204" pitchFamily="18" charset="0"/>
                        </a:rPr>
                        <m:t>𝑏</m:t>
                      </m:r>
                      <m:r>
                        <a:rPr lang="de-DE" sz="2000" i="0">
                          <a:solidFill>
                            <a:srgbClr val="3D4C61"/>
                          </a:solidFill>
                          <a:latin typeface="Cambria Math" panose="02040503050406030204" pitchFamily="18" charset="0"/>
                        </a:rPr>
                        <m:t>,   </m:t>
                      </m:r>
                      <m:r>
                        <a:rPr lang="de-DE" sz="2000" i="1">
                          <a:solidFill>
                            <a:srgbClr val="3D4C61"/>
                          </a:solidFill>
                          <a:latin typeface="Cambria Math" panose="02040503050406030204" pitchFamily="18" charset="0"/>
                        </a:rPr>
                        <m:t>𝑦</m:t>
                      </m:r>
                      <m:r>
                        <a:rPr lang="de-DE" sz="2000" i="0">
                          <a:solidFill>
                            <a:srgbClr val="3D4C61"/>
                          </a:solidFill>
                          <a:latin typeface="Cambria Math" panose="02040503050406030204" pitchFamily="18" charset="0"/>
                        </a:rPr>
                        <m:t>=</m:t>
                      </m:r>
                      <m:r>
                        <a:rPr lang="de-DE" sz="2000" i="1">
                          <a:solidFill>
                            <a:srgbClr val="3D4C61"/>
                          </a:solidFill>
                          <a:latin typeface="Cambria Math" panose="02040503050406030204" pitchFamily="18" charset="0"/>
                        </a:rPr>
                        <m:t>𝑓</m:t>
                      </m:r>
                      <m:r>
                        <a:rPr lang="de-DE" sz="2000" i="0">
                          <a:solidFill>
                            <a:srgbClr val="3D4C61"/>
                          </a:solidFill>
                          <a:latin typeface="Cambria Math" panose="02040503050406030204" pitchFamily="18" charset="0"/>
                        </a:rPr>
                        <m:t>(</m:t>
                      </m:r>
                      <m:r>
                        <a:rPr lang="de-DE" sz="2000" i="1">
                          <a:solidFill>
                            <a:srgbClr val="3D4C61"/>
                          </a:solidFill>
                          <a:latin typeface="Cambria Math" panose="02040503050406030204" pitchFamily="18" charset="0"/>
                        </a:rPr>
                        <m:t>𝑧</m:t>
                      </m:r>
                      <m:r>
                        <a:rPr lang="de-DE" sz="2000" i="0">
                          <a:solidFill>
                            <a:srgbClr val="3D4C61"/>
                          </a:solidFill>
                          <a:latin typeface="Cambria Math" panose="02040503050406030204" pitchFamily="18" charset="0"/>
                        </a:rPr>
                        <m:t>)</m:t>
                      </m:r>
                    </m:oMath>
                  </m:oMathPara>
                </a14:m>
                <a:endParaRPr lang="de-DE" sz="2000"/>
              </a:p>
            </p:txBody>
          </p:sp>
        </mc:Choice>
        <mc:Fallback xmlns="">
          <p:sp>
            <p:nvSpPr>
              <p:cNvPr id="11" name="Formel allgemein"/>
              <p:cNvSpPr txBox="1"/>
              <p:nvPr/>
            </p:nvSpPr>
            <p:spPr>
              <a:xfrm>
                <a:off x="2606040" y="1883664"/>
                <a:ext cx="5498592" cy="640080"/>
              </a:xfrm>
              <a:prstGeom prst="rect">
                <a:avLst/>
              </a:prstGeom>
              <a:blipFill>
                <a:blip r:embed="rId10"/>
                <a:stretch>
                  <a:fillRect/>
                </a:stretch>
              </a:blipFill>
            </p:spPr>
            <p:txBody>
              <a:bodyPr/>
              <a:lstStyle/>
              <a:p>
                <a:r>
                  <a:rPr lang="de-DE">
                    <a:noFill/>
                  </a:rPr>
                  <a:t> </a:t>
                </a:r>
              </a:p>
            </p:txBody>
          </p:sp>
        </mc:Fallback>
      </mc:AlternateContent>
      <p:sp>
        <p:nvSpPr>
          <p:cNvPr id="12" name="Karte 0"/>
          <p:cNvSpPr/>
          <p:nvPr/>
        </p:nvSpPr>
        <p:spPr>
          <a:xfrm>
            <a:off x="685800" y="2743200"/>
            <a:ext cx="3502152" cy="3218688"/>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13" name="Karte 0 Kopf"/>
          <p:cNvSpPr/>
          <p:nvPr/>
        </p:nvSpPr>
        <p:spPr>
          <a:xfrm>
            <a:off x="685800" y="2743200"/>
            <a:ext cx="3502152" cy="640080"/>
          </a:xfrm>
          <a:prstGeom prst="rect">
            <a:avLst/>
          </a:prstGeom>
          <a:solidFill>
            <a:srgbClr val="3D4C61"/>
          </a:solidFill>
          <a:ln>
            <a:noFill/>
          </a:ln>
        </p:spPr>
        <p:txBody>
          <a:bodyPr wrap="square" lIns="0" tIns="0" rIns="0" bIns="0" rtlCol="0" anchor="t"/>
          <a:lstStyle/>
          <a:p>
            <a:endParaRPr lang="de-DE"/>
          </a:p>
        </p:txBody>
      </p:sp>
      <p:sp>
        <p:nvSpPr>
          <p:cNvPr id="14" name="Karte 0 Nr"/>
          <p:cNvSpPr/>
          <p:nvPr/>
        </p:nvSpPr>
        <p:spPr>
          <a:xfrm>
            <a:off x="850392" y="281635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1</a:t>
            </a:r>
          </a:p>
        </p:txBody>
      </p:sp>
      <p:sp>
        <p:nvSpPr>
          <p:cNvPr id="15" name="Karte 0 Titel"/>
          <p:cNvSpPr/>
          <p:nvPr/>
        </p:nvSpPr>
        <p:spPr>
          <a:xfrm>
            <a:off x="1325880" y="279806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Stufe (Schwellenwert)</a:t>
            </a:r>
          </a:p>
        </p:txBody>
      </p:sp>
      <p:sp>
        <p:nvSpPr>
          <p:cNvPr id="16" name="Karte 0 Unter"/>
          <p:cNvSpPr/>
          <p:nvPr/>
        </p:nvSpPr>
        <p:spPr>
          <a:xfrm>
            <a:off x="1325880" y="3108960"/>
            <a:ext cx="2724912" cy="237744"/>
          </a:xfrm>
          <a:prstGeom prst="rect">
            <a:avLst/>
          </a:prstGeom>
          <a:noFill/>
          <a:ln>
            <a:noFill/>
          </a:ln>
        </p:spPr>
        <p:txBody>
          <a:bodyPr wrap="square" lIns="0" tIns="0" rIns="0" bIns="0" rtlCol="0" anchor="ctr"/>
          <a:lstStyle/>
          <a:p>
            <a:pPr marL="0" indent="0" algn="l">
              <a:buNone/>
            </a:pPr>
            <a:r>
              <a:rPr lang="de-DE" sz="1050" dirty="0">
                <a:solidFill>
                  <a:srgbClr val="E6E9EE"/>
                </a:solidFill>
                <a:latin typeface="Lato"/>
                <a:ea typeface="Lato"/>
                <a:cs typeface="Lato"/>
              </a:rPr>
              <a:t>Perzeptron · Rosenblatt 1958</a:t>
            </a:r>
          </a:p>
        </p:txBody>
      </p:sp>
      <p:sp>
        <p:nvSpPr>
          <p:cNvPr id="17" name="Karte 0 Lead"/>
          <p:cNvSpPr/>
          <p:nvPr/>
        </p:nvSpPr>
        <p:spPr>
          <a:xfrm>
            <a:off x="868680" y="3456432"/>
            <a:ext cx="3136392" cy="384048"/>
          </a:xfrm>
          <a:prstGeom prst="rect">
            <a:avLst/>
          </a:prstGeom>
          <a:noFill/>
          <a:ln>
            <a:noFill/>
          </a:ln>
        </p:spPr>
        <p:txBody>
          <a:bodyPr wrap="square" lIns="0" tIns="0" rIns="0" bIns="0" rtlCol="0" anchor="t"/>
          <a:lstStyle/>
          <a:p>
            <a:pPr marL="0" indent="0" algn="l">
              <a:buNone/>
            </a:pPr>
            <a:r>
              <a:rPr lang="de-DE" sz="1050" i="1" dirty="0">
                <a:solidFill>
                  <a:srgbClr val="595959"/>
                </a:solidFill>
                <a:latin typeface="Lato"/>
                <a:ea typeface="Lato"/>
                <a:cs typeface="Lato"/>
              </a:rPr>
              <a:t>Spielbeispiel: Fieber ja (1), Husten nein (0), Halsschmerzen ja (1)</a:t>
            </a:r>
          </a:p>
        </p:txBody>
      </p:sp>
      <p:sp>
        <p:nvSpPr>
          <p:cNvPr id="18" name="Karte 0 Werte"/>
          <p:cNvSpPr/>
          <p:nvPr/>
        </p:nvSpPr>
        <p:spPr>
          <a:xfrm>
            <a:off x="868680" y="3858768"/>
            <a:ext cx="3136392" cy="438912"/>
          </a:xfrm>
          <a:prstGeom prst="rect">
            <a:avLst/>
          </a:prstGeom>
          <a:noFill/>
          <a:ln>
            <a:noFill/>
          </a:ln>
        </p:spPr>
        <p:txBody>
          <a:bodyPr wrap="square" lIns="0" tIns="0" rIns="0" bIns="0" rtlCol="0" anchor="t"/>
          <a:lstStyle/>
          <a:p>
            <a:pPr marL="0" indent="0" algn="l">
              <a:buNone/>
            </a:pPr>
            <a:r>
              <a:rPr lang="de-DE" sz="1150" i="1" dirty="0">
                <a:solidFill>
                  <a:srgbClr val="181818"/>
                </a:solidFill>
                <a:latin typeface="Lato"/>
                <a:ea typeface="Lato"/>
                <a:cs typeface="Lato"/>
              </a:rPr>
              <a:t>x</a:t>
            </a:r>
            <a:r>
              <a:rPr lang="de-DE" sz="1150" dirty="0">
                <a:solidFill>
                  <a:srgbClr val="181818"/>
                </a:solidFill>
                <a:latin typeface="Lato"/>
                <a:ea typeface="Lato"/>
                <a:cs typeface="Lato"/>
              </a:rPr>
              <a:t> = (1; 0; 1)</a:t>
            </a:r>
          </a:p>
          <a:p>
            <a:pPr marL="0" indent="0" algn="l">
              <a:buNone/>
            </a:pPr>
            <a:r>
              <a:rPr lang="de-DE" sz="1150" i="1" dirty="0">
                <a:solidFill>
                  <a:srgbClr val="181818"/>
                </a:solidFill>
                <a:latin typeface="Lato"/>
                <a:ea typeface="Lato"/>
                <a:cs typeface="Lato"/>
              </a:rPr>
              <a:t>w</a:t>
            </a:r>
            <a:r>
              <a:rPr lang="de-DE" sz="1150" dirty="0">
                <a:solidFill>
                  <a:srgbClr val="181818"/>
                </a:solidFill>
                <a:latin typeface="Lato"/>
                <a:ea typeface="Lato"/>
                <a:cs typeface="Lato"/>
              </a:rPr>
              <a:t> = (0,6; 0,4; 0,3)   </a:t>
            </a:r>
            <a:r>
              <a:rPr lang="de-DE" sz="1150" i="1" dirty="0">
                <a:solidFill>
                  <a:srgbClr val="181818"/>
                </a:solidFill>
                <a:latin typeface="Lato"/>
                <a:ea typeface="Lato"/>
                <a:cs typeface="Lato"/>
              </a:rPr>
              <a:t>b</a:t>
            </a:r>
            <a:r>
              <a:rPr lang="de-DE" sz="1150" dirty="0">
                <a:solidFill>
                  <a:srgbClr val="181818"/>
                </a:solidFill>
                <a:latin typeface="Lato"/>
                <a:ea typeface="Lato"/>
                <a:cs typeface="Lato"/>
              </a:rPr>
              <a:t> = −0,5</a:t>
            </a:r>
          </a:p>
        </p:txBody>
      </p:sp>
      <p:sp>
        <p:nvSpPr>
          <p:cNvPr id="19" name="Karte 0 Trenner"/>
          <p:cNvSpPr/>
          <p:nvPr/>
        </p:nvSpPr>
        <p:spPr>
          <a:xfrm>
            <a:off x="868680" y="4297680"/>
            <a:ext cx="3136392" cy="0"/>
          </a:xfrm>
          <a:prstGeom prst="line">
            <a:avLst/>
          </a:prstGeom>
          <a:noFill/>
          <a:ln w="12700">
            <a:solidFill>
              <a:srgbClr val="D9D9D9"/>
            </a:solidFill>
            <a:prstDash val="solid"/>
          </a:ln>
        </p:spPr>
        <p:txBody>
          <a:bodyPr wrap="square" lIns="0" tIns="0" rIns="0" bIns="0" rtlCol="0" anchor="t"/>
          <a:lstStyle/>
          <a:p>
            <a:endParaRPr lang="de-DE"/>
          </a:p>
        </p:txBody>
      </p:sp>
      <mc:AlternateContent xmlns:mc="http://schemas.openxmlformats.org/markup-compatibility/2006" xmlns:a14="http://schemas.microsoft.com/office/drawing/2010/main">
        <mc:Choice Requires="a14">
          <p:sp>
            <p:nvSpPr>
              <p:cNvPr id="20" name="Karte 0 Formel 0"/>
              <p:cNvSpPr txBox="1"/>
              <p:nvPr/>
            </p:nvSpPr>
            <p:spPr>
              <a:xfrm>
                <a:off x="868680" y="4389120"/>
                <a:ext cx="2816352" cy="213360"/>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=0,6·1+0,4·0+0,3·1−0,5=0,4</m:t>
                      </m:r>
                    </m:oMath>
                  </m:oMathPara>
                </a14:m>
                <a:endParaRPr lang="de-DE" sz="1400"/>
              </a:p>
            </p:txBody>
          </p:sp>
        </mc:Choice>
        <mc:Fallback xmlns="">
          <p:sp>
            <p:nvSpPr>
              <p:cNvPr id="21" name="Karte 0 Formel 0"/>
              <p:cNvSpPr txBox="1"/>
              <p:nvPr/>
            </p:nvSpPr>
            <p:spPr>
              <a:xfrm>
                <a:off x="868680" y="4389120"/>
                <a:ext cx="2816352" cy="213360"/>
              </a:xfrm>
              <a:prstGeom prst="rect">
                <a:avLst/>
              </a:prstGeom>
              <a:blipFill>
                <a:blip r:embed="rId11"/>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22" name="Karte 0 Formel 1"/>
              <p:cNvSpPr txBox="1"/>
              <p:nvPr/>
            </p:nvSpPr>
            <p:spPr>
              <a:xfrm>
                <a:off x="868680" y="4748784"/>
                <a:ext cx="2148840" cy="213360"/>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400" i="1">
                          <a:solidFill>
                            <a:srgbClr val="3D4C61"/>
                          </a:solidFill>
                          <a:latin typeface="Cambria Math" panose="02040503050406030204" pitchFamily="18" charset="0"/>
                        </a:rPr>
                        <m:t>𝑓</m:t>
                      </m:r>
                      <m:r>
                        <a:rPr lang="de-DE" sz="1400" i="0">
                          <a:solidFill>
                            <a:srgbClr val="3D4C61"/>
                          </a:solidFill>
                          <a:latin typeface="Cambria Math" panose="02040503050406030204" pitchFamily="18" charset="0"/>
                        </a:rPr>
                        <m:t>(</m:t>
                      </m:r>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)=1, </m:t>
                      </m:r>
                      <m:r>
                        <m:rPr>
                          <m:sty m:val="p"/>
                        </m:rPr>
                        <a:rPr lang="de-DE" sz="1400" i="0">
                          <a:solidFill>
                            <a:srgbClr val="3D4C61"/>
                          </a:solidFill>
                          <a:latin typeface="Cambria Math" panose="02040503050406030204" pitchFamily="18" charset="0"/>
                        </a:rPr>
                        <m:t>wenn</m:t>
                      </m:r>
                      <m:r>
                        <a:rPr lang="de-DE" sz="1400" i="0">
                          <a:solidFill>
                            <a:srgbClr val="3D4C61"/>
                          </a:solidFill>
                          <a:latin typeface="Cambria Math" panose="02040503050406030204" pitchFamily="18" charset="0"/>
                        </a:rPr>
                        <m:t> </m:t>
                      </m:r>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≥0; </m:t>
                      </m:r>
                      <m:r>
                        <m:rPr>
                          <m:sty m:val="p"/>
                        </m:rPr>
                        <a:rPr lang="de-DE" sz="1400" i="0">
                          <a:solidFill>
                            <a:srgbClr val="3D4C61"/>
                          </a:solidFill>
                          <a:latin typeface="Cambria Math" panose="02040503050406030204" pitchFamily="18" charset="0"/>
                        </a:rPr>
                        <m:t>sonst</m:t>
                      </m:r>
                      <m:r>
                        <a:rPr lang="de-DE" sz="1400" i="0">
                          <a:solidFill>
                            <a:srgbClr val="3D4C61"/>
                          </a:solidFill>
                          <a:latin typeface="Cambria Math" panose="02040503050406030204" pitchFamily="18" charset="0"/>
                        </a:rPr>
                        <m:t> 0</m:t>
                      </m:r>
                    </m:oMath>
                  </m:oMathPara>
                </a14:m>
                <a:endParaRPr lang="de-DE" sz="1400"/>
              </a:p>
            </p:txBody>
          </p:sp>
        </mc:Choice>
        <mc:Fallback xmlns="">
          <p:sp>
            <p:nvSpPr>
              <p:cNvPr id="23" name="Karte 0 Formel 1"/>
              <p:cNvSpPr txBox="1"/>
              <p:nvPr/>
            </p:nvSpPr>
            <p:spPr>
              <a:xfrm>
                <a:off x="868680" y="4748784"/>
                <a:ext cx="2148840" cy="213360"/>
              </a:xfrm>
              <a:prstGeom prst="rect">
                <a:avLst/>
              </a:prstGeom>
              <a:blipFill>
                <a:blip r:embed="rId12"/>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24" name="Karte 0 Ergebnis"/>
              <p:cNvSpPr txBox="1"/>
              <p:nvPr/>
            </p:nvSpPr>
            <p:spPr>
              <a:xfrm>
                <a:off x="868680" y="5108448"/>
                <a:ext cx="1307592" cy="265176"/>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800" b="1" i="1">
                          <a:solidFill>
                            <a:srgbClr val="3D4C61"/>
                          </a:solidFill>
                          <a:latin typeface="Cambria Math" panose="02040503050406030204" pitchFamily="18" charset="0"/>
                        </a:rPr>
                        <m:t>𝒚</m:t>
                      </m:r>
                      <m:r>
                        <a:rPr lang="de-DE" sz="1800" b="1" i="0">
                          <a:solidFill>
                            <a:srgbClr val="3D4C61"/>
                          </a:solidFill>
                          <a:latin typeface="Cambria Math" panose="02040503050406030204" pitchFamily="18" charset="0"/>
                        </a:rPr>
                        <m:t>=</m:t>
                      </m:r>
                      <m:r>
                        <a:rPr lang="de-DE" sz="1800" b="1" i="1">
                          <a:solidFill>
                            <a:srgbClr val="3D4C61"/>
                          </a:solidFill>
                          <a:latin typeface="Cambria Math" panose="02040503050406030204" pitchFamily="18" charset="0"/>
                        </a:rPr>
                        <m:t>𝒇</m:t>
                      </m:r>
                      <m:r>
                        <a:rPr lang="de-DE" sz="1800" b="1" i="0">
                          <a:solidFill>
                            <a:srgbClr val="3D4C61"/>
                          </a:solidFill>
                          <a:latin typeface="Cambria Math" panose="02040503050406030204" pitchFamily="18" charset="0"/>
                        </a:rPr>
                        <m:t>(</m:t>
                      </m:r>
                      <m:r>
                        <a:rPr lang="de-DE" sz="1800" b="1" i="0">
                          <a:solidFill>
                            <a:srgbClr val="3D4C61"/>
                          </a:solidFill>
                          <a:latin typeface="Cambria Math" panose="02040503050406030204" pitchFamily="18" charset="0"/>
                        </a:rPr>
                        <m:t>𝟎</m:t>
                      </m:r>
                      <m:r>
                        <a:rPr lang="de-DE" sz="1800" b="1" i="0">
                          <a:solidFill>
                            <a:srgbClr val="3D4C61"/>
                          </a:solidFill>
                          <a:latin typeface="Cambria Math" panose="02040503050406030204" pitchFamily="18" charset="0"/>
                        </a:rPr>
                        <m:t>,</m:t>
                      </m:r>
                      <m:r>
                        <a:rPr lang="de-DE" sz="1800" b="1" i="0">
                          <a:solidFill>
                            <a:srgbClr val="3D4C61"/>
                          </a:solidFill>
                          <a:latin typeface="Cambria Math" panose="02040503050406030204" pitchFamily="18" charset="0"/>
                        </a:rPr>
                        <m:t>𝟒</m:t>
                      </m:r>
                      <m:r>
                        <a:rPr lang="de-DE" sz="1800" b="1" i="0">
                          <a:solidFill>
                            <a:srgbClr val="3D4C61"/>
                          </a:solidFill>
                          <a:latin typeface="Cambria Math" panose="02040503050406030204" pitchFamily="18" charset="0"/>
                        </a:rPr>
                        <m:t>)=</m:t>
                      </m:r>
                      <m:r>
                        <a:rPr lang="de-DE" sz="1800" b="1" i="0">
                          <a:solidFill>
                            <a:srgbClr val="3D4C61"/>
                          </a:solidFill>
                          <a:latin typeface="Cambria Math" panose="02040503050406030204" pitchFamily="18" charset="0"/>
                        </a:rPr>
                        <m:t>𝟏</m:t>
                      </m:r>
                    </m:oMath>
                  </m:oMathPara>
                </a14:m>
                <a:endParaRPr lang="de-DE" sz="1800"/>
              </a:p>
            </p:txBody>
          </p:sp>
        </mc:Choice>
        <mc:Fallback xmlns="">
          <p:sp>
            <p:nvSpPr>
              <p:cNvPr id="25" name="Karte 0 Ergebnis"/>
              <p:cNvSpPr txBox="1"/>
              <p:nvPr/>
            </p:nvSpPr>
            <p:spPr>
              <a:xfrm>
                <a:off x="868680" y="5108448"/>
                <a:ext cx="1307592" cy="265176"/>
              </a:xfrm>
              <a:prstGeom prst="rect">
                <a:avLst/>
              </a:prstGeom>
              <a:blipFill>
                <a:blip r:embed="rId13"/>
                <a:stretch>
                  <a:fillRect/>
                </a:stretch>
              </a:blipFill>
            </p:spPr>
            <p:txBody>
              <a:bodyPr/>
              <a:lstStyle/>
              <a:p>
                <a:r>
                  <a:rPr lang="de-DE">
                    <a:noFill/>
                  </a:rPr>
                  <a:t> </a:t>
                </a:r>
              </a:p>
            </p:txBody>
          </p:sp>
        </mc:Fallback>
      </mc:AlternateContent>
      <p:sp>
        <p:nvSpPr>
          <p:cNvPr id="26" name="Karte 0 Nachsatz"/>
          <p:cNvSpPr/>
          <p:nvPr/>
        </p:nvSpPr>
        <p:spPr>
          <a:xfrm>
            <a:off x="868680" y="5428488"/>
            <a:ext cx="3136392" cy="274320"/>
          </a:xfrm>
          <a:prstGeom prst="rect">
            <a:avLst/>
          </a:prstGeom>
          <a:noFill/>
          <a:ln>
            <a:noFill/>
          </a:ln>
        </p:spPr>
        <p:txBody>
          <a:bodyPr wrap="square" lIns="0" tIns="0" rIns="0" bIns="0" rtlCol="0" anchor="t"/>
          <a:lstStyle/>
          <a:p>
            <a:pPr marL="0" indent="0" algn="l">
              <a:buNone/>
            </a:pPr>
            <a:r>
              <a:rPr lang="de-DE" sz="1200" b="1" dirty="0">
                <a:solidFill>
                  <a:srgbClr val="181818"/>
                </a:solidFill>
                <a:latin typeface="Lato"/>
                <a:ea typeface="Lato"/>
                <a:cs typeface="Lato"/>
              </a:rPr>
              <a:t>→ das Neuron „feuert“</a:t>
            </a:r>
          </a:p>
        </p:txBody>
      </p:sp>
      <p:sp>
        <p:nvSpPr>
          <p:cNvPr id="27" name="Karte 1"/>
          <p:cNvSpPr/>
          <p:nvPr/>
        </p:nvSpPr>
        <p:spPr>
          <a:xfrm>
            <a:off x="4352544" y="2743200"/>
            <a:ext cx="3502152" cy="3218688"/>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28" name="Karte 1 Kopf"/>
          <p:cNvSpPr/>
          <p:nvPr/>
        </p:nvSpPr>
        <p:spPr>
          <a:xfrm>
            <a:off x="4352544" y="2743200"/>
            <a:ext cx="3502152" cy="640080"/>
          </a:xfrm>
          <a:prstGeom prst="rect">
            <a:avLst/>
          </a:prstGeom>
          <a:solidFill>
            <a:srgbClr val="2E86DE"/>
          </a:solidFill>
          <a:ln>
            <a:noFill/>
          </a:ln>
        </p:spPr>
        <p:txBody>
          <a:bodyPr wrap="square" lIns="0" tIns="0" rIns="0" bIns="0" rtlCol="0" anchor="t"/>
          <a:lstStyle/>
          <a:p>
            <a:endParaRPr lang="de-DE"/>
          </a:p>
        </p:txBody>
      </p:sp>
      <p:sp>
        <p:nvSpPr>
          <p:cNvPr id="29" name="Karte 1 Nr"/>
          <p:cNvSpPr/>
          <p:nvPr/>
        </p:nvSpPr>
        <p:spPr>
          <a:xfrm>
            <a:off x="4517136" y="281635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2</a:t>
            </a:r>
          </a:p>
        </p:txBody>
      </p:sp>
      <p:sp>
        <p:nvSpPr>
          <p:cNvPr id="30" name="Karte 1 Titel"/>
          <p:cNvSpPr/>
          <p:nvPr/>
        </p:nvSpPr>
        <p:spPr>
          <a:xfrm>
            <a:off x="4992624" y="279806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Sigmoid (weich)</a:t>
            </a:r>
          </a:p>
        </p:txBody>
      </p:sp>
      <p:sp>
        <p:nvSpPr>
          <p:cNvPr id="31" name="Karte 1 Unter"/>
          <p:cNvSpPr/>
          <p:nvPr/>
        </p:nvSpPr>
        <p:spPr>
          <a:xfrm>
            <a:off x="4992624" y="3108960"/>
            <a:ext cx="2724912" cy="237744"/>
          </a:xfrm>
          <a:prstGeom prst="rect">
            <a:avLst/>
          </a:prstGeom>
          <a:noFill/>
          <a:ln>
            <a:noFill/>
          </a:ln>
        </p:spPr>
        <p:txBody>
          <a:bodyPr wrap="square" lIns="0" tIns="0" rIns="0" bIns="0" rtlCol="0" anchor="ctr"/>
          <a:lstStyle/>
          <a:p>
            <a:pPr marL="0" indent="0" algn="l">
              <a:buNone/>
            </a:pPr>
            <a:r>
              <a:rPr lang="de-DE" sz="1050" dirty="0">
                <a:solidFill>
                  <a:srgbClr val="E6E9EE"/>
                </a:solidFill>
                <a:latin typeface="Lato"/>
                <a:ea typeface="Lato"/>
                <a:cs typeface="Lato"/>
              </a:rPr>
              <a:t>Wert zwischen 0 und 1 · 1980er</a:t>
            </a:r>
          </a:p>
        </p:txBody>
      </p:sp>
      <p:sp>
        <p:nvSpPr>
          <p:cNvPr id="32" name="Karte 1 Lead"/>
          <p:cNvSpPr/>
          <p:nvPr/>
        </p:nvSpPr>
        <p:spPr>
          <a:xfrm>
            <a:off x="4535424" y="3456432"/>
            <a:ext cx="3136392" cy="384048"/>
          </a:xfrm>
          <a:prstGeom prst="rect">
            <a:avLst/>
          </a:prstGeom>
          <a:noFill/>
          <a:ln>
            <a:noFill/>
          </a:ln>
        </p:spPr>
        <p:txBody>
          <a:bodyPr wrap="square" lIns="0" tIns="0" rIns="0" bIns="0" rtlCol="0" anchor="t"/>
          <a:lstStyle/>
          <a:p>
            <a:pPr marL="0" indent="0" algn="l">
              <a:buNone/>
            </a:pPr>
            <a:r>
              <a:rPr lang="de-DE" sz="1050" dirty="0">
                <a:solidFill>
                  <a:srgbClr val="595959"/>
                </a:solidFill>
                <a:latin typeface="Lato"/>
                <a:ea typeface="Lato"/>
                <a:cs typeface="Lato"/>
              </a:rPr>
              <a:t>Gibt statt Ja/Nein eine Zahl zwischen 0 und 1 aus</a:t>
            </a:r>
          </a:p>
        </p:txBody>
      </p:sp>
      <p:sp>
        <p:nvSpPr>
          <p:cNvPr id="33" name="Karte 1 Werte"/>
          <p:cNvSpPr/>
          <p:nvPr/>
        </p:nvSpPr>
        <p:spPr>
          <a:xfrm>
            <a:off x="4535424" y="3858768"/>
            <a:ext cx="3136392" cy="438912"/>
          </a:xfrm>
          <a:prstGeom prst="rect">
            <a:avLst/>
          </a:prstGeom>
          <a:noFill/>
          <a:ln>
            <a:noFill/>
          </a:ln>
        </p:spPr>
        <p:txBody>
          <a:bodyPr wrap="square" lIns="0" tIns="0" rIns="0" bIns="0" rtlCol="0" anchor="t"/>
          <a:lstStyle/>
          <a:p>
            <a:pPr marL="0" indent="0" algn="l">
              <a:buNone/>
            </a:pPr>
            <a:r>
              <a:rPr lang="de-DE" sz="1150" i="1" dirty="0">
                <a:solidFill>
                  <a:srgbClr val="181818"/>
                </a:solidFill>
                <a:latin typeface="Lato"/>
                <a:ea typeface="Lato"/>
                <a:cs typeface="Lato"/>
              </a:rPr>
              <a:t>x</a:t>
            </a:r>
            <a:r>
              <a:rPr lang="de-DE" sz="1150" dirty="0">
                <a:solidFill>
                  <a:srgbClr val="181818"/>
                </a:solidFill>
                <a:latin typeface="Lato"/>
                <a:ea typeface="Lato"/>
                <a:cs typeface="Lato"/>
              </a:rPr>
              <a:t> = (1; 2; 0,5)</a:t>
            </a:r>
          </a:p>
          <a:p>
            <a:pPr marL="0" indent="0" algn="l">
              <a:buNone/>
            </a:pPr>
            <a:r>
              <a:rPr lang="de-DE" sz="1150" i="1" dirty="0">
                <a:solidFill>
                  <a:srgbClr val="181818"/>
                </a:solidFill>
                <a:latin typeface="Lato"/>
                <a:ea typeface="Lato"/>
                <a:cs typeface="Lato"/>
              </a:rPr>
              <a:t>w</a:t>
            </a:r>
            <a:r>
              <a:rPr lang="de-DE" sz="1150" dirty="0">
                <a:solidFill>
                  <a:srgbClr val="181818"/>
                </a:solidFill>
                <a:latin typeface="Lato"/>
                <a:ea typeface="Lato"/>
                <a:cs typeface="Lato"/>
              </a:rPr>
              <a:t> = (0,5; −1; 2)   </a:t>
            </a:r>
            <a:r>
              <a:rPr lang="de-DE" sz="1150" i="1" dirty="0">
                <a:solidFill>
                  <a:srgbClr val="181818"/>
                </a:solidFill>
                <a:latin typeface="Lato"/>
                <a:ea typeface="Lato"/>
                <a:cs typeface="Lato"/>
              </a:rPr>
              <a:t>b</a:t>
            </a:r>
            <a:r>
              <a:rPr lang="de-DE" sz="1150" dirty="0">
                <a:solidFill>
                  <a:srgbClr val="181818"/>
                </a:solidFill>
                <a:latin typeface="Lato"/>
                <a:ea typeface="Lato"/>
                <a:cs typeface="Lato"/>
              </a:rPr>
              <a:t> = 1</a:t>
            </a:r>
          </a:p>
        </p:txBody>
      </p:sp>
      <p:sp>
        <p:nvSpPr>
          <p:cNvPr id="34" name="Karte 1 Trenner"/>
          <p:cNvSpPr/>
          <p:nvPr/>
        </p:nvSpPr>
        <p:spPr>
          <a:xfrm>
            <a:off x="4535424" y="4297680"/>
            <a:ext cx="3136392" cy="0"/>
          </a:xfrm>
          <a:prstGeom prst="line">
            <a:avLst/>
          </a:prstGeom>
          <a:noFill/>
          <a:ln w="12700">
            <a:solidFill>
              <a:srgbClr val="D9D9D9"/>
            </a:solidFill>
            <a:prstDash val="solid"/>
          </a:ln>
        </p:spPr>
        <p:txBody>
          <a:bodyPr wrap="square" lIns="0" tIns="0" rIns="0" bIns="0" rtlCol="0" anchor="t"/>
          <a:lstStyle/>
          <a:p>
            <a:endParaRPr lang="de-DE"/>
          </a:p>
        </p:txBody>
      </p:sp>
      <mc:AlternateContent xmlns:mc="http://schemas.openxmlformats.org/markup-compatibility/2006" xmlns:a14="http://schemas.microsoft.com/office/drawing/2010/main">
        <mc:Choice Requires="a14">
          <p:sp>
            <p:nvSpPr>
              <p:cNvPr id="35" name="Karte 1 Formel 0"/>
              <p:cNvSpPr txBox="1"/>
              <p:nvPr/>
            </p:nvSpPr>
            <p:spPr>
              <a:xfrm>
                <a:off x="4535424" y="4389120"/>
                <a:ext cx="2788920" cy="213360"/>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=0,5·1+(−1)·2+2·0,5+1=0,5</m:t>
                      </m:r>
                    </m:oMath>
                  </m:oMathPara>
                </a14:m>
                <a:endParaRPr lang="de-DE" sz="1400"/>
              </a:p>
            </p:txBody>
          </p:sp>
        </mc:Choice>
        <mc:Fallback xmlns="">
          <p:sp>
            <p:nvSpPr>
              <p:cNvPr id="36" name="Karte 1 Formel 0"/>
              <p:cNvSpPr txBox="1"/>
              <p:nvPr/>
            </p:nvSpPr>
            <p:spPr>
              <a:xfrm>
                <a:off x="4535424" y="4389120"/>
                <a:ext cx="2788920" cy="213360"/>
              </a:xfrm>
              <a:prstGeom prst="rect">
                <a:avLst/>
              </a:prstGeom>
              <a:blipFill>
                <a:blip r:embed="rId14"/>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37" name="Karte 1 Formel 1"/>
              <p:cNvSpPr txBox="1"/>
              <p:nvPr/>
            </p:nvSpPr>
            <p:spPr>
              <a:xfrm>
                <a:off x="4535424" y="4748784"/>
                <a:ext cx="1042416" cy="435864"/>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400" i="1">
                          <a:solidFill>
                            <a:srgbClr val="3D4C61"/>
                          </a:solidFill>
                          <a:latin typeface="Cambria Math" panose="02040503050406030204" pitchFamily="18" charset="0"/>
                        </a:rPr>
                        <m:t>𝜎</m:t>
                      </m:r>
                      <m:r>
                        <a:rPr lang="de-DE" sz="1400" i="0">
                          <a:solidFill>
                            <a:srgbClr val="3D4C61"/>
                          </a:solidFill>
                          <a:latin typeface="Cambria Math" panose="02040503050406030204" pitchFamily="18" charset="0"/>
                        </a:rPr>
                        <m:t>(</m:t>
                      </m:r>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m:t>
                      </m:r>
                      <m:f>
                        <m:fPr>
                          <m:ctrlPr>
                            <a:rPr lang="de-DE" sz="1400" i="0">
                              <a:solidFill>
                                <a:srgbClr val="3D4C61"/>
                              </a:solidFill>
                              <a:latin typeface="Cambria Math" panose="02040503050406030204" pitchFamily="18" charset="0"/>
                            </a:rPr>
                          </m:ctrlPr>
                        </m:fPr>
                        <m:num>
                          <m:r>
                            <a:rPr lang="de-DE" sz="1400" i="0">
                              <a:solidFill>
                                <a:srgbClr val="3D4C61"/>
                              </a:solidFill>
                              <a:latin typeface="Cambria Math" panose="02040503050406030204" pitchFamily="18" charset="0"/>
                            </a:rPr>
                            <m:t>1</m:t>
                          </m:r>
                        </m:num>
                        <m:den>
                          <m:r>
                            <a:rPr lang="de-DE" sz="1400" i="0">
                              <a:solidFill>
                                <a:srgbClr val="3D4C61"/>
                              </a:solidFill>
                              <a:latin typeface="Cambria Math" panose="02040503050406030204" pitchFamily="18" charset="0"/>
                            </a:rPr>
                            <m:t>1+</m:t>
                          </m:r>
                          <m:sSup>
                            <m:sSupPr>
                              <m:ctrlPr>
                                <a:rPr lang="de-DE" sz="1400" i="1">
                                  <a:solidFill>
                                    <a:srgbClr val="3D4C61"/>
                                  </a:solidFill>
                                  <a:latin typeface="Cambria Math" panose="02040503050406030204" pitchFamily="18" charset="0"/>
                                </a:rPr>
                              </m:ctrlPr>
                            </m:sSupPr>
                            <m:e>
                              <m:r>
                                <a:rPr lang="de-DE" sz="1400" i="1">
                                  <a:solidFill>
                                    <a:srgbClr val="3D4C61"/>
                                  </a:solidFill>
                                  <a:latin typeface="Cambria Math" panose="02040503050406030204" pitchFamily="18" charset="0"/>
                                </a:rPr>
                                <m:t>𝑒</m:t>
                              </m:r>
                            </m:e>
                            <m:sup>
                              <m:r>
                                <a:rPr lang="de-DE" sz="1400" i="0">
                                  <a:solidFill>
                                    <a:srgbClr val="3D4C61"/>
                                  </a:solidFill>
                                  <a:latin typeface="Cambria Math" panose="02040503050406030204" pitchFamily="18" charset="0"/>
                                </a:rPr>
                                <m:t>−</m:t>
                              </m:r>
                              <m:r>
                                <a:rPr lang="de-DE" sz="1400" i="1">
                                  <a:solidFill>
                                    <a:srgbClr val="3D4C61"/>
                                  </a:solidFill>
                                  <a:latin typeface="Cambria Math" panose="02040503050406030204" pitchFamily="18" charset="0"/>
                                </a:rPr>
                                <m:t>𝑧</m:t>
                              </m:r>
                            </m:sup>
                          </m:sSup>
                        </m:den>
                      </m:f>
                    </m:oMath>
                  </m:oMathPara>
                </a14:m>
                <a:endParaRPr lang="de-DE" sz="1400"/>
              </a:p>
            </p:txBody>
          </p:sp>
        </mc:Choice>
        <mc:Fallback xmlns="">
          <p:sp>
            <p:nvSpPr>
              <p:cNvPr id="38" name="Karte 1 Formel 1"/>
              <p:cNvSpPr txBox="1"/>
              <p:nvPr/>
            </p:nvSpPr>
            <p:spPr>
              <a:xfrm>
                <a:off x="4535424" y="4748784"/>
                <a:ext cx="1042416" cy="435864"/>
              </a:xfrm>
              <a:prstGeom prst="rect">
                <a:avLst/>
              </a:prstGeom>
              <a:blipFill>
                <a:blip r:embed="rId15"/>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39" name="Karte 1 Ergebnis"/>
              <p:cNvSpPr txBox="1"/>
              <p:nvPr/>
            </p:nvSpPr>
            <p:spPr>
              <a:xfrm>
                <a:off x="4535424" y="5330952"/>
                <a:ext cx="1645920" cy="265176"/>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800" b="1" i="1">
                          <a:solidFill>
                            <a:srgbClr val="1F5FA8"/>
                          </a:solidFill>
                          <a:latin typeface="Cambria Math" panose="02040503050406030204" pitchFamily="18" charset="0"/>
                        </a:rPr>
                        <m:t>𝒚</m:t>
                      </m:r>
                      <m:r>
                        <a:rPr lang="de-DE" sz="1800" b="1" i="0">
                          <a:solidFill>
                            <a:srgbClr val="1F5FA8"/>
                          </a:solidFill>
                          <a:latin typeface="Cambria Math" panose="02040503050406030204" pitchFamily="18" charset="0"/>
                        </a:rPr>
                        <m:t>=</m:t>
                      </m:r>
                      <m:r>
                        <a:rPr lang="de-DE" sz="1800" b="1" i="1">
                          <a:solidFill>
                            <a:srgbClr val="1F5FA8"/>
                          </a:solidFill>
                          <a:latin typeface="Cambria Math" panose="02040503050406030204" pitchFamily="18" charset="0"/>
                        </a:rPr>
                        <m:t>𝝈</m:t>
                      </m:r>
                      <m:r>
                        <a:rPr lang="de-DE" sz="1800" b="1" i="0">
                          <a:solidFill>
                            <a:srgbClr val="1F5FA8"/>
                          </a:solidFill>
                          <a:latin typeface="Cambria Math" panose="02040503050406030204" pitchFamily="18" charset="0"/>
                        </a:rPr>
                        <m:t>(</m:t>
                      </m:r>
                      <m:r>
                        <a:rPr lang="de-DE" sz="1800" b="1" i="0">
                          <a:solidFill>
                            <a:srgbClr val="1F5FA8"/>
                          </a:solidFill>
                          <a:latin typeface="Cambria Math" panose="02040503050406030204" pitchFamily="18" charset="0"/>
                        </a:rPr>
                        <m:t>𝟎</m:t>
                      </m:r>
                      <m:r>
                        <a:rPr lang="de-DE" sz="1800" b="1" i="0">
                          <a:solidFill>
                            <a:srgbClr val="1F5FA8"/>
                          </a:solidFill>
                          <a:latin typeface="Cambria Math" panose="02040503050406030204" pitchFamily="18" charset="0"/>
                        </a:rPr>
                        <m:t>,</m:t>
                      </m:r>
                      <m:r>
                        <a:rPr lang="de-DE" sz="1800" b="1" i="0">
                          <a:solidFill>
                            <a:srgbClr val="1F5FA8"/>
                          </a:solidFill>
                          <a:latin typeface="Cambria Math" panose="02040503050406030204" pitchFamily="18" charset="0"/>
                        </a:rPr>
                        <m:t>𝟓</m:t>
                      </m:r>
                      <m:r>
                        <a:rPr lang="de-DE" sz="1800" b="1" i="0">
                          <a:solidFill>
                            <a:srgbClr val="1F5FA8"/>
                          </a:solidFill>
                          <a:latin typeface="Cambria Math" panose="02040503050406030204" pitchFamily="18" charset="0"/>
                        </a:rPr>
                        <m:t>)≈</m:t>
                      </m:r>
                      <m:r>
                        <a:rPr lang="de-DE" sz="1800" b="1" i="0">
                          <a:solidFill>
                            <a:srgbClr val="1F5FA8"/>
                          </a:solidFill>
                          <a:latin typeface="Cambria Math" panose="02040503050406030204" pitchFamily="18" charset="0"/>
                        </a:rPr>
                        <m:t>𝟎</m:t>
                      </m:r>
                      <m:r>
                        <a:rPr lang="de-DE" sz="1800" b="1" i="0">
                          <a:solidFill>
                            <a:srgbClr val="1F5FA8"/>
                          </a:solidFill>
                          <a:latin typeface="Cambria Math" panose="02040503050406030204" pitchFamily="18" charset="0"/>
                        </a:rPr>
                        <m:t>,</m:t>
                      </m:r>
                      <m:r>
                        <a:rPr lang="de-DE" sz="1800" b="1" i="0">
                          <a:solidFill>
                            <a:srgbClr val="1F5FA8"/>
                          </a:solidFill>
                          <a:latin typeface="Cambria Math" panose="02040503050406030204" pitchFamily="18" charset="0"/>
                        </a:rPr>
                        <m:t>𝟔𝟐</m:t>
                      </m:r>
                    </m:oMath>
                  </m:oMathPara>
                </a14:m>
                <a:endParaRPr lang="de-DE" sz="1800"/>
              </a:p>
            </p:txBody>
          </p:sp>
        </mc:Choice>
        <mc:Fallback xmlns="">
          <p:sp>
            <p:nvSpPr>
              <p:cNvPr id="40" name="Karte 1 Ergebnis"/>
              <p:cNvSpPr txBox="1"/>
              <p:nvPr/>
            </p:nvSpPr>
            <p:spPr>
              <a:xfrm>
                <a:off x="4535424" y="5330952"/>
                <a:ext cx="1645920" cy="265176"/>
              </a:xfrm>
              <a:prstGeom prst="rect">
                <a:avLst/>
              </a:prstGeom>
              <a:blipFill>
                <a:blip r:embed="rId16"/>
                <a:stretch>
                  <a:fillRect/>
                </a:stretch>
              </a:blipFill>
            </p:spPr>
            <p:txBody>
              <a:bodyPr/>
              <a:lstStyle/>
              <a:p>
                <a:r>
                  <a:rPr lang="de-DE">
                    <a:noFill/>
                  </a:rPr>
                  <a:t> </a:t>
                </a:r>
              </a:p>
            </p:txBody>
          </p:sp>
        </mc:Fallback>
      </mc:AlternateContent>
      <p:sp>
        <p:nvSpPr>
          <p:cNvPr id="41" name="Karte 1 Nachsatz"/>
          <p:cNvSpPr/>
          <p:nvPr/>
        </p:nvSpPr>
        <p:spPr>
          <a:xfrm>
            <a:off x="4535424" y="5650992"/>
            <a:ext cx="3136392" cy="274320"/>
          </a:xfrm>
          <a:prstGeom prst="rect">
            <a:avLst/>
          </a:prstGeom>
          <a:noFill/>
          <a:ln>
            <a:noFill/>
          </a:ln>
        </p:spPr>
        <p:txBody>
          <a:bodyPr wrap="square" lIns="0" tIns="0" rIns="0" bIns="0" rtlCol="0" anchor="t"/>
          <a:lstStyle/>
          <a:p>
            <a:pPr marL="0" indent="0" algn="l">
              <a:buNone/>
            </a:pPr>
            <a:r>
              <a:rPr lang="de-DE" sz="1200" b="1" dirty="0">
                <a:solidFill>
                  <a:srgbClr val="181818"/>
                </a:solidFill>
                <a:latin typeface="Lato"/>
                <a:ea typeface="Lato"/>
                <a:cs typeface="Lato"/>
              </a:rPr>
              <a:t>→ 62 % „Wahrscheinlichkeit“</a:t>
            </a:r>
          </a:p>
        </p:txBody>
      </p:sp>
      <p:sp>
        <p:nvSpPr>
          <p:cNvPr id="42" name="Karte 2"/>
          <p:cNvSpPr/>
          <p:nvPr/>
        </p:nvSpPr>
        <p:spPr>
          <a:xfrm>
            <a:off x="8019288" y="2743200"/>
            <a:ext cx="3502152" cy="3218688"/>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43" name="Karte 2 Kopf"/>
          <p:cNvSpPr/>
          <p:nvPr/>
        </p:nvSpPr>
        <p:spPr>
          <a:xfrm>
            <a:off x="8019288" y="2743200"/>
            <a:ext cx="3502152" cy="640080"/>
          </a:xfrm>
          <a:prstGeom prst="rect">
            <a:avLst/>
          </a:prstGeom>
          <a:solidFill>
            <a:srgbClr val="595959"/>
          </a:solidFill>
          <a:ln>
            <a:noFill/>
          </a:ln>
        </p:spPr>
        <p:txBody>
          <a:bodyPr wrap="square" lIns="0" tIns="0" rIns="0" bIns="0" rtlCol="0" anchor="t"/>
          <a:lstStyle/>
          <a:p>
            <a:endParaRPr lang="de-DE"/>
          </a:p>
        </p:txBody>
      </p:sp>
      <p:sp>
        <p:nvSpPr>
          <p:cNvPr id="44" name="Karte 2 Nr"/>
          <p:cNvSpPr/>
          <p:nvPr/>
        </p:nvSpPr>
        <p:spPr>
          <a:xfrm>
            <a:off x="8183880" y="281635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3</a:t>
            </a:r>
          </a:p>
        </p:txBody>
      </p:sp>
      <p:sp>
        <p:nvSpPr>
          <p:cNvPr id="45" name="Karte 2 Titel"/>
          <p:cNvSpPr/>
          <p:nvPr/>
        </p:nvSpPr>
        <p:spPr>
          <a:xfrm>
            <a:off x="8659368" y="279806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ReLU</a:t>
            </a:r>
          </a:p>
        </p:txBody>
      </p:sp>
      <p:sp>
        <p:nvSpPr>
          <p:cNvPr id="46" name="Karte 2 Unter"/>
          <p:cNvSpPr/>
          <p:nvPr/>
        </p:nvSpPr>
        <p:spPr>
          <a:xfrm>
            <a:off x="8659368" y="3108960"/>
            <a:ext cx="2724912" cy="237744"/>
          </a:xfrm>
          <a:prstGeom prst="rect">
            <a:avLst/>
          </a:prstGeom>
          <a:noFill/>
          <a:ln>
            <a:noFill/>
          </a:ln>
        </p:spPr>
        <p:txBody>
          <a:bodyPr wrap="square" lIns="0" tIns="0" rIns="0" bIns="0" rtlCol="0" anchor="ctr"/>
          <a:lstStyle/>
          <a:p>
            <a:pPr marL="0" indent="0" algn="l">
              <a:buNone/>
            </a:pPr>
            <a:r>
              <a:rPr lang="de-DE" sz="1050" dirty="0">
                <a:solidFill>
                  <a:srgbClr val="E6E9EE"/>
                </a:solidFill>
                <a:latin typeface="Lato"/>
                <a:ea typeface="Lato"/>
                <a:cs typeface="Lato"/>
              </a:rPr>
              <a:t>heute in Sprachmodellen üblich · seit ca. 2010</a:t>
            </a:r>
          </a:p>
        </p:txBody>
      </p:sp>
      <p:sp>
        <p:nvSpPr>
          <p:cNvPr id="47" name="Karte 2 Lead"/>
          <p:cNvSpPr/>
          <p:nvPr/>
        </p:nvSpPr>
        <p:spPr>
          <a:xfrm>
            <a:off x="8202168" y="3456432"/>
            <a:ext cx="3136392" cy="384048"/>
          </a:xfrm>
          <a:prstGeom prst="rect">
            <a:avLst/>
          </a:prstGeom>
          <a:noFill/>
          <a:ln>
            <a:noFill/>
          </a:ln>
        </p:spPr>
        <p:txBody>
          <a:bodyPr wrap="square" lIns="0" tIns="0" rIns="0" bIns="0" rtlCol="0" anchor="t"/>
          <a:lstStyle/>
          <a:p>
            <a:pPr marL="0" indent="0" algn="l">
              <a:buNone/>
            </a:pPr>
            <a:r>
              <a:rPr lang="de-DE" sz="1050" dirty="0">
                <a:solidFill>
                  <a:srgbClr val="595959"/>
                </a:solidFill>
                <a:latin typeface="Lato"/>
                <a:ea typeface="Lato"/>
                <a:cs typeface="Lato"/>
              </a:rPr>
              <a:t>Negative Summen werden zu 0, positive bleiben</a:t>
            </a:r>
          </a:p>
        </p:txBody>
      </p:sp>
      <p:sp>
        <p:nvSpPr>
          <p:cNvPr id="48" name="Karte 2 Werte"/>
          <p:cNvSpPr/>
          <p:nvPr/>
        </p:nvSpPr>
        <p:spPr>
          <a:xfrm>
            <a:off x="8202168" y="3858768"/>
            <a:ext cx="3136392" cy="438912"/>
          </a:xfrm>
          <a:prstGeom prst="rect">
            <a:avLst/>
          </a:prstGeom>
          <a:noFill/>
          <a:ln>
            <a:noFill/>
          </a:ln>
        </p:spPr>
        <p:txBody>
          <a:bodyPr wrap="square" lIns="0" tIns="0" rIns="0" bIns="0" rtlCol="0" anchor="t"/>
          <a:lstStyle/>
          <a:p>
            <a:pPr marL="0" indent="0" algn="l">
              <a:buNone/>
            </a:pPr>
            <a:r>
              <a:rPr lang="de-DE" sz="1150" i="1" dirty="0">
                <a:solidFill>
                  <a:srgbClr val="181818"/>
                </a:solidFill>
                <a:latin typeface="Lato"/>
                <a:ea typeface="Lato"/>
                <a:cs typeface="Lato"/>
              </a:rPr>
              <a:t>x</a:t>
            </a:r>
            <a:r>
              <a:rPr lang="de-DE" sz="1150" dirty="0">
                <a:solidFill>
                  <a:srgbClr val="181818"/>
                </a:solidFill>
                <a:latin typeface="Lato"/>
                <a:ea typeface="Lato"/>
                <a:cs typeface="Lato"/>
              </a:rPr>
              <a:t> = (3; 1; 2)</a:t>
            </a:r>
          </a:p>
          <a:p>
            <a:pPr marL="0" indent="0" algn="l">
              <a:buNone/>
            </a:pPr>
            <a:r>
              <a:rPr lang="de-DE" sz="1150" i="1" dirty="0">
                <a:solidFill>
                  <a:srgbClr val="181818"/>
                </a:solidFill>
                <a:latin typeface="Lato"/>
                <a:ea typeface="Lato"/>
                <a:cs typeface="Lato"/>
              </a:rPr>
              <a:t>w</a:t>
            </a:r>
            <a:r>
              <a:rPr lang="de-DE" sz="1150" dirty="0">
                <a:solidFill>
                  <a:srgbClr val="181818"/>
                </a:solidFill>
                <a:latin typeface="Lato"/>
                <a:ea typeface="Lato"/>
                <a:cs typeface="Lato"/>
              </a:rPr>
              <a:t> = (0,2; −0,5; 0,1)   </a:t>
            </a:r>
            <a:r>
              <a:rPr lang="de-DE" sz="1150" i="1" dirty="0">
                <a:solidFill>
                  <a:srgbClr val="181818"/>
                </a:solidFill>
                <a:latin typeface="Lato"/>
                <a:ea typeface="Lato"/>
                <a:cs typeface="Lato"/>
              </a:rPr>
              <a:t>b</a:t>
            </a:r>
            <a:r>
              <a:rPr lang="de-DE" sz="1150" dirty="0">
                <a:solidFill>
                  <a:srgbClr val="181818"/>
                </a:solidFill>
                <a:latin typeface="Lato"/>
                <a:ea typeface="Lato"/>
                <a:cs typeface="Lato"/>
              </a:rPr>
              <a:t> = 0,4</a:t>
            </a:r>
          </a:p>
        </p:txBody>
      </p:sp>
      <p:sp>
        <p:nvSpPr>
          <p:cNvPr id="49" name="Karte 2 Trenner"/>
          <p:cNvSpPr/>
          <p:nvPr/>
        </p:nvSpPr>
        <p:spPr>
          <a:xfrm>
            <a:off x="8202168" y="4297680"/>
            <a:ext cx="3136392" cy="0"/>
          </a:xfrm>
          <a:prstGeom prst="line">
            <a:avLst/>
          </a:prstGeom>
          <a:noFill/>
          <a:ln w="12700">
            <a:solidFill>
              <a:srgbClr val="D9D9D9"/>
            </a:solidFill>
            <a:prstDash val="solid"/>
          </a:ln>
        </p:spPr>
        <p:txBody>
          <a:bodyPr wrap="square" lIns="0" tIns="0" rIns="0" bIns="0" rtlCol="0" anchor="t"/>
          <a:lstStyle/>
          <a:p>
            <a:endParaRPr lang="de-DE"/>
          </a:p>
        </p:txBody>
      </p:sp>
      <mc:AlternateContent xmlns:mc="http://schemas.openxmlformats.org/markup-compatibility/2006" xmlns:a14="http://schemas.microsoft.com/office/drawing/2010/main">
        <mc:Choice Requires="a14">
          <p:sp>
            <p:nvSpPr>
              <p:cNvPr id="50" name="Karte 2 Formel 0"/>
              <p:cNvSpPr txBox="1"/>
              <p:nvPr/>
            </p:nvSpPr>
            <p:spPr>
              <a:xfrm>
                <a:off x="8202168" y="4389120"/>
                <a:ext cx="3057144" cy="213360"/>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=0,2·3+(−0,5)·1+0,1·2+0,4=0,7</m:t>
                      </m:r>
                    </m:oMath>
                  </m:oMathPara>
                </a14:m>
                <a:endParaRPr lang="de-DE" sz="1400"/>
              </a:p>
            </p:txBody>
          </p:sp>
        </mc:Choice>
        <mc:Fallback xmlns="">
          <p:sp>
            <p:nvSpPr>
              <p:cNvPr id="51" name="Karte 2 Formel 0"/>
              <p:cNvSpPr txBox="1"/>
              <p:nvPr/>
            </p:nvSpPr>
            <p:spPr>
              <a:xfrm>
                <a:off x="8202168" y="4389120"/>
                <a:ext cx="3057144" cy="213360"/>
              </a:xfrm>
              <a:prstGeom prst="rect">
                <a:avLst/>
              </a:prstGeom>
              <a:blipFill>
                <a:blip r:embed="rId17"/>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52" name="Karte 2 Formel 1"/>
              <p:cNvSpPr txBox="1"/>
              <p:nvPr/>
            </p:nvSpPr>
            <p:spPr>
              <a:xfrm>
                <a:off x="8202168" y="4748784"/>
                <a:ext cx="1575816" cy="213360"/>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m:rPr>
                          <m:sty m:val="p"/>
                        </m:rPr>
                        <a:rPr lang="de-DE" sz="1400" i="0">
                          <a:solidFill>
                            <a:srgbClr val="3D4C61"/>
                          </a:solidFill>
                          <a:latin typeface="Cambria Math" panose="02040503050406030204" pitchFamily="18" charset="0"/>
                        </a:rPr>
                        <m:t>ReLU</m:t>
                      </m:r>
                      <m:r>
                        <a:rPr lang="de-DE" sz="1400" i="0">
                          <a:solidFill>
                            <a:srgbClr val="3D4C61"/>
                          </a:solidFill>
                          <a:latin typeface="Cambria Math" panose="02040503050406030204" pitchFamily="18" charset="0"/>
                        </a:rPr>
                        <m:t>(</m:t>
                      </m:r>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m:t>
                      </m:r>
                      <m:r>
                        <m:rPr>
                          <m:sty m:val="p"/>
                        </m:rPr>
                        <a:rPr lang="de-DE" sz="1400" i="0">
                          <a:solidFill>
                            <a:srgbClr val="3D4C61"/>
                          </a:solidFill>
                          <a:latin typeface="Cambria Math" panose="02040503050406030204" pitchFamily="18" charset="0"/>
                        </a:rPr>
                        <m:t>max</m:t>
                      </m:r>
                      <m:r>
                        <a:rPr lang="de-DE" sz="1400" i="0">
                          <a:solidFill>
                            <a:srgbClr val="3D4C61"/>
                          </a:solidFill>
                          <a:latin typeface="Cambria Math" panose="02040503050406030204" pitchFamily="18" charset="0"/>
                        </a:rPr>
                        <m:t>(0, </m:t>
                      </m:r>
                      <m:r>
                        <a:rPr lang="de-DE" sz="1400" i="1">
                          <a:solidFill>
                            <a:srgbClr val="3D4C61"/>
                          </a:solidFill>
                          <a:latin typeface="Cambria Math" panose="02040503050406030204" pitchFamily="18" charset="0"/>
                        </a:rPr>
                        <m:t>𝑧</m:t>
                      </m:r>
                      <m:r>
                        <a:rPr lang="de-DE" sz="1400" i="0">
                          <a:solidFill>
                            <a:srgbClr val="3D4C61"/>
                          </a:solidFill>
                          <a:latin typeface="Cambria Math" panose="02040503050406030204" pitchFamily="18" charset="0"/>
                        </a:rPr>
                        <m:t>)</m:t>
                      </m:r>
                    </m:oMath>
                  </m:oMathPara>
                </a14:m>
                <a:endParaRPr lang="de-DE" sz="1400"/>
              </a:p>
            </p:txBody>
          </p:sp>
        </mc:Choice>
        <mc:Fallback xmlns="">
          <p:sp>
            <p:nvSpPr>
              <p:cNvPr id="53" name="Karte 2 Formel 1"/>
              <p:cNvSpPr txBox="1"/>
              <p:nvPr/>
            </p:nvSpPr>
            <p:spPr>
              <a:xfrm>
                <a:off x="8202168" y="4748784"/>
                <a:ext cx="1575816" cy="213360"/>
              </a:xfrm>
              <a:prstGeom prst="rect">
                <a:avLst/>
              </a:prstGeom>
              <a:blipFill>
                <a:blip r:embed="rId18"/>
                <a:stretch>
                  <a:fillRect/>
                </a:stretch>
              </a:blipFill>
            </p:spPr>
            <p:txBody>
              <a:bodyPr/>
              <a:lstStyle/>
              <a:p>
                <a:r>
                  <a:rPr lang="de-DE">
                    <a:noFill/>
                  </a:rPr>
                  <a:t> </a:t>
                </a:r>
              </a:p>
            </p:txBody>
          </p:sp>
        </mc:Fallback>
      </mc:AlternateContent>
      <mc:AlternateContent xmlns:mc="http://schemas.openxmlformats.org/markup-compatibility/2006" xmlns:a14="http://schemas.microsoft.com/office/drawing/2010/main">
        <mc:Choice Requires="a14">
          <p:sp>
            <p:nvSpPr>
              <p:cNvPr id="54" name="Karte 2 Ergebnis"/>
              <p:cNvSpPr txBox="1"/>
              <p:nvPr/>
            </p:nvSpPr>
            <p:spPr>
              <a:xfrm>
                <a:off x="8202168" y="5108448"/>
                <a:ext cx="1959864" cy="265176"/>
              </a:xfrm>
              <a:prstGeom prst="rect">
                <a:avLst/>
              </a:prstGeom>
              <a:noFill/>
            </p:spPr>
            <p:txBody>
              <a:bodyPr wrap="none" lIns="0" tIns="0" rIns="0" bIns="0" rtlCol="0" anchor="ctr">
                <a:noAutofit/>
              </a:bodyPr>
              <a:lstStyle/>
              <a:p>
                <a:pPr algn="l"/>
                <a14:m>
                  <m:oMathPara xmlns:m="http://schemas.openxmlformats.org/officeDocument/2006/math">
                    <m:oMathParaPr>
                      <m:jc m:val="left"/>
                    </m:oMathParaPr>
                    <m:oMath>
                      <m:r>
                        <a:rPr lang="de-DE" sz="1800" b="1" i="1">
                          <a:solidFill>
                            <a:srgbClr val="404040"/>
                          </a:solidFill>
                          <a:latin typeface="Cambria Math" panose="02040503050406030204" pitchFamily="18" charset="0"/>
                        </a:rPr>
                        <m:t>𝒚</m:t>
                      </m:r>
                      <m:r>
                        <a:rPr lang="de-DE" sz="1800" b="1" i="0">
                          <a:solidFill>
                            <a:srgbClr val="404040"/>
                          </a:solidFill>
                          <a:latin typeface="Cambria Math" panose="02040503050406030204" pitchFamily="18" charset="0"/>
                        </a:rPr>
                        <m:t>=</m:t>
                      </m:r>
                      <m:r>
                        <a:rPr lang="de-DE" sz="1800" b="1" i="0">
                          <a:solidFill>
                            <a:srgbClr val="404040"/>
                          </a:solidFill>
                          <a:latin typeface="Cambria Math" panose="02040503050406030204" pitchFamily="18" charset="0"/>
                        </a:rPr>
                        <m:t>𝐑𝐞𝐋𝐔</m:t>
                      </m:r>
                      <m:r>
                        <a:rPr lang="de-DE" sz="1800" b="1" i="0">
                          <a:solidFill>
                            <a:srgbClr val="404040"/>
                          </a:solidFill>
                          <a:latin typeface="Cambria Math" panose="02040503050406030204" pitchFamily="18" charset="0"/>
                        </a:rPr>
                        <m:t>(</m:t>
                      </m:r>
                      <m:r>
                        <a:rPr lang="de-DE" sz="1800" b="1" i="0">
                          <a:solidFill>
                            <a:srgbClr val="404040"/>
                          </a:solidFill>
                          <a:latin typeface="Cambria Math" panose="02040503050406030204" pitchFamily="18" charset="0"/>
                        </a:rPr>
                        <m:t>𝟎</m:t>
                      </m:r>
                      <m:r>
                        <a:rPr lang="de-DE" sz="1800" b="1" i="0">
                          <a:solidFill>
                            <a:srgbClr val="404040"/>
                          </a:solidFill>
                          <a:latin typeface="Cambria Math" panose="02040503050406030204" pitchFamily="18" charset="0"/>
                        </a:rPr>
                        <m:t>,</m:t>
                      </m:r>
                      <m:r>
                        <a:rPr lang="de-DE" sz="1800" b="1" i="0">
                          <a:solidFill>
                            <a:srgbClr val="404040"/>
                          </a:solidFill>
                          <a:latin typeface="Cambria Math" panose="02040503050406030204" pitchFamily="18" charset="0"/>
                        </a:rPr>
                        <m:t>𝟕</m:t>
                      </m:r>
                      <m:r>
                        <a:rPr lang="de-DE" sz="1800" b="1" i="0">
                          <a:solidFill>
                            <a:srgbClr val="404040"/>
                          </a:solidFill>
                          <a:latin typeface="Cambria Math" panose="02040503050406030204" pitchFamily="18" charset="0"/>
                        </a:rPr>
                        <m:t>)=</m:t>
                      </m:r>
                      <m:r>
                        <a:rPr lang="de-DE" sz="1800" b="1" i="0">
                          <a:solidFill>
                            <a:srgbClr val="404040"/>
                          </a:solidFill>
                          <a:latin typeface="Cambria Math" panose="02040503050406030204" pitchFamily="18" charset="0"/>
                        </a:rPr>
                        <m:t>𝟎</m:t>
                      </m:r>
                      <m:r>
                        <a:rPr lang="de-DE" sz="1800" b="1" i="0">
                          <a:solidFill>
                            <a:srgbClr val="404040"/>
                          </a:solidFill>
                          <a:latin typeface="Cambria Math" panose="02040503050406030204" pitchFamily="18" charset="0"/>
                        </a:rPr>
                        <m:t>,</m:t>
                      </m:r>
                      <m:r>
                        <a:rPr lang="de-DE" sz="1800" b="1" i="0">
                          <a:solidFill>
                            <a:srgbClr val="404040"/>
                          </a:solidFill>
                          <a:latin typeface="Cambria Math" panose="02040503050406030204" pitchFamily="18" charset="0"/>
                        </a:rPr>
                        <m:t>𝟕</m:t>
                      </m:r>
                    </m:oMath>
                  </m:oMathPara>
                </a14:m>
                <a:endParaRPr lang="de-DE" sz="1800"/>
              </a:p>
            </p:txBody>
          </p:sp>
        </mc:Choice>
        <mc:Fallback xmlns="">
          <p:sp>
            <p:nvSpPr>
              <p:cNvPr id="55" name="Karte 2 Ergebnis"/>
              <p:cNvSpPr txBox="1"/>
              <p:nvPr/>
            </p:nvSpPr>
            <p:spPr>
              <a:xfrm>
                <a:off x="8202168" y="5108448"/>
                <a:ext cx="1959864" cy="265176"/>
              </a:xfrm>
              <a:prstGeom prst="rect">
                <a:avLst/>
              </a:prstGeom>
              <a:blipFill>
                <a:blip r:embed="rId19"/>
                <a:stretch>
                  <a:fillRect/>
                </a:stretch>
              </a:blipFill>
            </p:spPr>
            <p:txBody>
              <a:bodyPr/>
              <a:lstStyle/>
              <a:p>
                <a:r>
                  <a:rPr lang="de-DE">
                    <a:noFill/>
                  </a:rPr>
                  <a:t> </a:t>
                </a:r>
              </a:p>
            </p:txBody>
          </p:sp>
        </mc:Fallback>
      </mc:AlternateContent>
      <p:sp>
        <p:nvSpPr>
          <p:cNvPr id="56" name="Karte 2 Nachsatz"/>
          <p:cNvSpPr/>
          <p:nvPr/>
        </p:nvSpPr>
        <p:spPr>
          <a:xfrm>
            <a:off x="8202168" y="5428488"/>
            <a:ext cx="3136392" cy="365760"/>
          </a:xfrm>
          <a:prstGeom prst="rect">
            <a:avLst/>
          </a:prstGeom>
          <a:noFill/>
          <a:ln>
            <a:noFill/>
          </a:ln>
        </p:spPr>
        <p:txBody>
          <a:bodyPr wrap="square" lIns="0" tIns="0" rIns="0" bIns="0" rtlCol="0" anchor="t"/>
          <a:lstStyle/>
          <a:p>
            <a:pPr marL="0" indent="0" algn="l">
              <a:buNone/>
            </a:pPr>
            <a:r>
              <a:rPr lang="de-DE" sz="1050" i="1" dirty="0">
                <a:solidFill>
                  <a:srgbClr val="595959"/>
                </a:solidFill>
                <a:latin typeface="Lato"/>
                <a:ea typeface="Lato"/>
                <a:cs typeface="Lato"/>
              </a:rPr>
              <a:t>Mit b = −0,4 wäre z = −0,1 → y = 0 (Neuron bleibt stumm).</a:t>
            </a:r>
          </a:p>
        </p:txBody>
      </p:sp>
      <p:sp>
        <p:nvSpPr>
          <p:cNvPr id="57" name="Fussnote"/>
          <p:cNvSpPr/>
          <p:nvPr/>
        </p:nvSpPr>
        <p:spPr>
          <a:xfrm>
            <a:off x="685800" y="6053328"/>
            <a:ext cx="10058400" cy="237744"/>
          </a:xfrm>
          <a:prstGeom prst="rect">
            <a:avLst/>
          </a:prstGeom>
          <a:noFill/>
          <a:ln>
            <a:noFill/>
          </a:ln>
        </p:spPr>
        <p:txBody>
          <a:bodyPr wrap="square" lIns="0" tIns="0" rIns="0" bIns="0" rtlCol="0" anchor="t"/>
          <a:lstStyle/>
          <a:p>
            <a:pPr marL="0" indent="0" algn="l">
              <a:buNone/>
            </a:pPr>
            <a:r>
              <a:rPr lang="de-DE" sz="1050" dirty="0">
                <a:solidFill>
                  <a:srgbClr val="595959"/>
                </a:solidFill>
                <a:latin typeface="Lato"/>
                <a:ea typeface="Lato"/>
                <a:cs typeface="Lato"/>
              </a:rPr>
              <a:t>Gleiche Rechnung, andere Aktivierungsfunktion: </a:t>
            </a:r>
            <a:r>
              <a:rPr lang="de-DE" sz="1050" b="1" dirty="0">
                <a:solidFill>
                  <a:srgbClr val="3D4C61"/>
                </a:solidFill>
                <a:latin typeface="Lato"/>
                <a:ea typeface="Lato"/>
                <a:cs typeface="Lato"/>
              </a:rPr>
              <a:t>Stufe (1958), Sigmoid (1980er), ReLU (seit ca. 2010)</a:t>
            </a:r>
          </a:p>
        </p:txBody>
      </p:sp>
      <p:sp>
        <p:nvSpPr>
          <p:cNvPr id="58" name="Shape 24"/>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9" name="Shape 25"/>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0" name="Text 26"/>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1" name="Shape 27"/>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62" name="Text 28"/>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63" name="Shape 29"/>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64" name="Text 30"/>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65" name="Shape 31"/>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66" name="Text 32"/>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67" name="Shape 33"/>
          <p:cNvSpPr/>
          <p:nvPr/>
        </p:nvSpPr>
        <p:spPr>
          <a:xfrm>
            <a:off x="8692530" y="6359652"/>
            <a:ext cx="82296" cy="82296"/>
          </a:xfrm>
          <a:prstGeom prst="ellipse">
            <a:avLst/>
          </a:prstGeom>
          <a:solidFill>
            <a:srgbClr val="D62828"/>
          </a:solidFill>
          <a:ln/>
        </p:spPr>
        <p:txBody>
          <a:bodyPr/>
          <a:lstStyle/>
          <a:p>
            <a:endParaRPr lang="de-DE"/>
          </a:p>
        </p:txBody>
      </p:sp>
      <p:sp>
        <p:nvSpPr>
          <p:cNvPr id="68" name="Shape 34"/>
          <p:cNvSpPr/>
          <p:nvPr/>
        </p:nvSpPr>
        <p:spPr>
          <a:xfrm>
            <a:off x="777240" y="6364224"/>
            <a:ext cx="1594714" cy="73152"/>
          </a:xfrm>
          <a:prstGeom prst="rect">
            <a:avLst/>
          </a:prstGeom>
          <a:solidFill>
            <a:srgbClr val="3D4C61"/>
          </a:solidFill>
          <a:ln/>
        </p:spPr>
        <p:txBody>
          <a:bodyPr/>
          <a:lstStyle/>
          <a:p>
            <a:endParaRPr lang="de-DE"/>
          </a:p>
        </p:txBody>
      </p:sp>
      <p:sp>
        <p:nvSpPr>
          <p:cNvPr id="69"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6</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914400"/>
            <a:ext cx="4572000" cy="1188720"/>
          </a:xfrm>
          <a:prstGeom prst="rect">
            <a:avLst/>
          </a:prstGeom>
          <a:noFill/>
          <a:ln/>
        </p:spPr>
        <p:txBody>
          <a:bodyPr wrap="square" lIns="0" tIns="0" rIns="0" bIns="0" rtlCol="0" anchor="ctr"/>
          <a:lstStyle/>
          <a:p>
            <a:pPr marL="0" indent="0">
              <a:buNone/>
            </a:pPr>
            <a:r>
              <a:rPr lang="en-US" sz="6400" dirty="0">
                <a:solidFill>
                  <a:srgbClr val="2C3E50"/>
                </a:solidFill>
                <a:latin typeface="Playfair Display" pitchFamily="34" charset="0"/>
                <a:ea typeface="Playfair Display" pitchFamily="34" charset="-122"/>
                <a:cs typeface="Playfair Display" pitchFamily="34" charset="-120"/>
              </a:rPr>
              <a:t>f(z)</a:t>
            </a:r>
            <a:endParaRPr lang="en-US" sz="6400" dirty="0"/>
          </a:p>
        </p:txBody>
      </p:sp>
      <p:sp>
        <p:nvSpPr>
          <p:cNvPr id="6" name="Text 3"/>
          <p:cNvSpPr/>
          <p:nvPr/>
        </p:nvSpPr>
        <p:spPr>
          <a:xfrm>
            <a:off x="685800" y="2240280"/>
            <a:ext cx="45720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 · Wie ein Neuron rechnet</a:t>
            </a:r>
            <a:endParaRPr lang="en-US" sz="1600" dirty="0"/>
          </a:p>
        </p:txBody>
      </p:sp>
      <p:sp>
        <p:nvSpPr>
          <p:cNvPr id="7" name="Text 4"/>
          <p:cNvSpPr/>
          <p:nvPr/>
        </p:nvSpPr>
        <p:spPr>
          <a:xfrm>
            <a:off x="685800" y="2578608"/>
            <a:ext cx="4572000" cy="914400"/>
          </a:xfrm>
          <a:prstGeom prst="rect">
            <a:avLst/>
          </a:prstGeom>
          <a:noFill/>
          <a:ln/>
        </p:spPr>
        <p:txBody>
          <a:bodyPr wrap="square" lIns="0" tIns="0" rIns="0" bIns="0" rtlCol="0" anchor="ctr"/>
          <a:lstStyle/>
          <a:p>
            <a:pPr marL="0" indent="0">
              <a:buNone/>
            </a:pPr>
            <a:r>
              <a:rPr lang="en-US" sz="2800" dirty="0">
                <a:solidFill>
                  <a:srgbClr val="3D4C61"/>
                </a:solidFill>
                <a:latin typeface="Poppins SemiBold" pitchFamily="34" charset="0"/>
                <a:ea typeface="Poppins SemiBold" pitchFamily="34" charset="-122"/>
                <a:cs typeface="Poppins SemiBold" pitchFamily="34" charset="-120"/>
              </a:rPr>
              <a:t>Mehrere Neuronen arbeiten zusammen</a:t>
            </a:r>
            <a:endParaRPr lang="en-US" sz="2800" dirty="0"/>
          </a:p>
        </p:txBody>
      </p:sp>
      <p:sp>
        <p:nvSpPr>
          <p:cNvPr id="8" name="Erklaerung"/>
          <p:cNvSpPr/>
          <p:nvPr/>
        </p:nvSpPr>
        <p:spPr>
          <a:xfrm>
            <a:off x="685800" y="3611880"/>
            <a:ext cx="4526280" cy="2423160"/>
          </a:xfrm>
          <a:prstGeom prst="rect">
            <a:avLst/>
          </a:prstGeom>
          <a:noFill/>
          <a:ln>
            <a:noFill/>
          </a:ln>
        </p:spPr>
        <p:txBody>
          <a:bodyPr wrap="square" lIns="0" tIns="0" rIns="0" bIns="0" rtlCol="0" anchor="t"/>
          <a:lstStyle/>
          <a:p>
            <a:pPr marL="0" indent="0" algn="l">
              <a:spcAft>
                <a:spcPts val="900"/>
              </a:spcAft>
              <a:buNone/>
            </a:pPr>
            <a:r>
              <a:rPr lang="de-DE" sz="1400" b="1" dirty="0">
                <a:solidFill>
                  <a:srgbClr val="3D4C61"/>
                </a:solidFill>
                <a:latin typeface="Lato"/>
                <a:ea typeface="Lato"/>
                <a:cs typeface="Lato"/>
              </a:rPr>
              <a:t>Gleiche Rechnung: </a:t>
            </a:r>
            <a:r>
              <a:rPr lang="de-DE" sz="1400" dirty="0">
                <a:solidFill>
                  <a:srgbClr val="595959"/>
                </a:solidFill>
                <a:latin typeface="Lato"/>
                <a:ea typeface="Lato"/>
                <a:cs typeface="Lato"/>
              </a:rPr>
              <a:t>Jedes Neuron bildet die gewichtete Summe plus Bias und wendet f(z) an.</a:t>
            </a:r>
          </a:p>
          <a:p>
            <a:pPr marL="0" indent="0" algn="l">
              <a:spcAft>
                <a:spcPts val="900"/>
              </a:spcAft>
              <a:buNone/>
            </a:pPr>
            <a:r>
              <a:rPr lang="de-DE" sz="1400" b="1" dirty="0">
                <a:solidFill>
                  <a:srgbClr val="3D4C61"/>
                </a:solidFill>
                <a:latin typeface="Lato"/>
                <a:ea typeface="Lato"/>
                <a:cs typeface="Lato"/>
              </a:rPr>
              <a:t>Schichten: </a:t>
            </a:r>
            <a:r>
              <a:rPr lang="de-DE" sz="1400" dirty="0">
                <a:solidFill>
                  <a:srgbClr val="595959"/>
                </a:solidFill>
                <a:latin typeface="Lato"/>
                <a:ea typeface="Lato"/>
                <a:cs typeface="Lato"/>
              </a:rPr>
              <a:t>Die Ausgaben der einen Schicht sind die Eingaben der nächsten.</a:t>
            </a:r>
          </a:p>
          <a:p>
            <a:pPr marL="0" indent="0" algn="l">
              <a:spcAft>
                <a:spcPts val="900"/>
              </a:spcAft>
              <a:buNone/>
            </a:pPr>
            <a:r>
              <a:rPr lang="de-DE" sz="1400" b="1" dirty="0">
                <a:solidFill>
                  <a:srgbClr val="3D4C61"/>
                </a:solidFill>
                <a:latin typeface="Lato"/>
                <a:ea typeface="Lato"/>
                <a:cs typeface="Lato"/>
              </a:rPr>
              <a:t>Weg der Daten: </a:t>
            </a:r>
            <a:r>
              <a:rPr lang="de-DE" sz="1400" dirty="0">
                <a:solidFill>
                  <a:srgbClr val="595959"/>
                </a:solidFill>
                <a:latin typeface="Lato"/>
                <a:ea typeface="Lato"/>
                <a:cs typeface="Lato"/>
              </a:rPr>
              <a:t>Eingabeschicht → versteckte Schicht → Ausgabe.</a:t>
            </a:r>
          </a:p>
        </p:txBody>
      </p:sp>
      <p:sp>
        <p:nvSpPr>
          <p:cNvPr id="9" name="Bildkarte"/>
          <p:cNvSpPr/>
          <p:nvPr/>
        </p:nvSpPr>
        <p:spPr>
          <a:xfrm>
            <a:off x="5486400" y="1188720"/>
            <a:ext cx="6080760" cy="4141731"/>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pic>
        <p:nvPicPr>
          <p:cNvPr id="10" name="Diagramm" descr="Mehrere Neuronen arbeiten zusammen – Diagramm des Nutzers (2_mehrere_neuronen.png)"/>
          <p:cNvPicPr>
            <a:picLocks noChangeAspect="1"/>
          </p:cNvPicPr>
          <p:nvPr/>
        </p:nvPicPr>
        <p:blipFill>
          <a:blip r:embed="rId3"/>
          <a:stretch>
            <a:fillRect/>
          </a:stretch>
        </p:blipFill>
        <p:spPr>
          <a:xfrm>
            <a:off x="5577840" y="1280160"/>
            <a:ext cx="5897880" cy="3958851"/>
          </a:xfrm>
          <a:prstGeom prst="rect">
            <a:avLst/>
          </a:prstGeom>
        </p:spPr>
      </p:pic>
      <p:sp>
        <p:nvSpPr>
          <p:cNvPr id="11" name="Bildquelle"/>
          <p:cNvSpPr/>
          <p:nvPr/>
        </p:nvSpPr>
        <p:spPr>
          <a:xfrm>
            <a:off x="5486400" y="5403603"/>
            <a:ext cx="6080760" cy="274320"/>
          </a:xfrm>
          <a:prstGeom prst="rect">
            <a:avLst/>
          </a:prstGeom>
          <a:noFill/>
          <a:ln>
            <a:noFill/>
          </a:ln>
        </p:spPr>
        <p:txBody>
          <a:bodyPr wrap="square" lIns="0" tIns="0" rIns="0" bIns="0" rtlCol="0" anchor="t"/>
          <a:lstStyle/>
          <a:p>
            <a:pPr marL="0" indent="0" algn="r">
              <a:buNone/>
            </a:pPr>
            <a:r>
              <a:rPr lang="de-DE" sz="1000" i="1" dirty="0">
                <a:solidFill>
                  <a:srgbClr val="808080"/>
                </a:solidFill>
                <a:latin typeface="Lato"/>
                <a:ea typeface="Lato"/>
                <a:cs typeface="Lato"/>
              </a:rPr>
              <a:t>Eingabeschicht, versteckte Schicht mit 2 Neuronen, ein Ausgabeneuron</a:t>
            </a:r>
          </a:p>
        </p:txBody>
      </p:sp>
      <p:sp>
        <p:nvSpPr>
          <p:cNvPr id="12" name="Shape 3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13" name="Shape 3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14" name="Text 3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15" name="Shape 3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16" name="Text 3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17" name="Shape 3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18" name="Text 3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19" name="Shape 3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20" name="Text 3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21" name="Shape 40"/>
          <p:cNvSpPr/>
          <p:nvPr/>
        </p:nvSpPr>
        <p:spPr>
          <a:xfrm>
            <a:off x="8692530" y="6359652"/>
            <a:ext cx="82296" cy="82296"/>
          </a:xfrm>
          <a:prstGeom prst="ellipse">
            <a:avLst/>
          </a:prstGeom>
          <a:solidFill>
            <a:srgbClr val="D62828"/>
          </a:solidFill>
          <a:ln/>
        </p:spPr>
        <p:txBody>
          <a:bodyPr/>
          <a:lstStyle/>
          <a:p>
            <a:endParaRPr lang="de-DE"/>
          </a:p>
        </p:txBody>
      </p:sp>
      <p:sp>
        <p:nvSpPr>
          <p:cNvPr id="22" name="Shape 41"/>
          <p:cNvSpPr/>
          <p:nvPr/>
        </p:nvSpPr>
        <p:spPr>
          <a:xfrm>
            <a:off x="777240" y="6364224"/>
            <a:ext cx="1594714" cy="73152"/>
          </a:xfrm>
          <a:prstGeom prst="rect">
            <a:avLst/>
          </a:prstGeom>
          <a:solidFill>
            <a:srgbClr val="3D4C61"/>
          </a:solidFill>
          <a:ln/>
        </p:spPr>
        <p:txBody>
          <a:bodyPr/>
          <a:lstStyle/>
          <a:p>
            <a:endParaRPr lang="de-DE"/>
          </a:p>
        </p:txBody>
      </p:sp>
      <p:sp>
        <p:nvSpPr>
          <p:cNvPr id="23" name="Text 4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7</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914400"/>
            <a:ext cx="4572000" cy="1188720"/>
          </a:xfrm>
          <a:prstGeom prst="rect">
            <a:avLst/>
          </a:prstGeom>
          <a:noFill/>
          <a:ln/>
        </p:spPr>
        <p:txBody>
          <a:bodyPr wrap="square" lIns="0" tIns="0" rIns="0" bIns="0" rtlCol="0" anchor="ctr"/>
          <a:lstStyle/>
          <a:p>
            <a:pPr marL="0" indent="0">
              <a:buNone/>
            </a:pPr>
            <a:r>
              <a:rPr lang="en-US" sz="6400" dirty="0">
                <a:solidFill>
                  <a:srgbClr val="2C3E50"/>
                </a:solidFill>
                <a:latin typeface="Playfair Display" pitchFamily="34" charset="0"/>
                <a:ea typeface="Playfair Display" pitchFamily="34" charset="-122"/>
                <a:cs typeface="Playfair Display" pitchFamily="34" charset="-120"/>
              </a:rPr>
              <a:t>175 Mrd.</a:t>
            </a:r>
            <a:endParaRPr lang="en-US" sz="6400" dirty="0"/>
          </a:p>
        </p:txBody>
      </p:sp>
      <p:sp>
        <p:nvSpPr>
          <p:cNvPr id="6" name="Text 3"/>
          <p:cNvSpPr/>
          <p:nvPr/>
        </p:nvSpPr>
        <p:spPr>
          <a:xfrm>
            <a:off x="685800" y="2240280"/>
            <a:ext cx="45720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 · Wie ein Neuron rechnet</a:t>
            </a:r>
            <a:endParaRPr lang="en-US" sz="1600" dirty="0"/>
          </a:p>
        </p:txBody>
      </p:sp>
      <p:sp>
        <p:nvSpPr>
          <p:cNvPr id="7" name="Text 4"/>
          <p:cNvSpPr/>
          <p:nvPr/>
        </p:nvSpPr>
        <p:spPr>
          <a:xfrm>
            <a:off x="685800" y="2578608"/>
            <a:ext cx="4572000" cy="548640"/>
          </a:xfrm>
          <a:prstGeom prst="rect">
            <a:avLst/>
          </a:prstGeom>
          <a:noFill/>
          <a:ln/>
        </p:spPr>
        <p:txBody>
          <a:bodyPr wrap="square" lIns="0" tIns="0" rIns="0" bIns="0" rtlCol="0" anchor="ctr"/>
          <a:lstStyle/>
          <a:p>
            <a:pPr marL="0" indent="0">
              <a:buNone/>
            </a:pPr>
            <a:r>
              <a:rPr lang="en-US" sz="2800" dirty="0">
                <a:solidFill>
                  <a:srgbClr val="3D4C61"/>
                </a:solidFill>
                <a:latin typeface="Poppins SemiBold" pitchFamily="34" charset="0"/>
                <a:ea typeface="Poppins SemiBold" pitchFamily="34" charset="-122"/>
                <a:cs typeface="Poppins SemiBold" pitchFamily="34" charset="-120"/>
              </a:rPr>
              <a:t>Ein kleines Netzwerk</a:t>
            </a:r>
            <a:endParaRPr lang="en-US" sz="2800" dirty="0"/>
          </a:p>
        </p:txBody>
      </p:sp>
      <p:sp>
        <p:nvSpPr>
          <p:cNvPr id="8" name="Erklaerung"/>
          <p:cNvSpPr/>
          <p:nvPr/>
        </p:nvSpPr>
        <p:spPr>
          <a:xfrm>
            <a:off x="685800" y="3246120"/>
            <a:ext cx="4526280" cy="2788920"/>
          </a:xfrm>
          <a:prstGeom prst="rect">
            <a:avLst/>
          </a:prstGeom>
          <a:noFill/>
          <a:ln>
            <a:noFill/>
          </a:ln>
        </p:spPr>
        <p:txBody>
          <a:bodyPr wrap="square" lIns="0" tIns="0" rIns="0" bIns="0" rtlCol="0" anchor="t"/>
          <a:lstStyle/>
          <a:p>
            <a:pPr marL="0" indent="0" algn="l">
              <a:spcAft>
                <a:spcPts val="900"/>
              </a:spcAft>
              <a:buNone/>
            </a:pPr>
            <a:r>
              <a:rPr lang="de-DE" sz="1400" b="1" dirty="0">
                <a:solidFill>
                  <a:srgbClr val="3D4C61"/>
                </a:solidFill>
                <a:latin typeface="Lato"/>
                <a:ea typeface="Lato"/>
                <a:cs typeface="Lato"/>
              </a:rPr>
              <a:t>Netzwerk: </a:t>
            </a:r>
            <a:r>
              <a:rPr lang="de-DE" sz="1400" dirty="0">
                <a:solidFill>
                  <a:srgbClr val="595959"/>
                </a:solidFill>
                <a:latin typeface="Lato"/>
                <a:ea typeface="Lato"/>
                <a:cs typeface="Lato"/>
              </a:rPr>
              <a:t>Viele Neuronen in Schichten – hier 3 Eingaben, 3 versteckte Neuronen, 2 Ausgaben.</a:t>
            </a:r>
          </a:p>
          <a:p>
            <a:pPr marL="0" indent="0" algn="l">
              <a:spcAft>
                <a:spcPts val="900"/>
              </a:spcAft>
              <a:buNone/>
            </a:pPr>
            <a:r>
              <a:rPr lang="de-DE" sz="1400" b="1" dirty="0">
                <a:solidFill>
                  <a:srgbClr val="3D4C61"/>
                </a:solidFill>
                <a:latin typeface="Lato"/>
                <a:ea typeface="Lato"/>
                <a:cs typeface="Lato"/>
              </a:rPr>
              <a:t>Sprachmodelle: </a:t>
            </a:r>
            <a:r>
              <a:rPr lang="de-DE" sz="1400" dirty="0">
                <a:solidFill>
                  <a:srgbClr val="595959"/>
                </a:solidFill>
                <a:latin typeface="Lato"/>
                <a:ea typeface="Lato"/>
                <a:cs typeface="Lato"/>
              </a:rPr>
              <a:t>Heutige Sprachmodelle sind größere Versionen genau davon.</a:t>
            </a:r>
          </a:p>
          <a:p>
            <a:pPr marL="0" indent="0" algn="l">
              <a:spcAft>
                <a:spcPts val="900"/>
              </a:spcAft>
              <a:buNone/>
            </a:pPr>
            <a:r>
              <a:rPr lang="de-DE" sz="1400" b="1" dirty="0">
                <a:solidFill>
                  <a:srgbClr val="3D4C61"/>
                </a:solidFill>
                <a:latin typeface="Lato"/>
                <a:ea typeface="Lato"/>
                <a:cs typeface="Lato"/>
              </a:rPr>
              <a:t>Größenordnung: </a:t>
            </a:r>
            <a:r>
              <a:rPr lang="de-DE" sz="1400" dirty="0">
                <a:solidFill>
                  <a:srgbClr val="595959"/>
                </a:solidFill>
                <a:latin typeface="Lato"/>
                <a:ea typeface="Lato"/>
                <a:cs typeface="Lato"/>
              </a:rPr>
              <a:t>GPT-3 hat 175 Milliarden Parameter (Gewichte und Bias-Werte).</a:t>
            </a:r>
          </a:p>
        </p:txBody>
      </p:sp>
      <p:sp>
        <p:nvSpPr>
          <p:cNvPr id="9" name="Bildkarte"/>
          <p:cNvSpPr/>
          <p:nvPr/>
        </p:nvSpPr>
        <p:spPr>
          <a:xfrm>
            <a:off x="5486400" y="1188720"/>
            <a:ext cx="6080760" cy="4141731"/>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pic>
        <p:nvPicPr>
          <p:cNvPr id="10" name="Diagramm" descr="Ein kleines Netzwerk – Diagramm des Nutzers (3_kleines_netzwerk.png)"/>
          <p:cNvPicPr>
            <a:picLocks noChangeAspect="1"/>
          </p:cNvPicPr>
          <p:nvPr/>
        </p:nvPicPr>
        <p:blipFill>
          <a:blip r:embed="rId3"/>
          <a:stretch>
            <a:fillRect/>
          </a:stretch>
        </p:blipFill>
        <p:spPr>
          <a:xfrm>
            <a:off x="5577840" y="1280160"/>
            <a:ext cx="5897880" cy="3958851"/>
          </a:xfrm>
          <a:prstGeom prst="rect">
            <a:avLst/>
          </a:prstGeom>
        </p:spPr>
      </p:pic>
      <p:sp>
        <p:nvSpPr>
          <p:cNvPr id="11" name="Bildquelle"/>
          <p:cNvSpPr/>
          <p:nvPr/>
        </p:nvSpPr>
        <p:spPr>
          <a:xfrm>
            <a:off x="5486400" y="5403603"/>
            <a:ext cx="6080760" cy="274320"/>
          </a:xfrm>
          <a:prstGeom prst="rect">
            <a:avLst/>
          </a:prstGeom>
          <a:noFill/>
          <a:ln>
            <a:noFill/>
          </a:ln>
        </p:spPr>
        <p:txBody>
          <a:bodyPr wrap="square" lIns="0" tIns="0" rIns="0" bIns="0" rtlCol="0" anchor="t"/>
          <a:lstStyle/>
          <a:p>
            <a:pPr marL="0" indent="0" algn="r">
              <a:buNone/>
            </a:pPr>
            <a:r>
              <a:rPr lang="de-DE" sz="1000" i="1" dirty="0">
                <a:solidFill>
                  <a:srgbClr val="808080"/>
                </a:solidFill>
                <a:latin typeface="Lato"/>
                <a:ea typeface="Lato"/>
                <a:cs typeface="Lato"/>
              </a:rPr>
              <a:t>GPT-3: Brown et al. (2020), „Language Models are Few-Shot Learners“, arXiv:2005.14165</a:t>
            </a:r>
          </a:p>
        </p:txBody>
      </p:sp>
      <p:sp>
        <p:nvSpPr>
          <p:cNvPr id="12" name="Shape 3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13" name="Shape 3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14" name="Text 3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15" name="Shape 3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16" name="Text 3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17" name="Shape 3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18" name="Text 3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19" name="Shape 3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20" name="Text 3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21" name="Shape 40"/>
          <p:cNvSpPr/>
          <p:nvPr/>
        </p:nvSpPr>
        <p:spPr>
          <a:xfrm>
            <a:off x="8692530" y="6359652"/>
            <a:ext cx="82296" cy="82296"/>
          </a:xfrm>
          <a:prstGeom prst="ellipse">
            <a:avLst/>
          </a:prstGeom>
          <a:solidFill>
            <a:srgbClr val="D62828"/>
          </a:solidFill>
          <a:ln/>
        </p:spPr>
        <p:txBody>
          <a:bodyPr/>
          <a:lstStyle/>
          <a:p>
            <a:endParaRPr lang="de-DE"/>
          </a:p>
        </p:txBody>
      </p:sp>
      <p:sp>
        <p:nvSpPr>
          <p:cNvPr id="22" name="Shape 41"/>
          <p:cNvSpPr/>
          <p:nvPr/>
        </p:nvSpPr>
        <p:spPr>
          <a:xfrm>
            <a:off x="777240" y="6364224"/>
            <a:ext cx="1594714" cy="73152"/>
          </a:xfrm>
          <a:prstGeom prst="rect">
            <a:avLst/>
          </a:prstGeom>
          <a:solidFill>
            <a:srgbClr val="3D4C61"/>
          </a:solidFill>
          <a:ln/>
        </p:spPr>
        <p:txBody>
          <a:bodyPr/>
          <a:lstStyle/>
          <a:p>
            <a:endParaRPr lang="de-DE"/>
          </a:p>
        </p:txBody>
      </p:sp>
      <p:sp>
        <p:nvSpPr>
          <p:cNvPr id="23" name="Text 4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8</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1097280"/>
            <a:ext cx="4572000" cy="1188720"/>
          </a:xfrm>
          <a:prstGeom prst="rect">
            <a:avLst/>
          </a:prstGeom>
          <a:noFill/>
          <a:ln/>
        </p:spPr>
        <p:txBody>
          <a:bodyPr wrap="square" lIns="0" tIns="0" rIns="0" bIns="0" rtlCol="0" anchor="ctr"/>
          <a:lstStyle/>
          <a:p>
            <a:pPr marL="0" indent="0">
              <a:buNone/>
            </a:pPr>
            <a:r>
              <a:rPr lang="en-US" sz="6800" dirty="0">
                <a:solidFill>
                  <a:srgbClr val="3D4C61"/>
                </a:solidFill>
                <a:latin typeface="Playfair Display" pitchFamily="34" charset="0"/>
                <a:ea typeface="Playfair Display" pitchFamily="34" charset="-122"/>
                <a:cs typeface="Playfair Display" pitchFamily="34" charset="-120"/>
              </a:rPr>
              <a:t>2010–2012</a:t>
            </a:r>
            <a:endParaRPr lang="en-US" sz="6800" dirty="0"/>
          </a:p>
        </p:txBody>
      </p:sp>
      <p:sp>
        <p:nvSpPr>
          <p:cNvPr id="5" name="Text 3"/>
          <p:cNvSpPr/>
          <p:nvPr/>
        </p:nvSpPr>
        <p:spPr>
          <a:xfrm>
            <a:off x="685800" y="2514600"/>
            <a:ext cx="438912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2 · Die Wurzel</a:t>
            </a:r>
            <a:endParaRPr lang="en-US" sz="1600" dirty="0"/>
          </a:p>
        </p:txBody>
      </p:sp>
      <p:sp>
        <p:nvSpPr>
          <p:cNvPr id="6" name="Text 4"/>
          <p:cNvSpPr/>
          <p:nvPr/>
        </p:nvSpPr>
        <p:spPr>
          <a:xfrm>
            <a:off x="685800" y="2852928"/>
            <a:ext cx="4389120" cy="640080"/>
          </a:xfrm>
          <a:prstGeom prst="rect">
            <a:avLst/>
          </a:prstGeom>
          <a:noFill/>
          <a:ln/>
        </p:spPr>
        <p:txBody>
          <a:bodyPr wrap="square" lIns="0" tIns="0" rIns="0" bIns="0" rtlCol="0" anchor="ctr"/>
          <a:lstStyle/>
          <a:p>
            <a:pPr marL="0" indent="0">
              <a:buNone/>
            </a:pPr>
            <a:r>
              <a:rPr lang="en-US" sz="3000" dirty="0">
                <a:solidFill>
                  <a:srgbClr val="3D4C61"/>
                </a:solidFill>
                <a:latin typeface="Poppins SemiBold" pitchFamily="34" charset="0"/>
                <a:ea typeface="Poppins SemiBold" pitchFamily="34" charset="-122"/>
                <a:cs typeface="Poppins SemiBold" pitchFamily="34" charset="-120"/>
              </a:rPr>
              <a:t>KI verlässt das Labor</a:t>
            </a:r>
            <a:endParaRPr lang="en-US" sz="3000" dirty="0"/>
          </a:p>
        </p:txBody>
      </p:sp>
      <p:sp>
        <p:nvSpPr>
          <p:cNvPr id="7" name="Text 5"/>
          <p:cNvSpPr/>
          <p:nvPr/>
        </p:nvSpPr>
        <p:spPr>
          <a:xfrm>
            <a:off x="685800" y="3657600"/>
            <a:ext cx="4206240" cy="1005840"/>
          </a:xfrm>
          <a:prstGeom prst="rect">
            <a:avLst/>
          </a:prstGeom>
          <a:noFill/>
          <a:ln/>
        </p:spPr>
        <p:txBody>
          <a:bodyPr wrap="square" lIns="0" tIns="0" rIns="0" bIns="0" rtlCol="0" anchor="t"/>
          <a:lstStyle/>
          <a:p>
            <a:pPr marL="0" indent="0">
              <a:buNone/>
            </a:pPr>
            <a:r>
              <a:rPr lang="en-US" sz="1400" dirty="0">
                <a:solidFill>
                  <a:srgbClr val="595959"/>
                </a:solidFill>
                <a:latin typeface="Lato" pitchFamily="34" charset="0"/>
                <a:ea typeface="Lato" pitchFamily="34" charset="-122"/>
                <a:cs typeface="Lato" pitchFamily="34" charset="-120"/>
              </a:rPr>
              <a:t>Ein Quizsieg, ein Assistent im iPhone und ein Bilderkennungs-Durchbruch: Aus diesen drei Wurzeln wächst der Baum der öffentlichen KI.</a:t>
            </a:r>
            <a:endParaRPr lang="en-US" sz="1400" dirty="0"/>
          </a:p>
        </p:txBody>
      </p:sp>
      <p:sp>
        <p:nvSpPr>
          <p:cNvPr id="8" name="Shape 6"/>
          <p:cNvSpPr/>
          <p:nvPr/>
        </p:nvSpPr>
        <p:spPr>
          <a:xfrm>
            <a:off x="5440680" y="1325880"/>
            <a:ext cx="2103120" cy="2743200"/>
          </a:xfrm>
          <a:prstGeom prst="rect">
            <a:avLst/>
          </a:prstGeom>
          <a:solidFill>
            <a:srgbClr val="3D4C61"/>
          </a:solidFill>
          <a:ln/>
        </p:spPr>
        <p:txBody>
          <a:bodyPr/>
          <a:lstStyle/>
          <a:p>
            <a:endParaRPr lang="de-DE"/>
          </a:p>
        </p:txBody>
      </p:sp>
      <p:sp>
        <p:nvSpPr>
          <p:cNvPr id="9" name="Shape 7"/>
          <p:cNvSpPr/>
          <p:nvPr/>
        </p:nvSpPr>
        <p:spPr>
          <a:xfrm>
            <a:off x="5669280" y="1554480"/>
            <a:ext cx="640080" cy="640080"/>
          </a:xfrm>
          <a:prstGeom prst="ellipse">
            <a:avLst/>
          </a:prstGeom>
          <a:solidFill>
            <a:srgbClr val="FFFFFF"/>
          </a:solidFill>
          <a:ln/>
        </p:spPr>
        <p:txBody>
          <a:bodyPr/>
          <a:lstStyle/>
          <a:p>
            <a:endParaRPr lang="de-DE"/>
          </a:p>
        </p:txBody>
      </p:sp>
      <p:pic>
        <p:nvPicPr>
          <p:cNvPr id="10" name="Image 0" descr="/workspace/ki-timeline/logos/png/ibm.png"/>
          <p:cNvPicPr>
            <a:picLocks noChangeAspect="1"/>
          </p:cNvPicPr>
          <p:nvPr/>
        </p:nvPicPr>
        <p:blipFill>
          <a:blip r:embed="rId3"/>
          <a:stretch>
            <a:fillRect/>
          </a:stretch>
        </p:blipFill>
        <p:spPr>
          <a:xfrm>
            <a:off x="5797296" y="1682496"/>
            <a:ext cx="384048" cy="384048"/>
          </a:xfrm>
          <a:prstGeom prst="rect">
            <a:avLst/>
          </a:prstGeom>
        </p:spPr>
      </p:pic>
      <p:sp>
        <p:nvSpPr>
          <p:cNvPr id="11" name="Text 8"/>
          <p:cNvSpPr/>
          <p:nvPr/>
        </p:nvSpPr>
        <p:spPr>
          <a:xfrm>
            <a:off x="5669280" y="2331720"/>
            <a:ext cx="1737360" cy="320040"/>
          </a:xfrm>
          <a:prstGeom prst="rect">
            <a:avLst/>
          </a:prstGeom>
          <a:noFill/>
          <a:ln/>
        </p:spPr>
        <p:txBody>
          <a:bodyPr wrap="square" lIns="0" tIns="0" rIns="0" bIns="0" rtlCol="0" anchor="ctr"/>
          <a:lstStyle/>
          <a:p>
            <a:pPr marL="0" indent="0">
              <a:buNone/>
            </a:pPr>
            <a:r>
              <a:rPr lang="en-US" sz="1600" b="1" dirty="0">
                <a:solidFill>
                  <a:srgbClr val="FFFFFF"/>
                </a:solidFill>
                <a:latin typeface="Poppins" pitchFamily="34" charset="0"/>
                <a:ea typeface="Poppins" pitchFamily="34" charset="-122"/>
                <a:cs typeface="Poppins" pitchFamily="34" charset="-120"/>
              </a:rPr>
              <a:t>Feb 2011</a:t>
            </a:r>
            <a:endParaRPr lang="en-US" sz="1600" dirty="0"/>
          </a:p>
        </p:txBody>
      </p:sp>
      <p:sp>
        <p:nvSpPr>
          <p:cNvPr id="12" name="Text 9"/>
          <p:cNvSpPr/>
          <p:nvPr/>
        </p:nvSpPr>
        <p:spPr>
          <a:xfrm>
            <a:off x="5669280" y="2651760"/>
            <a:ext cx="1737360" cy="365760"/>
          </a:xfrm>
          <a:prstGeom prst="rect">
            <a:avLst/>
          </a:prstGeom>
          <a:noFill/>
          <a:ln/>
        </p:spPr>
        <p:txBody>
          <a:bodyPr wrap="square" lIns="0" tIns="0" rIns="0" bIns="0" rtlCol="0" anchor="ctr"/>
          <a:lstStyle/>
          <a:p>
            <a:pPr marL="0" indent="0">
              <a:buNone/>
            </a:pPr>
            <a:r>
              <a:rPr lang="en-US" sz="1800" dirty="0">
                <a:solidFill>
                  <a:srgbClr val="FFFFFF"/>
                </a:solidFill>
                <a:latin typeface="Poppins SemiBold" pitchFamily="34" charset="0"/>
                <a:ea typeface="Poppins SemiBold" pitchFamily="34" charset="-122"/>
                <a:cs typeface="Poppins SemiBold" pitchFamily="34" charset="-120"/>
              </a:rPr>
              <a:t>IBM Watson</a:t>
            </a:r>
            <a:endParaRPr lang="en-US" sz="1800" dirty="0"/>
          </a:p>
        </p:txBody>
      </p:sp>
      <p:sp>
        <p:nvSpPr>
          <p:cNvPr id="13" name="Text 10"/>
          <p:cNvSpPr/>
          <p:nvPr/>
        </p:nvSpPr>
        <p:spPr>
          <a:xfrm>
            <a:off x="5669280" y="2999232"/>
            <a:ext cx="1737360" cy="256032"/>
          </a:xfrm>
          <a:prstGeom prst="rect">
            <a:avLst/>
          </a:prstGeom>
          <a:noFill/>
          <a:ln/>
        </p:spPr>
        <p:txBody>
          <a:bodyPr wrap="square" lIns="0" tIns="0" rIns="0" bIns="0" rtlCol="0" anchor="ctr"/>
          <a:lstStyle/>
          <a:p>
            <a:pPr marL="0" indent="0">
              <a:buNone/>
            </a:pPr>
            <a:r>
              <a:rPr lang="en-US" sz="1200" dirty="0">
                <a:solidFill>
                  <a:srgbClr val="E6E9EE"/>
                </a:solidFill>
                <a:latin typeface="Lato" pitchFamily="34" charset="0"/>
                <a:ea typeface="Lato" pitchFamily="34" charset="-122"/>
                <a:cs typeface="Lato" pitchFamily="34" charset="-120"/>
              </a:rPr>
              <a:t>IBM</a:t>
            </a:r>
            <a:endParaRPr lang="en-US" sz="1200" dirty="0"/>
          </a:p>
        </p:txBody>
      </p:sp>
      <p:sp>
        <p:nvSpPr>
          <p:cNvPr id="14" name="Text 11"/>
          <p:cNvSpPr/>
          <p:nvPr/>
        </p:nvSpPr>
        <p:spPr>
          <a:xfrm>
            <a:off x="5669280" y="3273552"/>
            <a:ext cx="1737360" cy="685800"/>
          </a:xfrm>
          <a:prstGeom prst="rect">
            <a:avLst/>
          </a:prstGeom>
          <a:noFill/>
          <a:ln/>
        </p:spPr>
        <p:txBody>
          <a:bodyPr wrap="square" lIns="0" tIns="0" rIns="0" bIns="0" rtlCol="0" anchor="t"/>
          <a:lstStyle/>
          <a:p>
            <a:pPr marL="0" indent="0">
              <a:buNone/>
            </a:pPr>
            <a:r>
              <a:rPr lang="en-US" sz="1100" dirty="0">
                <a:solidFill>
                  <a:srgbClr val="FFFFFF"/>
                </a:solidFill>
                <a:latin typeface="Lato" pitchFamily="34" charset="0"/>
                <a:ea typeface="Lato" pitchFamily="34" charset="-122"/>
                <a:cs typeface="Lato" pitchFamily="34" charset="-120"/>
              </a:rPr>
              <a:t>Gewinnt die Quizshow Jeopardy! gegen menschliche Champions</a:t>
            </a:r>
            <a:endParaRPr lang="en-US" sz="1100" dirty="0"/>
          </a:p>
        </p:txBody>
      </p:sp>
      <p:sp>
        <p:nvSpPr>
          <p:cNvPr id="15" name="Shape 12"/>
          <p:cNvSpPr/>
          <p:nvPr/>
        </p:nvSpPr>
        <p:spPr>
          <a:xfrm>
            <a:off x="7589520" y="2743200"/>
            <a:ext cx="2103120" cy="2743200"/>
          </a:xfrm>
          <a:prstGeom prst="rect">
            <a:avLst/>
          </a:prstGeom>
          <a:solidFill>
            <a:srgbClr val="2E86DE"/>
          </a:solidFill>
          <a:ln/>
        </p:spPr>
        <p:txBody>
          <a:bodyPr/>
          <a:lstStyle/>
          <a:p>
            <a:endParaRPr lang="de-DE"/>
          </a:p>
        </p:txBody>
      </p:sp>
      <p:sp>
        <p:nvSpPr>
          <p:cNvPr id="16" name="Shape 13"/>
          <p:cNvSpPr/>
          <p:nvPr/>
        </p:nvSpPr>
        <p:spPr>
          <a:xfrm>
            <a:off x="7818120" y="2971800"/>
            <a:ext cx="640080" cy="640080"/>
          </a:xfrm>
          <a:prstGeom prst="ellipse">
            <a:avLst/>
          </a:prstGeom>
          <a:solidFill>
            <a:srgbClr val="FFFFFF"/>
          </a:solidFill>
          <a:ln/>
        </p:spPr>
        <p:txBody>
          <a:bodyPr/>
          <a:lstStyle/>
          <a:p>
            <a:endParaRPr lang="de-DE"/>
          </a:p>
        </p:txBody>
      </p:sp>
      <p:pic>
        <p:nvPicPr>
          <p:cNvPr id="17" name="Image 1" descr="/workspace/ki-timeline/logos/png/apple.png"/>
          <p:cNvPicPr>
            <a:picLocks noChangeAspect="1"/>
          </p:cNvPicPr>
          <p:nvPr/>
        </p:nvPicPr>
        <p:blipFill>
          <a:blip r:embed="rId4"/>
          <a:stretch>
            <a:fillRect/>
          </a:stretch>
        </p:blipFill>
        <p:spPr>
          <a:xfrm>
            <a:off x="7946136" y="3099816"/>
            <a:ext cx="384048" cy="384048"/>
          </a:xfrm>
          <a:prstGeom prst="rect">
            <a:avLst/>
          </a:prstGeom>
        </p:spPr>
      </p:pic>
      <p:sp>
        <p:nvSpPr>
          <p:cNvPr id="18" name="Text 14"/>
          <p:cNvSpPr/>
          <p:nvPr/>
        </p:nvSpPr>
        <p:spPr>
          <a:xfrm>
            <a:off x="7818120" y="3749040"/>
            <a:ext cx="1737360" cy="320040"/>
          </a:xfrm>
          <a:prstGeom prst="rect">
            <a:avLst/>
          </a:prstGeom>
          <a:noFill/>
          <a:ln/>
        </p:spPr>
        <p:txBody>
          <a:bodyPr wrap="square" lIns="0" tIns="0" rIns="0" bIns="0" rtlCol="0" anchor="ctr"/>
          <a:lstStyle/>
          <a:p>
            <a:pPr marL="0" indent="0">
              <a:buNone/>
            </a:pPr>
            <a:r>
              <a:rPr lang="en-US" sz="1600" b="1" dirty="0">
                <a:solidFill>
                  <a:srgbClr val="FFFFFF"/>
                </a:solidFill>
                <a:latin typeface="Poppins" pitchFamily="34" charset="0"/>
                <a:ea typeface="Poppins" pitchFamily="34" charset="-122"/>
                <a:cs typeface="Poppins" pitchFamily="34" charset="-120"/>
              </a:rPr>
              <a:t>Okt 2011</a:t>
            </a:r>
            <a:endParaRPr lang="en-US" sz="1600" dirty="0"/>
          </a:p>
        </p:txBody>
      </p:sp>
      <p:sp>
        <p:nvSpPr>
          <p:cNvPr id="19" name="Text 15"/>
          <p:cNvSpPr/>
          <p:nvPr/>
        </p:nvSpPr>
        <p:spPr>
          <a:xfrm>
            <a:off x="7818120" y="4069080"/>
            <a:ext cx="1737360" cy="365760"/>
          </a:xfrm>
          <a:prstGeom prst="rect">
            <a:avLst/>
          </a:prstGeom>
          <a:noFill/>
          <a:ln/>
        </p:spPr>
        <p:txBody>
          <a:bodyPr wrap="square" lIns="0" tIns="0" rIns="0" bIns="0" rtlCol="0" anchor="ctr"/>
          <a:lstStyle/>
          <a:p>
            <a:pPr marL="0" indent="0">
              <a:buNone/>
            </a:pPr>
            <a:r>
              <a:rPr lang="en-US" sz="1800" dirty="0">
                <a:solidFill>
                  <a:srgbClr val="FFFFFF"/>
                </a:solidFill>
                <a:latin typeface="Poppins SemiBold" pitchFamily="34" charset="0"/>
                <a:ea typeface="Poppins SemiBold" pitchFamily="34" charset="-122"/>
                <a:cs typeface="Poppins SemiBold" pitchFamily="34" charset="-120"/>
              </a:rPr>
              <a:t>Siri</a:t>
            </a:r>
            <a:endParaRPr lang="en-US" sz="1800" dirty="0"/>
          </a:p>
        </p:txBody>
      </p:sp>
      <p:sp>
        <p:nvSpPr>
          <p:cNvPr id="20" name="Text 16"/>
          <p:cNvSpPr/>
          <p:nvPr/>
        </p:nvSpPr>
        <p:spPr>
          <a:xfrm>
            <a:off x="7818120" y="4416552"/>
            <a:ext cx="1737360" cy="256032"/>
          </a:xfrm>
          <a:prstGeom prst="rect">
            <a:avLst/>
          </a:prstGeom>
          <a:noFill/>
          <a:ln/>
        </p:spPr>
        <p:txBody>
          <a:bodyPr wrap="square" lIns="0" tIns="0" rIns="0" bIns="0" rtlCol="0" anchor="ctr"/>
          <a:lstStyle/>
          <a:p>
            <a:pPr marL="0" indent="0">
              <a:buNone/>
            </a:pPr>
            <a:r>
              <a:rPr lang="en-US" sz="1200" dirty="0">
                <a:solidFill>
                  <a:srgbClr val="E6E9EE"/>
                </a:solidFill>
                <a:latin typeface="Lato" pitchFamily="34" charset="0"/>
                <a:ea typeface="Lato" pitchFamily="34" charset="-122"/>
                <a:cs typeface="Lato" pitchFamily="34" charset="-120"/>
              </a:rPr>
              <a:t>Apple</a:t>
            </a:r>
            <a:endParaRPr lang="en-US" sz="1200" dirty="0"/>
          </a:p>
        </p:txBody>
      </p:sp>
      <p:sp>
        <p:nvSpPr>
          <p:cNvPr id="21" name="Text 17"/>
          <p:cNvSpPr/>
          <p:nvPr/>
        </p:nvSpPr>
        <p:spPr>
          <a:xfrm>
            <a:off x="7818120" y="4690872"/>
            <a:ext cx="1737360" cy="685800"/>
          </a:xfrm>
          <a:prstGeom prst="rect">
            <a:avLst/>
          </a:prstGeom>
          <a:noFill/>
          <a:ln/>
        </p:spPr>
        <p:txBody>
          <a:bodyPr wrap="square" lIns="0" tIns="0" rIns="0" bIns="0" rtlCol="0" anchor="t"/>
          <a:lstStyle/>
          <a:p>
            <a:pPr marL="0" indent="0">
              <a:buNone/>
            </a:pPr>
            <a:r>
              <a:rPr lang="en-US" sz="1100" dirty="0">
                <a:solidFill>
                  <a:srgbClr val="FFFFFF"/>
                </a:solidFill>
                <a:latin typeface="Lato" pitchFamily="34" charset="0"/>
                <a:ea typeface="Lato" pitchFamily="34" charset="-122"/>
                <a:cs typeface="Lato" pitchFamily="34" charset="-120"/>
              </a:rPr>
              <a:t>Sprachassistent im iPhone 4S: erste KI für ein Massenpublikum</a:t>
            </a:r>
            <a:endParaRPr lang="en-US" sz="1100" dirty="0"/>
          </a:p>
        </p:txBody>
      </p:sp>
      <p:sp>
        <p:nvSpPr>
          <p:cNvPr id="22" name="Shape 18"/>
          <p:cNvSpPr/>
          <p:nvPr/>
        </p:nvSpPr>
        <p:spPr>
          <a:xfrm>
            <a:off x="9738360" y="1325880"/>
            <a:ext cx="2103120" cy="2743200"/>
          </a:xfrm>
          <a:prstGeom prst="rect">
            <a:avLst/>
          </a:prstGeom>
          <a:solidFill>
            <a:srgbClr val="595959"/>
          </a:solidFill>
          <a:ln/>
        </p:spPr>
        <p:txBody>
          <a:bodyPr/>
          <a:lstStyle/>
          <a:p>
            <a:endParaRPr lang="de-DE"/>
          </a:p>
        </p:txBody>
      </p:sp>
      <p:sp>
        <p:nvSpPr>
          <p:cNvPr id="46" name="Schlüsselereignis Rahmen AlexNet" descr="Schlüsselereignis-Markierung"/>
          <p:cNvSpPr/>
          <p:nvPr/>
        </p:nvSpPr>
        <p:spPr>
          <a:xfrm>
            <a:off x="9802368" y="1389888"/>
            <a:ext cx="1975103" cy="2615184"/>
          </a:xfrm>
          <a:prstGeom prst="rect">
            <a:avLst/>
          </a:prstGeom>
          <a:noFill/>
          <a:ln w="22225">
            <a:solidFill>
              <a:srgbClr val="EEF1F4"/>
            </a:solidFill>
          </a:ln>
        </p:spPr>
        <p:txBody>
          <a:bodyPr/>
          <a:lstStyle/>
          <a:p>
            <a:endParaRPr lang="de-DE"/>
          </a:p>
        </p:txBody>
      </p:sp>
      <p:sp>
        <p:nvSpPr>
          <p:cNvPr id="23" name="Shape 19"/>
          <p:cNvSpPr/>
          <p:nvPr/>
        </p:nvSpPr>
        <p:spPr>
          <a:xfrm>
            <a:off x="9966960" y="1554480"/>
            <a:ext cx="640080" cy="640080"/>
          </a:xfrm>
          <a:prstGeom prst="ellipse">
            <a:avLst/>
          </a:prstGeom>
          <a:solidFill>
            <a:srgbClr val="FFFFFF"/>
          </a:solidFill>
          <a:ln/>
        </p:spPr>
        <p:txBody>
          <a:bodyPr/>
          <a:lstStyle/>
          <a:p>
            <a:endParaRPr lang="de-DE"/>
          </a:p>
        </p:txBody>
      </p:sp>
      <p:pic>
        <p:nvPicPr>
          <p:cNvPr id="24" name="Image 2" descr="/workspace/ki-timeline/logos/png/uoft.png"/>
          <p:cNvPicPr>
            <a:picLocks noChangeAspect="1"/>
          </p:cNvPicPr>
          <p:nvPr/>
        </p:nvPicPr>
        <p:blipFill>
          <a:blip r:embed="rId5"/>
          <a:stretch>
            <a:fillRect/>
          </a:stretch>
        </p:blipFill>
        <p:spPr>
          <a:xfrm>
            <a:off x="10094976" y="1682496"/>
            <a:ext cx="384048" cy="384048"/>
          </a:xfrm>
          <a:prstGeom prst="rect">
            <a:avLst/>
          </a:prstGeom>
        </p:spPr>
      </p:pic>
      <p:sp>
        <p:nvSpPr>
          <p:cNvPr id="25" name="Text 20"/>
          <p:cNvSpPr/>
          <p:nvPr/>
        </p:nvSpPr>
        <p:spPr>
          <a:xfrm>
            <a:off x="9966960" y="2331720"/>
            <a:ext cx="1737360" cy="320040"/>
          </a:xfrm>
          <a:prstGeom prst="rect">
            <a:avLst/>
          </a:prstGeom>
          <a:noFill/>
          <a:ln/>
        </p:spPr>
        <p:txBody>
          <a:bodyPr wrap="square" lIns="0" tIns="0" rIns="0" bIns="0" rtlCol="0" anchor="ctr"/>
          <a:lstStyle/>
          <a:p>
            <a:pPr marL="0" indent="0">
              <a:buNone/>
            </a:pPr>
            <a:r>
              <a:rPr lang="en-US" sz="1600" b="1" dirty="0">
                <a:solidFill>
                  <a:srgbClr val="FFFFFF"/>
                </a:solidFill>
                <a:latin typeface="Poppins" pitchFamily="34" charset="0"/>
                <a:ea typeface="Poppins" pitchFamily="34" charset="-122"/>
                <a:cs typeface="Poppins" pitchFamily="34" charset="-120"/>
              </a:rPr>
              <a:t>Sep 2012</a:t>
            </a:r>
            <a:endParaRPr lang="en-US" sz="1600" dirty="0"/>
          </a:p>
        </p:txBody>
      </p:sp>
      <p:sp>
        <p:nvSpPr>
          <p:cNvPr id="26" name="Text 21"/>
          <p:cNvSpPr/>
          <p:nvPr/>
        </p:nvSpPr>
        <p:spPr>
          <a:xfrm>
            <a:off x="9966960" y="2651760"/>
            <a:ext cx="1737360" cy="365760"/>
          </a:xfrm>
          <a:prstGeom prst="rect">
            <a:avLst/>
          </a:prstGeom>
          <a:noFill/>
          <a:ln/>
        </p:spPr>
        <p:txBody>
          <a:bodyPr wrap="square" lIns="0" tIns="0" rIns="0" bIns="0" rtlCol="0" anchor="ctr"/>
          <a:lstStyle/>
          <a:p>
            <a:pPr marL="0" indent="0">
              <a:buNone/>
            </a:pPr>
            <a:r>
              <a:rPr lang="en-US" sz="1800" dirty="0">
                <a:solidFill>
                  <a:srgbClr val="FFFFFF"/>
                </a:solidFill>
                <a:latin typeface="Poppins SemiBold" pitchFamily="34" charset="0"/>
                <a:ea typeface="Poppins SemiBold" pitchFamily="34" charset="-122"/>
                <a:cs typeface="Poppins SemiBold" pitchFamily="34" charset="-120"/>
              </a:rPr>
              <a:t>AlexNet</a:t>
            </a:r>
            <a:endParaRPr lang="en-US" sz="1800" dirty="0"/>
          </a:p>
        </p:txBody>
      </p:sp>
      <p:sp>
        <p:nvSpPr>
          <p:cNvPr id="27" name="Text 22"/>
          <p:cNvSpPr/>
          <p:nvPr/>
        </p:nvSpPr>
        <p:spPr>
          <a:xfrm>
            <a:off x="9966960" y="2999232"/>
            <a:ext cx="1737360" cy="256032"/>
          </a:xfrm>
          <a:prstGeom prst="rect">
            <a:avLst/>
          </a:prstGeom>
          <a:noFill/>
          <a:ln/>
        </p:spPr>
        <p:txBody>
          <a:bodyPr wrap="square" lIns="0" tIns="0" rIns="0" bIns="0" rtlCol="0" anchor="ctr"/>
          <a:lstStyle/>
          <a:p>
            <a:pPr marL="0" indent="0">
              <a:buNone/>
            </a:pPr>
            <a:r>
              <a:rPr lang="en-US" sz="1200" dirty="0">
                <a:solidFill>
                  <a:srgbClr val="E6E9EE"/>
                </a:solidFill>
                <a:latin typeface="Lato" pitchFamily="34" charset="0"/>
                <a:ea typeface="Lato" pitchFamily="34" charset="-122"/>
                <a:cs typeface="Lato" pitchFamily="34" charset="-120"/>
              </a:rPr>
              <a:t>Univ. Toronto</a:t>
            </a:r>
            <a:endParaRPr lang="en-US" sz="1200" dirty="0"/>
          </a:p>
        </p:txBody>
      </p:sp>
      <p:sp>
        <p:nvSpPr>
          <p:cNvPr id="28" name="Text 23"/>
          <p:cNvSpPr/>
          <p:nvPr/>
        </p:nvSpPr>
        <p:spPr>
          <a:xfrm>
            <a:off x="9966960" y="3273552"/>
            <a:ext cx="1737360" cy="685800"/>
          </a:xfrm>
          <a:prstGeom prst="rect">
            <a:avLst/>
          </a:prstGeom>
          <a:noFill/>
          <a:ln/>
        </p:spPr>
        <p:txBody>
          <a:bodyPr wrap="square" lIns="0" tIns="0" rIns="0" bIns="0" rtlCol="0" anchor="t"/>
          <a:lstStyle/>
          <a:p>
            <a:pPr marL="0" indent="0">
              <a:buNone/>
            </a:pPr>
            <a:r>
              <a:rPr lang="en-US" sz="1100" dirty="0">
                <a:solidFill>
                  <a:srgbClr val="FFFFFF"/>
                </a:solidFill>
                <a:latin typeface="Lato" pitchFamily="34" charset="0"/>
                <a:ea typeface="Lato" pitchFamily="34" charset="-122"/>
                <a:cs typeface="Lato" pitchFamily="34" charset="-120"/>
              </a:rPr>
              <a:t>Deep Learning gewinnt ImageNet, Start der modernen Bilderkennung</a:t>
            </a:r>
            <a:endParaRPr lang="en-US" sz="1100" dirty="0"/>
          </a:p>
        </p:txBody>
      </p:sp>
      <p:sp>
        <p:nvSpPr>
          <p:cNvPr id="29" name="Shape 24"/>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30" name="Shape 25"/>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31" name="Text 26"/>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2" name="Shape 27"/>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33" name="Text 28"/>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34" name="Shape 29"/>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35" name="Text 30"/>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36" name="Shape 31"/>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37" name="Text 32"/>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38" name="Shape 33"/>
          <p:cNvSpPr/>
          <p:nvPr/>
        </p:nvSpPr>
        <p:spPr>
          <a:xfrm>
            <a:off x="8692530" y="6359652"/>
            <a:ext cx="82296" cy="82296"/>
          </a:xfrm>
          <a:prstGeom prst="ellipse">
            <a:avLst/>
          </a:prstGeom>
          <a:solidFill>
            <a:srgbClr val="D62828"/>
          </a:solidFill>
          <a:ln/>
        </p:spPr>
        <p:txBody>
          <a:bodyPr/>
          <a:lstStyle/>
          <a:p>
            <a:endParaRPr lang="de-DE"/>
          </a:p>
        </p:txBody>
      </p:sp>
      <p:sp>
        <p:nvSpPr>
          <p:cNvPr id="39" name="Shape 34"/>
          <p:cNvSpPr/>
          <p:nvPr/>
        </p:nvSpPr>
        <p:spPr>
          <a:xfrm>
            <a:off x="2371954" y="6364224"/>
            <a:ext cx="1473397" cy="73152"/>
          </a:xfrm>
          <a:prstGeom prst="rect">
            <a:avLst/>
          </a:prstGeom>
          <a:solidFill>
            <a:srgbClr val="3D4C61"/>
          </a:solidFill>
          <a:ln/>
        </p:spPr>
        <p:txBody>
          <a:bodyPr/>
          <a:lstStyle/>
          <a:p>
            <a:endParaRPr lang="de-DE"/>
          </a:p>
        </p:txBody>
      </p:sp>
      <p:sp>
        <p:nvSpPr>
          <p:cNvPr id="40"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9</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41"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NVIDIA GTX 580</a:t>
            </a:r>
          </a:p>
          <a:p>
            <a:pPr marL="0" indent="0" algn="l">
              <a:lnSpc>
                <a:spcPct val="95000"/>
              </a:lnSpc>
              <a:spcBef>
                <a:spcPts val="0"/>
              </a:spcBef>
              <a:buNone/>
            </a:pPr>
            <a:r>
              <a:rPr lang="de-DE" sz="750" dirty="0">
                <a:solidFill>
                  <a:srgbClr val="8B1E3F"/>
                </a:solidFill>
                <a:latin typeface="Poppins" pitchFamily="34" charset="0"/>
                <a:cs typeface="Poppins" pitchFamily="34" charset="0"/>
              </a:rPr>
              <a:t>1,58 TFLOPS</a:t>
            </a:r>
          </a:p>
          <a:p>
            <a:pPr marL="0" indent="0" algn="l">
              <a:lnSpc>
                <a:spcPct val="95000"/>
              </a:lnSpc>
              <a:spcBef>
                <a:spcPts val="0"/>
              </a:spcBef>
              <a:buNone/>
            </a:pPr>
            <a:r>
              <a:rPr lang="de-DE" sz="700" dirty="0">
                <a:solidFill>
                  <a:srgbClr val="808080"/>
                </a:solidFill>
                <a:latin typeface="Lato" pitchFamily="34" charset="0"/>
                <a:cs typeface="Lato" pitchFamily="34" charset="0"/>
              </a:rPr>
              <a:t>2012 · AlexNet</a:t>
            </a:r>
          </a:p>
        </p:txBody>
      </p:sp>
      <p:sp>
        <p:nvSpPr>
          <p:cNvPr id="42"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43" name="Firma IBM"/>
          <p:cNvSpPr/>
          <p:nvPr/>
        </p:nvSpPr>
        <p:spPr>
          <a:xfrm>
            <a:off x="5847313" y="2127504"/>
            <a:ext cx="284013"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IBM</a:t>
            </a:r>
          </a:p>
        </p:txBody>
      </p:sp>
      <p:sp>
        <p:nvSpPr>
          <p:cNvPr id="44" name="Firma AAPL"/>
          <p:cNvSpPr/>
          <p:nvPr/>
        </p:nvSpPr>
        <p:spPr>
          <a:xfrm>
            <a:off x="7962294" y="3544824"/>
            <a:ext cx="351730"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AAPL</a:t>
            </a:r>
          </a:p>
        </p:txBody>
      </p:sp>
      <p:sp>
        <p:nvSpPr>
          <p:cNvPr id="45" name="Firma UofT"/>
          <p:cNvSpPr/>
          <p:nvPr/>
        </p:nvSpPr>
        <p:spPr>
          <a:xfrm>
            <a:off x="10127386" y="2127504"/>
            <a:ext cx="319226"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UofT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1828800" y="868680"/>
            <a:ext cx="8531352" cy="338328"/>
          </a:xfrm>
          <a:prstGeom prst="rect">
            <a:avLst/>
          </a:prstGeom>
          <a:noFill/>
          <a:ln/>
        </p:spPr>
        <p:txBody>
          <a:bodyPr wrap="square" lIns="0" tIns="0" rIns="0" bIns="0" rtlCol="0" anchor="ctr"/>
          <a:lstStyle/>
          <a:p>
            <a:pPr marL="0" indent="0" algn="ctr">
              <a:buNone/>
            </a:pPr>
            <a:r>
              <a:rPr lang="en-US" sz="1600" dirty="0">
                <a:solidFill>
                  <a:srgbClr val="595959"/>
                </a:solidFill>
                <a:latin typeface="Poppins" pitchFamily="34" charset="0"/>
                <a:ea typeface="Poppins" pitchFamily="34" charset="-122"/>
                <a:cs typeface="Poppins" pitchFamily="34" charset="-120"/>
              </a:rPr>
              <a:t>Kapitel 3 · Sprachassistenten &amp; Übersetzung</a:t>
            </a:r>
            <a:endParaRPr lang="en-US" sz="1600" dirty="0"/>
          </a:p>
        </p:txBody>
      </p:sp>
      <p:sp>
        <p:nvSpPr>
          <p:cNvPr id="5" name="Text 3"/>
          <p:cNvSpPr/>
          <p:nvPr/>
        </p:nvSpPr>
        <p:spPr>
          <a:xfrm>
            <a:off x="1828800" y="1207008"/>
            <a:ext cx="8531352" cy="640080"/>
          </a:xfrm>
          <a:prstGeom prst="rect">
            <a:avLst/>
          </a:prstGeom>
          <a:noFill/>
          <a:ln/>
        </p:spPr>
        <p:txBody>
          <a:bodyPr wrap="square" lIns="0" tIns="0" rIns="0" bIns="0" rtlCol="0" anchor="ctr"/>
          <a:lstStyle/>
          <a:p>
            <a:pPr marL="0" indent="0" algn="ctr">
              <a:buNone/>
            </a:pPr>
            <a:r>
              <a:rPr lang="en-US" sz="3000" dirty="0">
                <a:solidFill>
                  <a:srgbClr val="3D4C61"/>
                </a:solidFill>
                <a:latin typeface="Poppins SemiBold" pitchFamily="34" charset="0"/>
                <a:ea typeface="Poppins SemiBold" pitchFamily="34" charset="-122"/>
                <a:cs typeface="Poppins SemiBold" pitchFamily="34" charset="-120"/>
              </a:rPr>
              <a:t>Die KI hört zu und übersetzt</a:t>
            </a:r>
            <a:endParaRPr lang="en-US" sz="3000" dirty="0"/>
          </a:p>
        </p:txBody>
      </p:sp>
      <p:sp>
        <p:nvSpPr>
          <p:cNvPr id="6" name="Shape 4"/>
          <p:cNvSpPr/>
          <p:nvPr/>
        </p:nvSpPr>
        <p:spPr>
          <a:xfrm>
            <a:off x="868680" y="2103120"/>
            <a:ext cx="4206240" cy="3429000"/>
          </a:xfrm>
          <a:prstGeom prst="rect">
            <a:avLst/>
          </a:prstGeom>
          <a:solidFill>
            <a:srgbClr val="FFFFFF"/>
          </a:solidFill>
          <a:ln w="12700">
            <a:solidFill>
              <a:srgbClr val="2E86DE"/>
            </a:solidFill>
            <a:prstDash val="solid"/>
          </a:ln>
        </p:spPr>
        <p:txBody>
          <a:bodyPr/>
          <a:lstStyle/>
          <a:p>
            <a:endParaRPr lang="de-DE"/>
          </a:p>
        </p:txBody>
      </p:sp>
      <p:sp>
        <p:nvSpPr>
          <p:cNvPr id="7" name="Shape 5"/>
          <p:cNvSpPr/>
          <p:nvPr/>
        </p:nvSpPr>
        <p:spPr>
          <a:xfrm>
            <a:off x="868680" y="5532120"/>
            <a:ext cx="4206240" cy="457200"/>
          </a:xfrm>
          <a:prstGeom prst="rect">
            <a:avLst/>
          </a:prstGeom>
          <a:solidFill>
            <a:srgbClr val="2E86DE"/>
          </a:solidFill>
          <a:ln/>
        </p:spPr>
        <p:txBody>
          <a:bodyPr/>
          <a:lstStyle/>
          <a:p>
            <a:endParaRPr lang="de-DE"/>
          </a:p>
        </p:txBody>
      </p:sp>
      <p:sp>
        <p:nvSpPr>
          <p:cNvPr id="8" name="Text 6"/>
          <p:cNvSpPr/>
          <p:nvPr/>
        </p:nvSpPr>
        <p:spPr>
          <a:xfrm>
            <a:off x="868680" y="5532120"/>
            <a:ext cx="4206240" cy="457200"/>
          </a:xfrm>
          <a:prstGeom prst="rect">
            <a:avLst/>
          </a:prstGeom>
          <a:noFill/>
          <a:ln/>
        </p:spPr>
        <p:txBody>
          <a:bodyPr wrap="square" lIns="0" tIns="0" rIns="0" bIns="0" rtlCol="0" anchor="ctr"/>
          <a:lstStyle/>
          <a:p>
            <a:pPr marL="0" indent="0" algn="ctr">
              <a:buNone/>
            </a:pPr>
            <a:r>
              <a:rPr lang="en-US" sz="1400" dirty="0">
                <a:solidFill>
                  <a:srgbClr val="FFFFFF"/>
                </a:solidFill>
                <a:latin typeface="Poppins" pitchFamily="34" charset="0"/>
                <a:ea typeface="Poppins" pitchFamily="34" charset="-122"/>
                <a:cs typeface="Poppins" pitchFamily="34" charset="-120"/>
              </a:rPr>
              <a:t>Sprachassistenten 2012–2016</a:t>
            </a:r>
            <a:endParaRPr lang="en-US" sz="1400" dirty="0"/>
          </a:p>
        </p:txBody>
      </p:sp>
      <p:sp>
        <p:nvSpPr>
          <p:cNvPr id="9" name="Shape 7"/>
          <p:cNvSpPr/>
          <p:nvPr/>
        </p:nvSpPr>
        <p:spPr>
          <a:xfrm>
            <a:off x="1097280" y="2336292"/>
            <a:ext cx="512064" cy="512064"/>
          </a:xfrm>
          <a:prstGeom prst="ellipse">
            <a:avLst/>
          </a:prstGeom>
          <a:solidFill>
            <a:srgbClr val="FFFFFF"/>
          </a:solidFill>
          <a:ln w="19050">
            <a:solidFill>
              <a:srgbClr val="D9D9D9"/>
            </a:solidFill>
            <a:prstDash val="solid"/>
          </a:ln>
        </p:spPr>
        <p:txBody>
          <a:bodyPr/>
          <a:lstStyle/>
          <a:p>
            <a:endParaRPr lang="de-DE"/>
          </a:p>
        </p:txBody>
      </p:sp>
      <p:pic>
        <p:nvPicPr>
          <p:cNvPr id="10" name="Image 0" descr="/workspace/ki-timeline/logos/png/google.png"/>
          <p:cNvPicPr>
            <a:picLocks noChangeAspect="1"/>
          </p:cNvPicPr>
          <p:nvPr/>
        </p:nvPicPr>
        <p:blipFill>
          <a:blip r:embed="rId3"/>
          <a:stretch>
            <a:fillRect/>
          </a:stretch>
        </p:blipFill>
        <p:spPr>
          <a:xfrm>
            <a:off x="1199693" y="2438705"/>
            <a:ext cx="307238" cy="307238"/>
          </a:xfrm>
          <a:prstGeom prst="rect">
            <a:avLst/>
          </a:prstGeom>
        </p:spPr>
      </p:pic>
      <p:sp>
        <p:nvSpPr>
          <p:cNvPr id="11" name="Text 8"/>
          <p:cNvSpPr/>
          <p:nvPr/>
        </p:nvSpPr>
        <p:spPr>
          <a:xfrm>
            <a:off x="1764792" y="2281428"/>
            <a:ext cx="3154680" cy="292608"/>
          </a:xfrm>
          <a:prstGeom prst="rect">
            <a:avLst/>
          </a:prstGeom>
          <a:noFill/>
          <a:ln/>
        </p:spPr>
        <p:txBody>
          <a:bodyPr wrap="square" lIns="0" tIns="0" rIns="0" bIns="0" rtlCol="0" anchor="ctr"/>
          <a:lstStyle/>
          <a:p>
            <a:pPr marL="0" indent="0">
              <a:buNone/>
            </a:pPr>
            <a:r>
              <a:rPr lang="en-US" sz="1200" b="1" dirty="0">
                <a:solidFill>
                  <a:srgbClr val="3D4C61"/>
                </a:solidFill>
                <a:latin typeface="Poppins" pitchFamily="34" charset="0"/>
                <a:ea typeface="Poppins" pitchFamily="34" charset="-122"/>
                <a:cs typeface="Poppins" pitchFamily="34" charset="-120"/>
              </a:rPr>
              <a:t>Jul 2012  </a:t>
            </a:r>
            <a:r>
              <a:rPr lang="en-US" sz="1300" dirty="0">
                <a:solidFill>
                  <a:srgbClr val="181818"/>
                </a:solidFill>
                <a:latin typeface="Poppins SemiBold" pitchFamily="34" charset="0"/>
                <a:ea typeface="Poppins SemiBold" pitchFamily="34" charset="-122"/>
                <a:cs typeface="Poppins SemiBold" pitchFamily="34" charset="-120"/>
              </a:rPr>
              <a:t>Google Now</a:t>
            </a:r>
            <a:endParaRPr lang="en-US" sz="1200" dirty="0"/>
          </a:p>
        </p:txBody>
      </p:sp>
      <p:sp>
        <p:nvSpPr>
          <p:cNvPr id="12" name="Text 9"/>
          <p:cNvSpPr/>
          <p:nvPr/>
        </p:nvSpPr>
        <p:spPr>
          <a:xfrm>
            <a:off x="1764792" y="2574036"/>
            <a:ext cx="315468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Vorausschauende Karten und Sprachsuche in Android 4.1</a:t>
            </a:r>
            <a:endParaRPr lang="en-US" sz="1100" dirty="0"/>
          </a:p>
        </p:txBody>
      </p:sp>
      <p:sp>
        <p:nvSpPr>
          <p:cNvPr id="13" name="Shape 10"/>
          <p:cNvSpPr/>
          <p:nvPr/>
        </p:nvSpPr>
        <p:spPr>
          <a:xfrm>
            <a:off x="1097280" y="3122676"/>
            <a:ext cx="512064" cy="512064"/>
          </a:xfrm>
          <a:prstGeom prst="ellipse">
            <a:avLst/>
          </a:prstGeom>
          <a:solidFill>
            <a:srgbClr val="FFFFFF"/>
          </a:solidFill>
          <a:ln w="19050">
            <a:solidFill>
              <a:srgbClr val="D9D9D9"/>
            </a:solidFill>
            <a:prstDash val="solid"/>
          </a:ln>
        </p:spPr>
        <p:txBody>
          <a:bodyPr/>
          <a:lstStyle/>
          <a:p>
            <a:endParaRPr lang="de-DE"/>
          </a:p>
        </p:txBody>
      </p:sp>
      <p:pic>
        <p:nvPicPr>
          <p:cNvPr id="14" name="Image 1" descr="/workspace/ki-timeline/logos/png/microsoft.png"/>
          <p:cNvPicPr>
            <a:picLocks noChangeAspect="1"/>
          </p:cNvPicPr>
          <p:nvPr/>
        </p:nvPicPr>
        <p:blipFill>
          <a:blip r:embed="rId4"/>
          <a:stretch>
            <a:fillRect/>
          </a:stretch>
        </p:blipFill>
        <p:spPr>
          <a:xfrm>
            <a:off x="1199693" y="3225089"/>
            <a:ext cx="307238" cy="307238"/>
          </a:xfrm>
          <a:prstGeom prst="rect">
            <a:avLst/>
          </a:prstGeom>
        </p:spPr>
      </p:pic>
      <p:sp>
        <p:nvSpPr>
          <p:cNvPr id="15" name="Text 11"/>
          <p:cNvSpPr/>
          <p:nvPr/>
        </p:nvSpPr>
        <p:spPr>
          <a:xfrm>
            <a:off x="1764792" y="3067812"/>
            <a:ext cx="3154680" cy="292608"/>
          </a:xfrm>
          <a:prstGeom prst="rect">
            <a:avLst/>
          </a:prstGeom>
          <a:noFill/>
          <a:ln/>
        </p:spPr>
        <p:txBody>
          <a:bodyPr wrap="square" lIns="0" tIns="0" rIns="0" bIns="0" rtlCol="0" anchor="ctr"/>
          <a:lstStyle/>
          <a:p>
            <a:pPr marL="0" indent="0">
              <a:buNone/>
            </a:pPr>
            <a:r>
              <a:rPr lang="en-US" sz="1200" b="1" dirty="0">
                <a:solidFill>
                  <a:srgbClr val="3D4C61"/>
                </a:solidFill>
                <a:latin typeface="Poppins" pitchFamily="34" charset="0"/>
                <a:ea typeface="Poppins" pitchFamily="34" charset="-122"/>
                <a:cs typeface="Poppins" pitchFamily="34" charset="-120"/>
              </a:rPr>
              <a:t>Apr 2014  </a:t>
            </a:r>
            <a:r>
              <a:rPr lang="en-US" sz="1300" dirty="0">
                <a:solidFill>
                  <a:srgbClr val="181818"/>
                </a:solidFill>
                <a:latin typeface="Poppins SemiBold" pitchFamily="34" charset="0"/>
                <a:ea typeface="Poppins SemiBold" pitchFamily="34" charset="-122"/>
                <a:cs typeface="Poppins SemiBold" pitchFamily="34" charset="-120"/>
              </a:rPr>
              <a:t>Cortana</a:t>
            </a:r>
            <a:endParaRPr lang="en-US" sz="1200" dirty="0"/>
          </a:p>
        </p:txBody>
      </p:sp>
      <p:sp>
        <p:nvSpPr>
          <p:cNvPr id="16" name="Text 12"/>
          <p:cNvSpPr/>
          <p:nvPr/>
        </p:nvSpPr>
        <p:spPr>
          <a:xfrm>
            <a:off x="1764792" y="3360420"/>
            <a:ext cx="315468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Assistent in Windows Phone 8.1, später in Windows 10</a:t>
            </a:r>
            <a:endParaRPr lang="en-US" sz="1100" dirty="0"/>
          </a:p>
        </p:txBody>
      </p:sp>
      <p:sp>
        <p:nvSpPr>
          <p:cNvPr id="17" name="Shape 13"/>
          <p:cNvSpPr/>
          <p:nvPr/>
        </p:nvSpPr>
        <p:spPr>
          <a:xfrm>
            <a:off x="1097280" y="3909060"/>
            <a:ext cx="512064" cy="512064"/>
          </a:xfrm>
          <a:prstGeom prst="ellipse">
            <a:avLst/>
          </a:prstGeom>
          <a:solidFill>
            <a:srgbClr val="FFFFFF"/>
          </a:solidFill>
          <a:ln w="19050">
            <a:solidFill>
              <a:srgbClr val="D9D9D9"/>
            </a:solidFill>
            <a:prstDash val="solid"/>
          </a:ln>
        </p:spPr>
        <p:txBody>
          <a:bodyPr/>
          <a:lstStyle/>
          <a:p>
            <a:endParaRPr lang="de-DE"/>
          </a:p>
        </p:txBody>
      </p:sp>
      <p:pic>
        <p:nvPicPr>
          <p:cNvPr id="18" name="Image 2" descr="/workspace/ki-timeline/logos/png/amazon.png"/>
          <p:cNvPicPr>
            <a:picLocks noChangeAspect="1"/>
          </p:cNvPicPr>
          <p:nvPr/>
        </p:nvPicPr>
        <p:blipFill>
          <a:blip r:embed="rId5"/>
          <a:stretch>
            <a:fillRect/>
          </a:stretch>
        </p:blipFill>
        <p:spPr>
          <a:xfrm>
            <a:off x="1199693" y="4011473"/>
            <a:ext cx="307238" cy="307238"/>
          </a:xfrm>
          <a:prstGeom prst="rect">
            <a:avLst/>
          </a:prstGeom>
        </p:spPr>
      </p:pic>
      <p:sp>
        <p:nvSpPr>
          <p:cNvPr id="19" name="Text 14"/>
          <p:cNvSpPr/>
          <p:nvPr/>
        </p:nvSpPr>
        <p:spPr>
          <a:xfrm>
            <a:off x="1764792" y="3854196"/>
            <a:ext cx="3154680" cy="292608"/>
          </a:xfrm>
          <a:prstGeom prst="rect">
            <a:avLst/>
          </a:prstGeom>
          <a:noFill/>
          <a:ln/>
        </p:spPr>
        <p:txBody>
          <a:bodyPr wrap="square" lIns="0" tIns="0" rIns="0" bIns="0" rtlCol="0" anchor="ctr"/>
          <a:lstStyle/>
          <a:p>
            <a:pPr marL="0" indent="0">
              <a:buNone/>
            </a:pPr>
            <a:r>
              <a:rPr lang="en-US" sz="1200" b="1" dirty="0">
                <a:solidFill>
                  <a:srgbClr val="3D4C61"/>
                </a:solidFill>
                <a:latin typeface="Poppins" pitchFamily="34" charset="0"/>
                <a:ea typeface="Poppins" pitchFamily="34" charset="-122"/>
                <a:cs typeface="Poppins" pitchFamily="34" charset="-120"/>
              </a:rPr>
              <a:t>Nov 2014  </a:t>
            </a:r>
            <a:r>
              <a:rPr lang="en-US" sz="1300" dirty="0">
                <a:solidFill>
                  <a:srgbClr val="181818"/>
                </a:solidFill>
                <a:latin typeface="Poppins SemiBold" pitchFamily="34" charset="0"/>
                <a:ea typeface="Poppins SemiBold" pitchFamily="34" charset="-122"/>
                <a:cs typeface="Poppins SemiBold" pitchFamily="34" charset="-120"/>
              </a:rPr>
              <a:t>Alexa / Echo</a:t>
            </a:r>
            <a:endParaRPr lang="en-US" sz="1200" dirty="0"/>
          </a:p>
        </p:txBody>
      </p:sp>
      <p:sp>
        <p:nvSpPr>
          <p:cNvPr id="20" name="Text 15"/>
          <p:cNvSpPr/>
          <p:nvPr/>
        </p:nvSpPr>
        <p:spPr>
          <a:xfrm>
            <a:off x="1764792" y="4146804"/>
            <a:ext cx="315468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Amazon: Sprachassistent im Lautsprecher fürs Wohnzimmer</a:t>
            </a:r>
            <a:endParaRPr lang="en-US" sz="1100" dirty="0"/>
          </a:p>
        </p:txBody>
      </p:sp>
      <p:sp>
        <p:nvSpPr>
          <p:cNvPr id="21" name="Shape 16"/>
          <p:cNvSpPr/>
          <p:nvPr/>
        </p:nvSpPr>
        <p:spPr>
          <a:xfrm>
            <a:off x="1097280" y="4695444"/>
            <a:ext cx="512064" cy="512064"/>
          </a:xfrm>
          <a:prstGeom prst="ellipse">
            <a:avLst/>
          </a:prstGeom>
          <a:solidFill>
            <a:srgbClr val="FFFFFF"/>
          </a:solidFill>
          <a:ln w="19050">
            <a:solidFill>
              <a:srgbClr val="D9D9D9"/>
            </a:solidFill>
            <a:prstDash val="solid"/>
          </a:ln>
        </p:spPr>
        <p:txBody>
          <a:bodyPr/>
          <a:lstStyle/>
          <a:p>
            <a:endParaRPr lang="de-DE"/>
          </a:p>
        </p:txBody>
      </p:sp>
      <p:pic>
        <p:nvPicPr>
          <p:cNvPr id="22" name="Image 3" descr="/workspace/ki-timeline/logos/png/googleassistant.png"/>
          <p:cNvPicPr>
            <a:picLocks noChangeAspect="1"/>
          </p:cNvPicPr>
          <p:nvPr/>
        </p:nvPicPr>
        <p:blipFill>
          <a:blip r:embed="rId6"/>
          <a:stretch>
            <a:fillRect/>
          </a:stretch>
        </p:blipFill>
        <p:spPr>
          <a:xfrm>
            <a:off x="1199693" y="4797857"/>
            <a:ext cx="307238" cy="307238"/>
          </a:xfrm>
          <a:prstGeom prst="rect">
            <a:avLst/>
          </a:prstGeom>
        </p:spPr>
      </p:pic>
      <p:sp>
        <p:nvSpPr>
          <p:cNvPr id="23" name="Text 17"/>
          <p:cNvSpPr/>
          <p:nvPr/>
        </p:nvSpPr>
        <p:spPr>
          <a:xfrm>
            <a:off x="1764792" y="4640580"/>
            <a:ext cx="3154680" cy="292608"/>
          </a:xfrm>
          <a:prstGeom prst="rect">
            <a:avLst/>
          </a:prstGeom>
          <a:noFill/>
          <a:ln/>
        </p:spPr>
        <p:txBody>
          <a:bodyPr wrap="square" lIns="0" tIns="0" rIns="0" bIns="0" rtlCol="0" anchor="ctr"/>
          <a:lstStyle/>
          <a:p>
            <a:pPr marL="0" indent="0">
              <a:buNone/>
            </a:pPr>
            <a:r>
              <a:rPr lang="en-US" sz="1200" b="1" dirty="0">
                <a:solidFill>
                  <a:srgbClr val="3D4C61"/>
                </a:solidFill>
                <a:latin typeface="Poppins" pitchFamily="34" charset="0"/>
                <a:ea typeface="Poppins" pitchFamily="34" charset="-122"/>
                <a:cs typeface="Poppins" pitchFamily="34" charset="-120"/>
              </a:rPr>
              <a:t>Mai 2016  </a:t>
            </a:r>
            <a:r>
              <a:rPr lang="en-US" sz="1300" dirty="0">
                <a:solidFill>
                  <a:srgbClr val="181818"/>
                </a:solidFill>
                <a:latin typeface="Poppins SemiBold" pitchFamily="34" charset="0"/>
                <a:ea typeface="Poppins SemiBold" pitchFamily="34" charset="-122"/>
                <a:cs typeface="Poppins SemiBold" pitchFamily="34" charset="-120"/>
              </a:rPr>
              <a:t>Google Assistant</a:t>
            </a:r>
            <a:endParaRPr lang="en-US" sz="1200" dirty="0"/>
          </a:p>
        </p:txBody>
      </p:sp>
      <p:sp>
        <p:nvSpPr>
          <p:cNvPr id="24" name="Text 18"/>
          <p:cNvSpPr/>
          <p:nvPr/>
        </p:nvSpPr>
        <p:spPr>
          <a:xfrm>
            <a:off x="1764792" y="4933188"/>
            <a:ext cx="315468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Dialogfähiger Assistent, vorgestellt auf der Google I/O</a:t>
            </a:r>
            <a:endParaRPr lang="en-US" sz="1100" dirty="0"/>
          </a:p>
        </p:txBody>
      </p:sp>
      <p:sp>
        <p:nvSpPr>
          <p:cNvPr id="25" name="Shape 19"/>
          <p:cNvSpPr/>
          <p:nvPr/>
        </p:nvSpPr>
        <p:spPr>
          <a:xfrm>
            <a:off x="7114032" y="2103120"/>
            <a:ext cx="4206240" cy="3429000"/>
          </a:xfrm>
          <a:prstGeom prst="rect">
            <a:avLst/>
          </a:prstGeom>
          <a:solidFill>
            <a:srgbClr val="FFFFFF"/>
          </a:solidFill>
          <a:ln w="12700">
            <a:solidFill>
              <a:srgbClr val="13A39B"/>
            </a:solidFill>
            <a:prstDash val="solid"/>
          </a:ln>
        </p:spPr>
        <p:txBody>
          <a:bodyPr/>
          <a:lstStyle/>
          <a:p>
            <a:endParaRPr lang="de-DE"/>
          </a:p>
        </p:txBody>
      </p:sp>
      <p:sp>
        <p:nvSpPr>
          <p:cNvPr id="26" name="Shape 20"/>
          <p:cNvSpPr/>
          <p:nvPr/>
        </p:nvSpPr>
        <p:spPr>
          <a:xfrm>
            <a:off x="7114032" y="5532120"/>
            <a:ext cx="4206240" cy="457200"/>
          </a:xfrm>
          <a:prstGeom prst="rect">
            <a:avLst/>
          </a:prstGeom>
          <a:solidFill>
            <a:srgbClr val="13A39B"/>
          </a:solidFill>
          <a:ln/>
        </p:spPr>
        <p:txBody>
          <a:bodyPr/>
          <a:lstStyle/>
          <a:p>
            <a:endParaRPr lang="de-DE"/>
          </a:p>
        </p:txBody>
      </p:sp>
      <p:sp>
        <p:nvSpPr>
          <p:cNvPr id="27" name="Text 21"/>
          <p:cNvSpPr/>
          <p:nvPr/>
        </p:nvSpPr>
        <p:spPr>
          <a:xfrm>
            <a:off x="7114032" y="5532120"/>
            <a:ext cx="4206240" cy="457200"/>
          </a:xfrm>
          <a:prstGeom prst="rect">
            <a:avLst/>
          </a:prstGeom>
          <a:noFill/>
          <a:ln/>
        </p:spPr>
        <p:txBody>
          <a:bodyPr wrap="square" lIns="0" tIns="0" rIns="0" bIns="0" rtlCol="0" anchor="ctr"/>
          <a:lstStyle/>
          <a:p>
            <a:pPr marL="0" indent="0" algn="ctr">
              <a:buNone/>
            </a:pPr>
            <a:r>
              <a:rPr lang="en-US" sz="1400" dirty="0">
                <a:solidFill>
                  <a:srgbClr val="FFFFFF"/>
                </a:solidFill>
                <a:latin typeface="Poppins" pitchFamily="34" charset="0"/>
                <a:ea typeface="Poppins" pitchFamily="34" charset="-122"/>
                <a:cs typeface="Poppins" pitchFamily="34" charset="-120"/>
              </a:rPr>
              <a:t>Übersetzung 2016–2017</a:t>
            </a:r>
            <a:endParaRPr lang="en-US" sz="1400" dirty="0"/>
          </a:p>
        </p:txBody>
      </p:sp>
      <p:sp>
        <p:nvSpPr>
          <p:cNvPr id="28" name="Shape 22"/>
          <p:cNvSpPr/>
          <p:nvPr/>
        </p:nvSpPr>
        <p:spPr>
          <a:xfrm>
            <a:off x="7342632" y="3122676"/>
            <a:ext cx="512064" cy="512064"/>
          </a:xfrm>
          <a:prstGeom prst="ellipse">
            <a:avLst/>
          </a:prstGeom>
          <a:solidFill>
            <a:srgbClr val="FFFFFF"/>
          </a:solidFill>
          <a:ln w="19050">
            <a:solidFill>
              <a:srgbClr val="D9D9D9"/>
            </a:solidFill>
            <a:prstDash val="solid"/>
          </a:ln>
        </p:spPr>
        <p:txBody>
          <a:bodyPr/>
          <a:lstStyle/>
          <a:p>
            <a:endParaRPr lang="de-DE"/>
          </a:p>
        </p:txBody>
      </p:sp>
      <p:pic>
        <p:nvPicPr>
          <p:cNvPr id="29" name="Image 4" descr="/workspace/ki-timeline/logos/png/googletranslate.png"/>
          <p:cNvPicPr>
            <a:picLocks noChangeAspect="1"/>
          </p:cNvPicPr>
          <p:nvPr/>
        </p:nvPicPr>
        <p:blipFill>
          <a:blip r:embed="rId7"/>
          <a:stretch>
            <a:fillRect/>
          </a:stretch>
        </p:blipFill>
        <p:spPr>
          <a:xfrm>
            <a:off x="7445045" y="3225089"/>
            <a:ext cx="307238" cy="307238"/>
          </a:xfrm>
          <a:prstGeom prst="rect">
            <a:avLst/>
          </a:prstGeom>
        </p:spPr>
      </p:pic>
      <p:sp>
        <p:nvSpPr>
          <p:cNvPr id="30" name="Text 23"/>
          <p:cNvSpPr/>
          <p:nvPr/>
        </p:nvSpPr>
        <p:spPr>
          <a:xfrm>
            <a:off x="8010144" y="3067812"/>
            <a:ext cx="3154680" cy="292608"/>
          </a:xfrm>
          <a:prstGeom prst="rect">
            <a:avLst/>
          </a:prstGeom>
          <a:noFill/>
          <a:ln/>
        </p:spPr>
        <p:txBody>
          <a:bodyPr wrap="square" lIns="0" tIns="0" rIns="0" bIns="0" rtlCol="0" anchor="ctr"/>
          <a:lstStyle/>
          <a:p>
            <a:pPr marL="0" indent="0">
              <a:buNone/>
            </a:pPr>
            <a:r>
              <a:rPr lang="en-US" sz="1200" b="1" dirty="0">
                <a:solidFill>
                  <a:srgbClr val="3D4C61"/>
                </a:solidFill>
                <a:latin typeface="Poppins" pitchFamily="34" charset="0"/>
                <a:ea typeface="Poppins" pitchFamily="34" charset="-122"/>
                <a:cs typeface="Poppins" pitchFamily="34" charset="-120"/>
              </a:rPr>
              <a:t>Sep 2016  </a:t>
            </a:r>
            <a:r>
              <a:rPr lang="en-US" sz="1300" dirty="0">
                <a:solidFill>
                  <a:srgbClr val="181818"/>
                </a:solidFill>
                <a:latin typeface="Poppins SemiBold" pitchFamily="34" charset="0"/>
                <a:ea typeface="Poppins SemiBold" pitchFamily="34" charset="-122"/>
                <a:cs typeface="Poppins SemiBold" pitchFamily="34" charset="-120"/>
              </a:rPr>
              <a:t>Google Übersetzer neuronal</a:t>
            </a:r>
            <a:endParaRPr lang="en-US" sz="1200" dirty="0"/>
          </a:p>
        </p:txBody>
      </p:sp>
      <p:sp>
        <p:nvSpPr>
          <p:cNvPr id="31" name="Text 24"/>
          <p:cNvSpPr/>
          <p:nvPr/>
        </p:nvSpPr>
        <p:spPr>
          <a:xfrm>
            <a:off x="8010144" y="3360420"/>
            <a:ext cx="315468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GNMT übersetzt ganze Sätze statt Wortgruppen</a:t>
            </a:r>
            <a:endParaRPr lang="en-US" sz="1100" dirty="0"/>
          </a:p>
        </p:txBody>
      </p:sp>
      <p:sp>
        <p:nvSpPr>
          <p:cNvPr id="32" name="Shape 25"/>
          <p:cNvSpPr/>
          <p:nvPr/>
        </p:nvSpPr>
        <p:spPr>
          <a:xfrm>
            <a:off x="7342632" y="3909060"/>
            <a:ext cx="512064" cy="512064"/>
          </a:xfrm>
          <a:prstGeom prst="ellipse">
            <a:avLst/>
          </a:prstGeom>
          <a:solidFill>
            <a:srgbClr val="FFFFFF"/>
          </a:solidFill>
          <a:ln w="19050">
            <a:solidFill>
              <a:srgbClr val="D9D9D9"/>
            </a:solidFill>
            <a:prstDash val="solid"/>
          </a:ln>
        </p:spPr>
        <p:txBody>
          <a:bodyPr/>
          <a:lstStyle/>
          <a:p>
            <a:endParaRPr lang="de-DE"/>
          </a:p>
        </p:txBody>
      </p:sp>
      <p:pic>
        <p:nvPicPr>
          <p:cNvPr id="33" name="Image 5" descr="/workspace/ki-timeline/logos/png/deepl.png"/>
          <p:cNvPicPr>
            <a:picLocks noChangeAspect="1"/>
          </p:cNvPicPr>
          <p:nvPr/>
        </p:nvPicPr>
        <p:blipFill>
          <a:blip r:embed="rId8"/>
          <a:stretch>
            <a:fillRect/>
          </a:stretch>
        </p:blipFill>
        <p:spPr>
          <a:xfrm>
            <a:off x="7445045" y="4011473"/>
            <a:ext cx="307238" cy="307238"/>
          </a:xfrm>
          <a:prstGeom prst="rect">
            <a:avLst/>
          </a:prstGeom>
        </p:spPr>
      </p:pic>
      <p:sp>
        <p:nvSpPr>
          <p:cNvPr id="34" name="Text 26"/>
          <p:cNvSpPr/>
          <p:nvPr/>
        </p:nvSpPr>
        <p:spPr>
          <a:xfrm>
            <a:off x="8010144" y="3854196"/>
            <a:ext cx="3154680" cy="292608"/>
          </a:xfrm>
          <a:prstGeom prst="rect">
            <a:avLst/>
          </a:prstGeom>
          <a:noFill/>
          <a:ln/>
        </p:spPr>
        <p:txBody>
          <a:bodyPr wrap="square" lIns="0" tIns="0" rIns="0" bIns="0" rtlCol="0" anchor="ctr"/>
          <a:lstStyle/>
          <a:p>
            <a:pPr marL="0" indent="0">
              <a:buNone/>
            </a:pPr>
            <a:r>
              <a:rPr lang="en-US" sz="1200" b="1" dirty="0">
                <a:solidFill>
                  <a:srgbClr val="3D4C61"/>
                </a:solidFill>
                <a:latin typeface="Poppins" pitchFamily="34" charset="0"/>
                <a:ea typeface="Poppins" pitchFamily="34" charset="-122"/>
                <a:cs typeface="Poppins" pitchFamily="34" charset="-120"/>
              </a:rPr>
              <a:t>Aug 2017  </a:t>
            </a:r>
            <a:r>
              <a:rPr lang="en-US" sz="1300" dirty="0">
                <a:solidFill>
                  <a:srgbClr val="181818"/>
                </a:solidFill>
                <a:latin typeface="Poppins SemiBold" pitchFamily="34" charset="0"/>
                <a:ea typeface="Poppins SemiBold" pitchFamily="34" charset="-122"/>
                <a:cs typeface="Poppins SemiBold" pitchFamily="34" charset="-120"/>
              </a:rPr>
              <a:t>DeepL Übersetzer</a:t>
            </a:r>
            <a:endParaRPr lang="en-US" sz="1200" dirty="0"/>
          </a:p>
        </p:txBody>
      </p:sp>
      <p:sp>
        <p:nvSpPr>
          <p:cNvPr id="35" name="Text 27"/>
          <p:cNvSpPr/>
          <p:nvPr/>
        </p:nvSpPr>
        <p:spPr>
          <a:xfrm>
            <a:off x="8010144" y="4146804"/>
            <a:ext cx="315468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DeepL (Köln): neuronale Übersetzung, besonders natürlich im Deutschen</a:t>
            </a:r>
            <a:endParaRPr lang="en-US" sz="1100" dirty="0"/>
          </a:p>
        </p:txBody>
      </p:sp>
      <p:sp>
        <p:nvSpPr>
          <p:cNvPr id="36" name="Shape 28"/>
          <p:cNvSpPr/>
          <p:nvPr/>
        </p:nvSpPr>
        <p:spPr>
          <a:xfrm>
            <a:off x="5440680" y="3246120"/>
            <a:ext cx="1325880" cy="457200"/>
          </a:xfrm>
          <a:prstGeom prst="rightArrow">
            <a:avLst/>
          </a:prstGeom>
          <a:solidFill>
            <a:srgbClr val="FFFFFF"/>
          </a:solidFill>
          <a:ln w="15875">
            <a:solidFill>
              <a:srgbClr val="3D4C61"/>
            </a:solidFill>
            <a:prstDash val="solid"/>
          </a:ln>
        </p:spPr>
        <p:txBody>
          <a:bodyPr/>
          <a:lstStyle/>
          <a:p>
            <a:endParaRPr lang="de-DE"/>
          </a:p>
        </p:txBody>
      </p:sp>
      <p:sp>
        <p:nvSpPr>
          <p:cNvPr id="37" name="Shape 29"/>
          <p:cNvSpPr/>
          <p:nvPr/>
        </p:nvSpPr>
        <p:spPr>
          <a:xfrm>
            <a:off x="5440680" y="3886200"/>
            <a:ext cx="1325880" cy="457200"/>
          </a:xfrm>
          <a:prstGeom prst="leftArrow">
            <a:avLst/>
          </a:prstGeom>
          <a:solidFill>
            <a:srgbClr val="FFFFFF"/>
          </a:solidFill>
          <a:ln w="15875">
            <a:solidFill>
              <a:srgbClr val="3D4C61"/>
            </a:solidFill>
            <a:prstDash val="solid"/>
          </a:ln>
        </p:spPr>
        <p:txBody>
          <a:bodyPr/>
          <a:lstStyle/>
          <a:p>
            <a:endParaRPr lang="de-DE"/>
          </a:p>
        </p:txBody>
      </p:sp>
      <p:sp>
        <p:nvSpPr>
          <p:cNvPr id="38" name="Shape 30"/>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39" name="Shape 31"/>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40" name="Text 32"/>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41" name="Shape 33"/>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42" name="Text 34"/>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43" name="Shape 35"/>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44" name="Text 36"/>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45" name="Shape 37"/>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46" name="Text 38"/>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47" name="Shape 39"/>
          <p:cNvSpPr/>
          <p:nvPr/>
        </p:nvSpPr>
        <p:spPr>
          <a:xfrm>
            <a:off x="8692530" y="6359652"/>
            <a:ext cx="82296" cy="82296"/>
          </a:xfrm>
          <a:prstGeom prst="ellipse">
            <a:avLst/>
          </a:prstGeom>
          <a:solidFill>
            <a:srgbClr val="D62828"/>
          </a:solidFill>
          <a:ln/>
        </p:spPr>
        <p:txBody>
          <a:bodyPr/>
          <a:lstStyle/>
          <a:p>
            <a:endParaRPr lang="de-DE"/>
          </a:p>
        </p:txBody>
      </p:sp>
      <p:sp>
        <p:nvSpPr>
          <p:cNvPr id="48" name="Shape 40"/>
          <p:cNvSpPr/>
          <p:nvPr/>
        </p:nvSpPr>
        <p:spPr>
          <a:xfrm>
            <a:off x="3357503" y="6364224"/>
            <a:ext cx="2951722" cy="73152"/>
          </a:xfrm>
          <a:prstGeom prst="rect">
            <a:avLst/>
          </a:prstGeom>
          <a:solidFill>
            <a:srgbClr val="3D4C61"/>
          </a:solidFill>
          <a:ln/>
        </p:spPr>
        <p:txBody>
          <a:bodyPr/>
          <a:lstStyle/>
          <a:p>
            <a:endParaRPr lang="de-DE"/>
          </a:p>
        </p:txBody>
      </p:sp>
      <p:sp>
        <p:nvSpPr>
          <p:cNvPr id="49" name="Text 41"/>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10</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50"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TaihuLight</a:t>
            </a:r>
          </a:p>
          <a:p>
            <a:pPr marL="0" indent="0" algn="l">
              <a:lnSpc>
                <a:spcPct val="95000"/>
              </a:lnSpc>
              <a:spcBef>
                <a:spcPts val="0"/>
              </a:spcBef>
              <a:buNone/>
            </a:pPr>
            <a:r>
              <a:rPr lang="de-DE" sz="750" dirty="0">
                <a:solidFill>
                  <a:srgbClr val="8B1E3F"/>
                </a:solidFill>
                <a:latin typeface="Poppins" pitchFamily="34" charset="0"/>
                <a:cs typeface="Poppins" pitchFamily="34" charset="0"/>
              </a:rPr>
              <a:t>93 PFLOPS</a:t>
            </a:r>
          </a:p>
          <a:p>
            <a:pPr marL="0" indent="0" algn="l">
              <a:lnSpc>
                <a:spcPct val="95000"/>
              </a:lnSpc>
              <a:spcBef>
                <a:spcPts val="0"/>
              </a:spcBef>
              <a:buNone/>
            </a:pPr>
            <a:r>
              <a:rPr lang="de-DE" sz="700" dirty="0">
                <a:solidFill>
                  <a:srgbClr val="808080"/>
                </a:solidFill>
                <a:latin typeface="Lato" pitchFamily="34" charset="0"/>
                <a:cs typeface="Lato" pitchFamily="34" charset="0"/>
              </a:rPr>
              <a:t>2016</a:t>
            </a:r>
          </a:p>
        </p:txBody>
      </p:sp>
      <p:sp>
        <p:nvSpPr>
          <p:cNvPr id="51"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52" name="Firma GOO"/>
          <p:cNvSpPr/>
          <p:nvPr/>
        </p:nvSpPr>
        <p:spPr>
          <a:xfrm>
            <a:off x="1189630" y="2781300"/>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53" name="Firma MSFT"/>
          <p:cNvSpPr/>
          <p:nvPr/>
        </p:nvSpPr>
        <p:spPr>
          <a:xfrm>
            <a:off x="1174341" y="3567684"/>
            <a:ext cx="357941" cy="134112"/>
          </a:xfrm>
          <a:prstGeom prst="roundRect">
            <a:avLst>
              <a:gd name="adj" fmla="val 35000"/>
            </a:avLst>
          </a:prstGeom>
          <a:solidFill>
            <a:srgbClr val="56B4E9"/>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MSFT</a:t>
            </a:r>
          </a:p>
        </p:txBody>
      </p:sp>
      <p:sp>
        <p:nvSpPr>
          <p:cNvPr id="54" name="Firma AMZN"/>
          <p:cNvSpPr/>
          <p:nvPr/>
        </p:nvSpPr>
        <p:spPr>
          <a:xfrm>
            <a:off x="1154537" y="4354068"/>
            <a:ext cx="397549"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AMZN</a:t>
            </a:r>
          </a:p>
        </p:txBody>
      </p:sp>
      <p:sp>
        <p:nvSpPr>
          <p:cNvPr id="55" name="Firma GOO"/>
          <p:cNvSpPr/>
          <p:nvPr/>
        </p:nvSpPr>
        <p:spPr>
          <a:xfrm>
            <a:off x="1189630" y="5140452"/>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56" name="Firma GOO"/>
          <p:cNvSpPr/>
          <p:nvPr/>
        </p:nvSpPr>
        <p:spPr>
          <a:xfrm>
            <a:off x="7434982" y="3567684"/>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57" name="Firma DPL"/>
          <p:cNvSpPr/>
          <p:nvPr/>
        </p:nvSpPr>
        <p:spPr>
          <a:xfrm>
            <a:off x="7456959" y="4354068"/>
            <a:ext cx="283408" cy="134112"/>
          </a:xfrm>
          <a:prstGeom prst="roundRect">
            <a:avLst>
              <a:gd name="adj" fmla="val 35000"/>
            </a:avLst>
          </a:prstGeom>
          <a:solidFill>
            <a:srgbClr val="F0E44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DPL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7F8C8D"/>
                </a:solidFill>
                <a:latin typeface="Playfair Display" pitchFamily="34" charset="0"/>
                <a:ea typeface="Playfair Display" pitchFamily="34" charset="-122"/>
                <a:cs typeface="Playfair Display" pitchFamily="34" charset="-120"/>
              </a:rPr>
              <a:t>2012–2020</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4 · Forschungsstamm</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Im Labor entsteht der Bauplan</a:t>
            </a:r>
            <a:endParaRPr lang="en-US" sz="2700" dirty="0"/>
          </a:p>
        </p:txBody>
      </p:sp>
      <p:sp>
        <p:nvSpPr>
          <p:cNvPr id="7" name="Shape 5"/>
          <p:cNvSpPr/>
          <p:nvPr/>
        </p:nvSpPr>
        <p:spPr>
          <a:xfrm>
            <a:off x="685800" y="3063240"/>
            <a:ext cx="10835640" cy="0"/>
          </a:xfrm>
          <a:prstGeom prst="line">
            <a:avLst/>
          </a:prstGeom>
          <a:noFill/>
          <a:ln w="63500">
            <a:solidFill>
              <a:srgbClr val="7F8C8D"/>
            </a:solidFill>
            <a:prstDash val="solid"/>
          </a:ln>
        </p:spPr>
        <p:txBody>
          <a:bodyPr/>
          <a:lstStyle/>
          <a:p>
            <a:endParaRPr lang="de-DE"/>
          </a:p>
        </p:txBody>
      </p:sp>
      <p:sp>
        <p:nvSpPr>
          <p:cNvPr id="8" name="Text 6"/>
          <p:cNvSpPr/>
          <p:nvPr/>
        </p:nvSpPr>
        <p:spPr>
          <a:xfrm>
            <a:off x="682534"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Sep 2012</a:t>
            </a:r>
            <a:endParaRPr lang="en-US" sz="1500" dirty="0"/>
          </a:p>
        </p:txBody>
      </p:sp>
      <p:sp>
        <p:nvSpPr>
          <p:cNvPr id="9" name="Shape 7"/>
          <p:cNvSpPr/>
          <p:nvPr/>
        </p:nvSpPr>
        <p:spPr>
          <a:xfrm>
            <a:off x="1340902"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10" name="Shape 8"/>
          <p:cNvSpPr/>
          <p:nvPr/>
        </p:nvSpPr>
        <p:spPr>
          <a:xfrm>
            <a:off x="1459774" y="3182112"/>
            <a:ext cx="0" cy="292608"/>
          </a:xfrm>
          <a:prstGeom prst="line">
            <a:avLst/>
          </a:prstGeom>
          <a:noFill/>
          <a:ln w="15875">
            <a:solidFill>
              <a:srgbClr val="7F8C8D"/>
            </a:solidFill>
            <a:prstDash val="solid"/>
          </a:ln>
        </p:spPr>
        <p:txBody>
          <a:bodyPr/>
          <a:lstStyle/>
          <a:p>
            <a:endParaRPr lang="de-DE"/>
          </a:p>
        </p:txBody>
      </p:sp>
      <p:sp>
        <p:nvSpPr>
          <p:cNvPr id="11" name="Shape 9"/>
          <p:cNvSpPr/>
          <p:nvPr/>
        </p:nvSpPr>
        <p:spPr>
          <a:xfrm>
            <a:off x="754380" y="3474720"/>
            <a:ext cx="1410789" cy="2331720"/>
          </a:xfrm>
          <a:prstGeom prst="rect">
            <a:avLst/>
          </a:prstGeom>
          <a:solidFill>
            <a:srgbClr val="EEF1F4"/>
          </a:solidFill>
          <a:ln w="25400">
            <a:solidFill>
              <a:srgbClr val="4D5656"/>
            </a:solidFill>
          </a:ln>
        </p:spPr>
        <p:txBody>
          <a:bodyPr/>
          <a:lstStyle/>
          <a:p>
            <a:endParaRPr lang="de-DE"/>
          </a:p>
        </p:txBody>
      </p:sp>
      <p:sp>
        <p:nvSpPr>
          <p:cNvPr id="12" name="Shape 10"/>
          <p:cNvSpPr/>
          <p:nvPr/>
        </p:nvSpPr>
        <p:spPr>
          <a:xfrm>
            <a:off x="754380" y="3474720"/>
            <a:ext cx="64008" cy="2331720"/>
          </a:xfrm>
          <a:prstGeom prst="rect">
            <a:avLst/>
          </a:prstGeom>
          <a:solidFill>
            <a:srgbClr val="7F8C8D"/>
          </a:solidFill>
          <a:ln/>
        </p:spPr>
        <p:txBody>
          <a:bodyPr/>
          <a:lstStyle/>
          <a:p>
            <a:endParaRPr lang="de-DE"/>
          </a:p>
        </p:txBody>
      </p:sp>
      <p:sp>
        <p:nvSpPr>
          <p:cNvPr id="13" name="Shape 11"/>
          <p:cNvSpPr/>
          <p:nvPr/>
        </p:nvSpPr>
        <p:spPr>
          <a:xfrm>
            <a:off x="937260" y="3657600"/>
            <a:ext cx="512064" cy="512064"/>
          </a:xfrm>
          <a:prstGeom prst="ellipse">
            <a:avLst/>
          </a:prstGeom>
          <a:solidFill>
            <a:srgbClr val="FFFFFF"/>
          </a:solidFill>
          <a:ln/>
        </p:spPr>
        <p:txBody>
          <a:bodyPr/>
          <a:lstStyle/>
          <a:p>
            <a:endParaRPr lang="de-DE"/>
          </a:p>
        </p:txBody>
      </p:sp>
      <p:pic>
        <p:nvPicPr>
          <p:cNvPr id="14" name="Image 0" descr="/workspace/ki-timeline/logos/png/uoft.png"/>
          <p:cNvPicPr>
            <a:picLocks noChangeAspect="1"/>
          </p:cNvPicPr>
          <p:nvPr/>
        </p:nvPicPr>
        <p:blipFill>
          <a:blip r:embed="rId3"/>
          <a:stretch>
            <a:fillRect/>
          </a:stretch>
        </p:blipFill>
        <p:spPr>
          <a:xfrm>
            <a:off x="1039673" y="3760013"/>
            <a:ext cx="307238" cy="307238"/>
          </a:xfrm>
          <a:prstGeom prst="rect">
            <a:avLst/>
          </a:prstGeom>
        </p:spPr>
      </p:pic>
      <p:sp>
        <p:nvSpPr>
          <p:cNvPr id="15" name="Text 12"/>
          <p:cNvSpPr/>
          <p:nvPr/>
        </p:nvSpPr>
        <p:spPr>
          <a:xfrm>
            <a:off x="937260"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AlexNet</a:t>
            </a:r>
            <a:endParaRPr lang="en-US" sz="1400" dirty="0"/>
          </a:p>
        </p:txBody>
      </p:sp>
      <p:sp>
        <p:nvSpPr>
          <p:cNvPr id="16" name="Text 13"/>
          <p:cNvSpPr/>
          <p:nvPr/>
        </p:nvSpPr>
        <p:spPr>
          <a:xfrm>
            <a:off x="937260"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Univ. Toronto</a:t>
            </a:r>
            <a:endParaRPr lang="en-US" sz="1100" dirty="0"/>
          </a:p>
        </p:txBody>
      </p:sp>
      <p:sp>
        <p:nvSpPr>
          <p:cNvPr id="17" name="Text 14"/>
          <p:cNvSpPr/>
          <p:nvPr/>
        </p:nvSpPr>
        <p:spPr>
          <a:xfrm>
            <a:off x="937260"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Deep Learning gewinnt ImageNet</a:t>
            </a:r>
            <a:endParaRPr lang="en-US" sz="1100" dirty="0"/>
          </a:p>
        </p:txBody>
      </p:sp>
      <p:sp>
        <p:nvSpPr>
          <p:cNvPr id="18" name="Text 15"/>
          <p:cNvSpPr/>
          <p:nvPr/>
        </p:nvSpPr>
        <p:spPr>
          <a:xfrm>
            <a:off x="2230483"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Jun 2014</a:t>
            </a:r>
            <a:endParaRPr lang="en-US" sz="1500" dirty="0"/>
          </a:p>
        </p:txBody>
      </p:sp>
      <p:sp>
        <p:nvSpPr>
          <p:cNvPr id="19" name="Shape 16"/>
          <p:cNvSpPr/>
          <p:nvPr/>
        </p:nvSpPr>
        <p:spPr>
          <a:xfrm>
            <a:off x="2888851"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20" name="Shape 17"/>
          <p:cNvSpPr/>
          <p:nvPr/>
        </p:nvSpPr>
        <p:spPr>
          <a:xfrm>
            <a:off x="3007723" y="3182112"/>
            <a:ext cx="0" cy="292608"/>
          </a:xfrm>
          <a:prstGeom prst="line">
            <a:avLst/>
          </a:prstGeom>
          <a:noFill/>
          <a:ln w="15875">
            <a:solidFill>
              <a:srgbClr val="7F8C8D"/>
            </a:solidFill>
            <a:prstDash val="solid"/>
          </a:ln>
        </p:spPr>
        <p:txBody>
          <a:bodyPr/>
          <a:lstStyle/>
          <a:p>
            <a:endParaRPr lang="de-DE"/>
          </a:p>
        </p:txBody>
      </p:sp>
      <p:sp>
        <p:nvSpPr>
          <p:cNvPr id="21" name="Shape 18"/>
          <p:cNvSpPr/>
          <p:nvPr/>
        </p:nvSpPr>
        <p:spPr>
          <a:xfrm>
            <a:off x="2302329" y="3474720"/>
            <a:ext cx="1410789" cy="2331720"/>
          </a:xfrm>
          <a:prstGeom prst="rect">
            <a:avLst/>
          </a:prstGeom>
          <a:solidFill>
            <a:srgbClr val="F2F2F2"/>
          </a:solidFill>
          <a:ln/>
        </p:spPr>
        <p:txBody>
          <a:bodyPr/>
          <a:lstStyle/>
          <a:p>
            <a:endParaRPr lang="de-DE"/>
          </a:p>
        </p:txBody>
      </p:sp>
      <p:sp>
        <p:nvSpPr>
          <p:cNvPr id="22" name="Shape 19"/>
          <p:cNvSpPr/>
          <p:nvPr/>
        </p:nvSpPr>
        <p:spPr>
          <a:xfrm>
            <a:off x="2302329" y="3474720"/>
            <a:ext cx="64008" cy="2331720"/>
          </a:xfrm>
          <a:prstGeom prst="rect">
            <a:avLst/>
          </a:prstGeom>
          <a:solidFill>
            <a:srgbClr val="7F8C8D"/>
          </a:solidFill>
          <a:ln/>
        </p:spPr>
        <p:txBody>
          <a:bodyPr/>
          <a:lstStyle/>
          <a:p>
            <a:endParaRPr lang="de-DE"/>
          </a:p>
        </p:txBody>
      </p:sp>
      <p:sp>
        <p:nvSpPr>
          <p:cNvPr id="23" name="Shape 20"/>
          <p:cNvSpPr/>
          <p:nvPr/>
        </p:nvSpPr>
        <p:spPr>
          <a:xfrm>
            <a:off x="2485209" y="3657600"/>
            <a:ext cx="512064" cy="512064"/>
          </a:xfrm>
          <a:prstGeom prst="ellipse">
            <a:avLst/>
          </a:prstGeom>
          <a:solidFill>
            <a:srgbClr val="FFFFFF"/>
          </a:solidFill>
          <a:ln/>
        </p:spPr>
        <p:txBody>
          <a:bodyPr/>
          <a:lstStyle/>
          <a:p>
            <a:endParaRPr lang="de-DE"/>
          </a:p>
        </p:txBody>
      </p:sp>
      <p:pic>
        <p:nvPicPr>
          <p:cNvPr id="24" name="Image 1" descr="/workspace/ki-timeline/logos/png/gan.png"/>
          <p:cNvPicPr>
            <a:picLocks noChangeAspect="1"/>
          </p:cNvPicPr>
          <p:nvPr/>
        </p:nvPicPr>
        <p:blipFill>
          <a:blip r:embed="rId4"/>
          <a:stretch>
            <a:fillRect/>
          </a:stretch>
        </p:blipFill>
        <p:spPr>
          <a:xfrm>
            <a:off x="2587621" y="3760013"/>
            <a:ext cx="307238" cy="307238"/>
          </a:xfrm>
          <a:prstGeom prst="rect">
            <a:avLst/>
          </a:prstGeom>
        </p:spPr>
      </p:pic>
      <p:sp>
        <p:nvSpPr>
          <p:cNvPr id="25" name="Text 21"/>
          <p:cNvSpPr/>
          <p:nvPr/>
        </p:nvSpPr>
        <p:spPr>
          <a:xfrm>
            <a:off x="2485209"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GANs</a:t>
            </a:r>
            <a:endParaRPr lang="en-US" sz="1400" dirty="0"/>
          </a:p>
        </p:txBody>
      </p:sp>
      <p:sp>
        <p:nvSpPr>
          <p:cNvPr id="26" name="Text 22"/>
          <p:cNvSpPr/>
          <p:nvPr/>
        </p:nvSpPr>
        <p:spPr>
          <a:xfrm>
            <a:off x="2485209"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Goodfellow u. a.</a:t>
            </a:r>
            <a:endParaRPr lang="en-US" sz="1100" dirty="0"/>
          </a:p>
        </p:txBody>
      </p:sp>
      <p:sp>
        <p:nvSpPr>
          <p:cNvPr id="27" name="Text 23"/>
          <p:cNvSpPr/>
          <p:nvPr/>
        </p:nvSpPr>
        <p:spPr>
          <a:xfrm>
            <a:off x="2485209"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Zwei Netze erzeugen im Wettstreit Bilder</a:t>
            </a:r>
            <a:endParaRPr lang="en-US" sz="1100" dirty="0"/>
          </a:p>
        </p:txBody>
      </p:sp>
      <p:sp>
        <p:nvSpPr>
          <p:cNvPr id="28" name="Text 24"/>
          <p:cNvSpPr/>
          <p:nvPr/>
        </p:nvSpPr>
        <p:spPr>
          <a:xfrm>
            <a:off x="3778431"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Mär 2016</a:t>
            </a:r>
            <a:endParaRPr lang="en-US" sz="1500" dirty="0"/>
          </a:p>
        </p:txBody>
      </p:sp>
      <p:sp>
        <p:nvSpPr>
          <p:cNvPr id="29" name="Shape 25"/>
          <p:cNvSpPr/>
          <p:nvPr/>
        </p:nvSpPr>
        <p:spPr>
          <a:xfrm>
            <a:off x="4436799"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30" name="Shape 26"/>
          <p:cNvSpPr/>
          <p:nvPr/>
        </p:nvSpPr>
        <p:spPr>
          <a:xfrm>
            <a:off x="4555671" y="3182112"/>
            <a:ext cx="0" cy="292608"/>
          </a:xfrm>
          <a:prstGeom prst="line">
            <a:avLst/>
          </a:prstGeom>
          <a:noFill/>
          <a:ln w="15875">
            <a:solidFill>
              <a:srgbClr val="7F8C8D"/>
            </a:solidFill>
            <a:prstDash val="solid"/>
          </a:ln>
        </p:spPr>
        <p:txBody>
          <a:bodyPr/>
          <a:lstStyle/>
          <a:p>
            <a:endParaRPr lang="de-DE"/>
          </a:p>
        </p:txBody>
      </p:sp>
      <p:sp>
        <p:nvSpPr>
          <p:cNvPr id="31" name="Shape 27"/>
          <p:cNvSpPr/>
          <p:nvPr/>
        </p:nvSpPr>
        <p:spPr>
          <a:xfrm>
            <a:off x="3850277" y="3474720"/>
            <a:ext cx="1410789" cy="2331720"/>
          </a:xfrm>
          <a:prstGeom prst="rect">
            <a:avLst/>
          </a:prstGeom>
          <a:solidFill>
            <a:srgbClr val="F2F2F2"/>
          </a:solidFill>
          <a:ln/>
        </p:spPr>
        <p:txBody>
          <a:bodyPr/>
          <a:lstStyle/>
          <a:p>
            <a:endParaRPr lang="de-DE"/>
          </a:p>
        </p:txBody>
      </p:sp>
      <p:sp>
        <p:nvSpPr>
          <p:cNvPr id="32" name="Shape 28"/>
          <p:cNvSpPr/>
          <p:nvPr/>
        </p:nvSpPr>
        <p:spPr>
          <a:xfrm>
            <a:off x="3850277" y="3474720"/>
            <a:ext cx="64008" cy="2331720"/>
          </a:xfrm>
          <a:prstGeom prst="rect">
            <a:avLst/>
          </a:prstGeom>
          <a:solidFill>
            <a:srgbClr val="7F8C8D"/>
          </a:solidFill>
          <a:ln/>
        </p:spPr>
        <p:txBody>
          <a:bodyPr/>
          <a:lstStyle/>
          <a:p>
            <a:endParaRPr lang="de-DE"/>
          </a:p>
        </p:txBody>
      </p:sp>
      <p:sp>
        <p:nvSpPr>
          <p:cNvPr id="33" name="Shape 29"/>
          <p:cNvSpPr/>
          <p:nvPr/>
        </p:nvSpPr>
        <p:spPr>
          <a:xfrm>
            <a:off x="4033157" y="3657600"/>
            <a:ext cx="512064" cy="512064"/>
          </a:xfrm>
          <a:prstGeom prst="ellipse">
            <a:avLst/>
          </a:prstGeom>
          <a:solidFill>
            <a:srgbClr val="FFFFFF"/>
          </a:solidFill>
          <a:ln/>
        </p:spPr>
        <p:txBody>
          <a:bodyPr/>
          <a:lstStyle/>
          <a:p>
            <a:endParaRPr lang="de-DE"/>
          </a:p>
        </p:txBody>
      </p:sp>
      <p:pic>
        <p:nvPicPr>
          <p:cNvPr id="34" name="Image 2" descr="/workspace/ki-timeline/logos/png/deepmind.png"/>
          <p:cNvPicPr>
            <a:picLocks noChangeAspect="1"/>
          </p:cNvPicPr>
          <p:nvPr/>
        </p:nvPicPr>
        <p:blipFill>
          <a:blip r:embed="rId5"/>
          <a:stretch>
            <a:fillRect/>
          </a:stretch>
        </p:blipFill>
        <p:spPr>
          <a:xfrm>
            <a:off x="4135570" y="3760013"/>
            <a:ext cx="307238" cy="307238"/>
          </a:xfrm>
          <a:prstGeom prst="rect">
            <a:avLst/>
          </a:prstGeom>
        </p:spPr>
      </p:pic>
      <p:sp>
        <p:nvSpPr>
          <p:cNvPr id="35" name="Text 30"/>
          <p:cNvSpPr/>
          <p:nvPr/>
        </p:nvSpPr>
        <p:spPr>
          <a:xfrm>
            <a:off x="4033157"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AlphaGo</a:t>
            </a:r>
            <a:endParaRPr lang="en-US" sz="1400" dirty="0"/>
          </a:p>
        </p:txBody>
      </p:sp>
      <p:sp>
        <p:nvSpPr>
          <p:cNvPr id="36" name="Text 31"/>
          <p:cNvSpPr/>
          <p:nvPr/>
        </p:nvSpPr>
        <p:spPr>
          <a:xfrm>
            <a:off x="4033157"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Google DeepMind</a:t>
            </a:r>
            <a:endParaRPr lang="en-US" sz="1100" dirty="0"/>
          </a:p>
        </p:txBody>
      </p:sp>
      <p:sp>
        <p:nvSpPr>
          <p:cNvPr id="37" name="Text 32"/>
          <p:cNvSpPr/>
          <p:nvPr/>
        </p:nvSpPr>
        <p:spPr>
          <a:xfrm>
            <a:off x="4033157"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Schlägt Lee Sedol 4:1 im Go</a:t>
            </a:r>
            <a:endParaRPr lang="en-US" sz="1100" dirty="0"/>
          </a:p>
        </p:txBody>
      </p:sp>
      <p:sp>
        <p:nvSpPr>
          <p:cNvPr id="38" name="Text 33"/>
          <p:cNvSpPr/>
          <p:nvPr/>
        </p:nvSpPr>
        <p:spPr>
          <a:xfrm>
            <a:off x="5326380"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Jun 2017</a:t>
            </a:r>
            <a:endParaRPr lang="en-US" sz="1500" dirty="0"/>
          </a:p>
        </p:txBody>
      </p:sp>
      <p:sp>
        <p:nvSpPr>
          <p:cNvPr id="39" name="Shape 34"/>
          <p:cNvSpPr/>
          <p:nvPr/>
        </p:nvSpPr>
        <p:spPr>
          <a:xfrm>
            <a:off x="5984748"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40" name="Shape 35"/>
          <p:cNvSpPr/>
          <p:nvPr/>
        </p:nvSpPr>
        <p:spPr>
          <a:xfrm>
            <a:off x="6103620" y="3182112"/>
            <a:ext cx="0" cy="292608"/>
          </a:xfrm>
          <a:prstGeom prst="line">
            <a:avLst/>
          </a:prstGeom>
          <a:noFill/>
          <a:ln w="15875">
            <a:solidFill>
              <a:srgbClr val="7F8C8D"/>
            </a:solidFill>
            <a:prstDash val="solid"/>
          </a:ln>
        </p:spPr>
        <p:txBody>
          <a:bodyPr/>
          <a:lstStyle/>
          <a:p>
            <a:endParaRPr lang="de-DE"/>
          </a:p>
        </p:txBody>
      </p:sp>
      <p:sp>
        <p:nvSpPr>
          <p:cNvPr id="41" name="Shape 36"/>
          <p:cNvSpPr/>
          <p:nvPr/>
        </p:nvSpPr>
        <p:spPr>
          <a:xfrm>
            <a:off x="5398226" y="3474720"/>
            <a:ext cx="1410789" cy="2331720"/>
          </a:xfrm>
          <a:prstGeom prst="rect">
            <a:avLst/>
          </a:prstGeom>
          <a:solidFill>
            <a:srgbClr val="EEF1F4"/>
          </a:solidFill>
          <a:ln w="25400">
            <a:solidFill>
              <a:srgbClr val="4D5656"/>
            </a:solidFill>
          </a:ln>
        </p:spPr>
        <p:txBody>
          <a:bodyPr/>
          <a:lstStyle/>
          <a:p>
            <a:endParaRPr lang="de-DE"/>
          </a:p>
        </p:txBody>
      </p:sp>
      <p:sp>
        <p:nvSpPr>
          <p:cNvPr id="42" name="Shape 37"/>
          <p:cNvSpPr/>
          <p:nvPr/>
        </p:nvSpPr>
        <p:spPr>
          <a:xfrm>
            <a:off x="5398226" y="3474720"/>
            <a:ext cx="64008" cy="2331720"/>
          </a:xfrm>
          <a:prstGeom prst="rect">
            <a:avLst/>
          </a:prstGeom>
          <a:solidFill>
            <a:srgbClr val="7F8C8D"/>
          </a:solidFill>
          <a:ln/>
        </p:spPr>
        <p:txBody>
          <a:bodyPr/>
          <a:lstStyle/>
          <a:p>
            <a:endParaRPr lang="de-DE"/>
          </a:p>
        </p:txBody>
      </p:sp>
      <p:sp>
        <p:nvSpPr>
          <p:cNvPr id="43" name="Shape 38"/>
          <p:cNvSpPr/>
          <p:nvPr/>
        </p:nvSpPr>
        <p:spPr>
          <a:xfrm>
            <a:off x="5581106" y="3657600"/>
            <a:ext cx="512064" cy="512064"/>
          </a:xfrm>
          <a:prstGeom prst="ellipse">
            <a:avLst/>
          </a:prstGeom>
          <a:solidFill>
            <a:srgbClr val="FFFFFF"/>
          </a:solidFill>
          <a:ln/>
        </p:spPr>
        <p:txBody>
          <a:bodyPr/>
          <a:lstStyle/>
          <a:p>
            <a:endParaRPr lang="de-DE"/>
          </a:p>
        </p:txBody>
      </p:sp>
      <p:pic>
        <p:nvPicPr>
          <p:cNvPr id="44" name="Image 3" descr="/workspace/ki-timeline/logos/png/google.png"/>
          <p:cNvPicPr>
            <a:picLocks noChangeAspect="1"/>
          </p:cNvPicPr>
          <p:nvPr/>
        </p:nvPicPr>
        <p:blipFill>
          <a:blip r:embed="rId6"/>
          <a:stretch>
            <a:fillRect/>
          </a:stretch>
        </p:blipFill>
        <p:spPr>
          <a:xfrm>
            <a:off x="5683519" y="3760013"/>
            <a:ext cx="307238" cy="307238"/>
          </a:xfrm>
          <a:prstGeom prst="rect">
            <a:avLst/>
          </a:prstGeom>
        </p:spPr>
      </p:pic>
      <p:sp>
        <p:nvSpPr>
          <p:cNvPr id="45" name="Text 39"/>
          <p:cNvSpPr/>
          <p:nvPr/>
        </p:nvSpPr>
        <p:spPr>
          <a:xfrm>
            <a:off x="5581106"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Transformer</a:t>
            </a:r>
            <a:endParaRPr lang="en-US" sz="1400" dirty="0"/>
          </a:p>
        </p:txBody>
      </p:sp>
      <p:sp>
        <p:nvSpPr>
          <p:cNvPr id="46" name="Text 40"/>
          <p:cNvSpPr/>
          <p:nvPr/>
        </p:nvSpPr>
        <p:spPr>
          <a:xfrm>
            <a:off x="5581106"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Google</a:t>
            </a:r>
            <a:endParaRPr lang="en-US" sz="1100" dirty="0"/>
          </a:p>
        </p:txBody>
      </p:sp>
      <p:sp>
        <p:nvSpPr>
          <p:cNvPr id="47" name="Text 41"/>
          <p:cNvSpPr/>
          <p:nvPr/>
        </p:nvSpPr>
        <p:spPr>
          <a:xfrm>
            <a:off x="5581106"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„Attention Is All You Need“</a:t>
            </a:r>
            <a:endParaRPr lang="en-US" sz="1100" dirty="0"/>
          </a:p>
        </p:txBody>
      </p:sp>
      <p:sp>
        <p:nvSpPr>
          <p:cNvPr id="48" name="Text 42"/>
          <p:cNvSpPr/>
          <p:nvPr/>
        </p:nvSpPr>
        <p:spPr>
          <a:xfrm>
            <a:off x="6874329"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Jun 2018</a:t>
            </a:r>
            <a:endParaRPr lang="en-US" sz="1500" dirty="0"/>
          </a:p>
        </p:txBody>
      </p:sp>
      <p:sp>
        <p:nvSpPr>
          <p:cNvPr id="49" name="Shape 43"/>
          <p:cNvSpPr/>
          <p:nvPr/>
        </p:nvSpPr>
        <p:spPr>
          <a:xfrm>
            <a:off x="7532697"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50" name="Shape 44"/>
          <p:cNvSpPr/>
          <p:nvPr/>
        </p:nvSpPr>
        <p:spPr>
          <a:xfrm>
            <a:off x="7651569" y="3182112"/>
            <a:ext cx="0" cy="292608"/>
          </a:xfrm>
          <a:prstGeom prst="line">
            <a:avLst/>
          </a:prstGeom>
          <a:noFill/>
          <a:ln w="15875">
            <a:solidFill>
              <a:srgbClr val="7F8C8D"/>
            </a:solidFill>
            <a:prstDash val="solid"/>
          </a:ln>
        </p:spPr>
        <p:txBody>
          <a:bodyPr/>
          <a:lstStyle/>
          <a:p>
            <a:endParaRPr lang="de-DE"/>
          </a:p>
        </p:txBody>
      </p:sp>
      <p:sp>
        <p:nvSpPr>
          <p:cNvPr id="51" name="Shape 45"/>
          <p:cNvSpPr/>
          <p:nvPr/>
        </p:nvSpPr>
        <p:spPr>
          <a:xfrm>
            <a:off x="6946174" y="3474720"/>
            <a:ext cx="1410789" cy="2331720"/>
          </a:xfrm>
          <a:prstGeom prst="rect">
            <a:avLst/>
          </a:prstGeom>
          <a:solidFill>
            <a:srgbClr val="F2F2F2"/>
          </a:solidFill>
          <a:ln/>
        </p:spPr>
        <p:txBody>
          <a:bodyPr/>
          <a:lstStyle/>
          <a:p>
            <a:endParaRPr lang="de-DE"/>
          </a:p>
        </p:txBody>
      </p:sp>
      <p:sp>
        <p:nvSpPr>
          <p:cNvPr id="52" name="Shape 46"/>
          <p:cNvSpPr/>
          <p:nvPr/>
        </p:nvSpPr>
        <p:spPr>
          <a:xfrm>
            <a:off x="6946174" y="3474720"/>
            <a:ext cx="64008" cy="2331720"/>
          </a:xfrm>
          <a:prstGeom prst="rect">
            <a:avLst/>
          </a:prstGeom>
          <a:solidFill>
            <a:srgbClr val="7F8C8D"/>
          </a:solidFill>
          <a:ln/>
        </p:spPr>
        <p:txBody>
          <a:bodyPr/>
          <a:lstStyle/>
          <a:p>
            <a:endParaRPr lang="de-DE"/>
          </a:p>
        </p:txBody>
      </p:sp>
      <p:sp>
        <p:nvSpPr>
          <p:cNvPr id="53" name="Shape 47"/>
          <p:cNvSpPr/>
          <p:nvPr/>
        </p:nvSpPr>
        <p:spPr>
          <a:xfrm>
            <a:off x="7129054" y="3657600"/>
            <a:ext cx="512064" cy="512064"/>
          </a:xfrm>
          <a:prstGeom prst="ellipse">
            <a:avLst/>
          </a:prstGeom>
          <a:solidFill>
            <a:srgbClr val="FFFFFF"/>
          </a:solidFill>
          <a:ln/>
        </p:spPr>
        <p:txBody>
          <a:bodyPr/>
          <a:lstStyle/>
          <a:p>
            <a:endParaRPr lang="de-DE"/>
          </a:p>
        </p:txBody>
      </p:sp>
      <p:pic>
        <p:nvPicPr>
          <p:cNvPr id="54" name="Image 4" descr="/workspace/ki-timeline/logos/png/openai.png"/>
          <p:cNvPicPr>
            <a:picLocks noChangeAspect="1"/>
          </p:cNvPicPr>
          <p:nvPr/>
        </p:nvPicPr>
        <p:blipFill>
          <a:blip r:embed="rId7"/>
          <a:stretch>
            <a:fillRect/>
          </a:stretch>
        </p:blipFill>
        <p:spPr>
          <a:xfrm>
            <a:off x="7231467" y="3760013"/>
            <a:ext cx="307238" cy="307238"/>
          </a:xfrm>
          <a:prstGeom prst="rect">
            <a:avLst/>
          </a:prstGeom>
        </p:spPr>
      </p:pic>
      <p:sp>
        <p:nvSpPr>
          <p:cNvPr id="55" name="Text 48"/>
          <p:cNvSpPr/>
          <p:nvPr/>
        </p:nvSpPr>
        <p:spPr>
          <a:xfrm>
            <a:off x="7129054"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GPT-1 / BERT</a:t>
            </a:r>
            <a:endParaRPr lang="en-US" sz="1400" dirty="0"/>
          </a:p>
        </p:txBody>
      </p:sp>
      <p:sp>
        <p:nvSpPr>
          <p:cNvPr id="56" name="Text 49"/>
          <p:cNvSpPr/>
          <p:nvPr/>
        </p:nvSpPr>
        <p:spPr>
          <a:xfrm>
            <a:off x="7129054"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OpenAI / Google</a:t>
            </a:r>
            <a:endParaRPr lang="en-US" sz="1100" dirty="0"/>
          </a:p>
        </p:txBody>
      </p:sp>
      <p:sp>
        <p:nvSpPr>
          <p:cNvPr id="57" name="Text 50"/>
          <p:cNvSpPr/>
          <p:nvPr/>
        </p:nvSpPr>
        <p:spPr>
          <a:xfrm>
            <a:off x="7129054"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Vortrainierte Sprach­modelle</a:t>
            </a:r>
            <a:endParaRPr lang="en-US" sz="1100" dirty="0"/>
          </a:p>
        </p:txBody>
      </p:sp>
      <p:sp>
        <p:nvSpPr>
          <p:cNvPr id="58" name="Text 51"/>
          <p:cNvSpPr/>
          <p:nvPr/>
        </p:nvSpPr>
        <p:spPr>
          <a:xfrm>
            <a:off x="8422277"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Mai 2020</a:t>
            </a:r>
            <a:endParaRPr lang="en-US" sz="1500" dirty="0"/>
          </a:p>
        </p:txBody>
      </p:sp>
      <p:sp>
        <p:nvSpPr>
          <p:cNvPr id="59" name="Shape 52"/>
          <p:cNvSpPr/>
          <p:nvPr/>
        </p:nvSpPr>
        <p:spPr>
          <a:xfrm>
            <a:off x="9080645"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60" name="Shape 53"/>
          <p:cNvSpPr/>
          <p:nvPr/>
        </p:nvSpPr>
        <p:spPr>
          <a:xfrm>
            <a:off x="9199517" y="3182112"/>
            <a:ext cx="0" cy="292608"/>
          </a:xfrm>
          <a:prstGeom prst="line">
            <a:avLst/>
          </a:prstGeom>
          <a:noFill/>
          <a:ln w="15875">
            <a:solidFill>
              <a:srgbClr val="7F8C8D"/>
            </a:solidFill>
            <a:prstDash val="solid"/>
          </a:ln>
        </p:spPr>
        <p:txBody>
          <a:bodyPr/>
          <a:lstStyle/>
          <a:p>
            <a:endParaRPr lang="de-DE"/>
          </a:p>
        </p:txBody>
      </p:sp>
      <p:sp>
        <p:nvSpPr>
          <p:cNvPr id="61" name="Shape 54"/>
          <p:cNvSpPr/>
          <p:nvPr/>
        </p:nvSpPr>
        <p:spPr>
          <a:xfrm>
            <a:off x="8494123" y="3474720"/>
            <a:ext cx="1410789" cy="2331720"/>
          </a:xfrm>
          <a:prstGeom prst="rect">
            <a:avLst/>
          </a:prstGeom>
          <a:solidFill>
            <a:srgbClr val="EEF1F4"/>
          </a:solidFill>
          <a:ln w="25400">
            <a:solidFill>
              <a:srgbClr val="4D5656"/>
            </a:solidFill>
          </a:ln>
        </p:spPr>
        <p:txBody>
          <a:bodyPr/>
          <a:lstStyle/>
          <a:p>
            <a:endParaRPr lang="de-DE"/>
          </a:p>
        </p:txBody>
      </p:sp>
      <p:sp>
        <p:nvSpPr>
          <p:cNvPr id="62" name="Shape 55"/>
          <p:cNvSpPr/>
          <p:nvPr/>
        </p:nvSpPr>
        <p:spPr>
          <a:xfrm>
            <a:off x="8494123" y="3474720"/>
            <a:ext cx="64008" cy="2331720"/>
          </a:xfrm>
          <a:prstGeom prst="rect">
            <a:avLst/>
          </a:prstGeom>
          <a:solidFill>
            <a:srgbClr val="7F8C8D"/>
          </a:solidFill>
          <a:ln/>
        </p:spPr>
        <p:txBody>
          <a:bodyPr/>
          <a:lstStyle/>
          <a:p>
            <a:endParaRPr lang="de-DE"/>
          </a:p>
        </p:txBody>
      </p:sp>
      <p:sp>
        <p:nvSpPr>
          <p:cNvPr id="63" name="Shape 56"/>
          <p:cNvSpPr/>
          <p:nvPr/>
        </p:nvSpPr>
        <p:spPr>
          <a:xfrm>
            <a:off x="8677003" y="3657600"/>
            <a:ext cx="512064" cy="512064"/>
          </a:xfrm>
          <a:prstGeom prst="ellipse">
            <a:avLst/>
          </a:prstGeom>
          <a:solidFill>
            <a:srgbClr val="FFFFFF"/>
          </a:solidFill>
          <a:ln/>
        </p:spPr>
        <p:txBody>
          <a:bodyPr/>
          <a:lstStyle/>
          <a:p>
            <a:endParaRPr lang="de-DE"/>
          </a:p>
        </p:txBody>
      </p:sp>
      <p:pic>
        <p:nvPicPr>
          <p:cNvPr id="64" name="Image 5" descr="/workspace/ki-timeline/logos/png/openai.png"/>
          <p:cNvPicPr>
            <a:picLocks noChangeAspect="1"/>
          </p:cNvPicPr>
          <p:nvPr/>
        </p:nvPicPr>
        <p:blipFill>
          <a:blip r:embed="rId7"/>
          <a:stretch>
            <a:fillRect/>
          </a:stretch>
        </p:blipFill>
        <p:spPr>
          <a:xfrm>
            <a:off x="8779416" y="3760013"/>
            <a:ext cx="307238" cy="307238"/>
          </a:xfrm>
          <a:prstGeom prst="rect">
            <a:avLst/>
          </a:prstGeom>
        </p:spPr>
      </p:pic>
      <p:sp>
        <p:nvSpPr>
          <p:cNvPr id="65" name="Text 57"/>
          <p:cNvSpPr/>
          <p:nvPr/>
        </p:nvSpPr>
        <p:spPr>
          <a:xfrm>
            <a:off x="8677003"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GPT-3</a:t>
            </a:r>
            <a:endParaRPr lang="en-US" sz="1400" dirty="0"/>
          </a:p>
        </p:txBody>
      </p:sp>
      <p:sp>
        <p:nvSpPr>
          <p:cNvPr id="66" name="Text 58"/>
          <p:cNvSpPr/>
          <p:nvPr/>
        </p:nvSpPr>
        <p:spPr>
          <a:xfrm>
            <a:off x="8677003"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OpenAI</a:t>
            </a:r>
            <a:endParaRPr lang="en-US" sz="1100" dirty="0"/>
          </a:p>
        </p:txBody>
      </p:sp>
      <p:sp>
        <p:nvSpPr>
          <p:cNvPr id="67" name="Text 59"/>
          <p:cNvSpPr/>
          <p:nvPr/>
        </p:nvSpPr>
        <p:spPr>
          <a:xfrm>
            <a:off x="8677003"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175 Mrd. Parameter, lernt aus wenigen Beispielen</a:t>
            </a:r>
            <a:endParaRPr lang="en-US" sz="1100" dirty="0"/>
          </a:p>
        </p:txBody>
      </p:sp>
      <p:sp>
        <p:nvSpPr>
          <p:cNvPr id="68" name="Text 60"/>
          <p:cNvSpPr/>
          <p:nvPr/>
        </p:nvSpPr>
        <p:spPr>
          <a:xfrm>
            <a:off x="9970226" y="2496312"/>
            <a:ext cx="1554480" cy="320040"/>
          </a:xfrm>
          <a:prstGeom prst="rect">
            <a:avLst/>
          </a:prstGeom>
          <a:noFill/>
          <a:ln/>
        </p:spPr>
        <p:txBody>
          <a:bodyPr wrap="square" lIns="0" tIns="0" rIns="0" bIns="0" rtlCol="0" anchor="ctr"/>
          <a:lstStyle/>
          <a:p>
            <a:pPr marL="0" indent="0" algn="ctr">
              <a:buNone/>
            </a:pPr>
            <a:r>
              <a:rPr lang="en-US" sz="1500" b="1" dirty="0">
                <a:solidFill>
                  <a:srgbClr val="3D4C61"/>
                </a:solidFill>
                <a:latin typeface="Poppins" pitchFamily="34" charset="0"/>
                <a:ea typeface="Poppins" pitchFamily="34" charset="-122"/>
                <a:cs typeface="Poppins" pitchFamily="34" charset="-120"/>
              </a:rPr>
              <a:t>Nov 2020</a:t>
            </a:r>
            <a:endParaRPr lang="en-US" sz="1500" dirty="0"/>
          </a:p>
        </p:txBody>
      </p:sp>
      <p:sp>
        <p:nvSpPr>
          <p:cNvPr id="69" name="Shape 61"/>
          <p:cNvSpPr/>
          <p:nvPr/>
        </p:nvSpPr>
        <p:spPr>
          <a:xfrm>
            <a:off x="10628594" y="2944368"/>
            <a:ext cx="237744" cy="237744"/>
          </a:xfrm>
          <a:prstGeom prst="ellipse">
            <a:avLst/>
          </a:prstGeom>
          <a:solidFill>
            <a:srgbClr val="FFFFFF"/>
          </a:solidFill>
          <a:ln w="38100">
            <a:solidFill>
              <a:srgbClr val="7F8C8D"/>
            </a:solidFill>
            <a:prstDash val="solid"/>
          </a:ln>
        </p:spPr>
        <p:txBody>
          <a:bodyPr/>
          <a:lstStyle/>
          <a:p>
            <a:endParaRPr lang="de-DE"/>
          </a:p>
        </p:txBody>
      </p:sp>
      <p:sp>
        <p:nvSpPr>
          <p:cNvPr id="70" name="Shape 62"/>
          <p:cNvSpPr/>
          <p:nvPr/>
        </p:nvSpPr>
        <p:spPr>
          <a:xfrm>
            <a:off x="10747466" y="3182112"/>
            <a:ext cx="0" cy="292608"/>
          </a:xfrm>
          <a:prstGeom prst="line">
            <a:avLst/>
          </a:prstGeom>
          <a:noFill/>
          <a:ln w="15875">
            <a:solidFill>
              <a:srgbClr val="7F8C8D"/>
            </a:solidFill>
            <a:prstDash val="solid"/>
          </a:ln>
        </p:spPr>
        <p:txBody>
          <a:bodyPr/>
          <a:lstStyle/>
          <a:p>
            <a:endParaRPr lang="de-DE"/>
          </a:p>
        </p:txBody>
      </p:sp>
      <p:sp>
        <p:nvSpPr>
          <p:cNvPr id="71" name="Shape 63"/>
          <p:cNvSpPr/>
          <p:nvPr/>
        </p:nvSpPr>
        <p:spPr>
          <a:xfrm>
            <a:off x="10042071" y="3474720"/>
            <a:ext cx="1410789" cy="2331720"/>
          </a:xfrm>
          <a:prstGeom prst="rect">
            <a:avLst/>
          </a:prstGeom>
          <a:solidFill>
            <a:srgbClr val="F2F2F2"/>
          </a:solidFill>
          <a:ln/>
        </p:spPr>
        <p:txBody>
          <a:bodyPr/>
          <a:lstStyle/>
          <a:p>
            <a:endParaRPr lang="de-DE"/>
          </a:p>
        </p:txBody>
      </p:sp>
      <p:sp>
        <p:nvSpPr>
          <p:cNvPr id="72" name="Shape 64"/>
          <p:cNvSpPr/>
          <p:nvPr/>
        </p:nvSpPr>
        <p:spPr>
          <a:xfrm>
            <a:off x="10042071" y="3474720"/>
            <a:ext cx="64008" cy="2331720"/>
          </a:xfrm>
          <a:prstGeom prst="rect">
            <a:avLst/>
          </a:prstGeom>
          <a:solidFill>
            <a:srgbClr val="7F8C8D"/>
          </a:solidFill>
          <a:ln/>
        </p:spPr>
        <p:txBody>
          <a:bodyPr/>
          <a:lstStyle/>
          <a:p>
            <a:endParaRPr lang="de-DE"/>
          </a:p>
        </p:txBody>
      </p:sp>
      <p:sp>
        <p:nvSpPr>
          <p:cNvPr id="73" name="Shape 65"/>
          <p:cNvSpPr/>
          <p:nvPr/>
        </p:nvSpPr>
        <p:spPr>
          <a:xfrm>
            <a:off x="10224951" y="3657600"/>
            <a:ext cx="512064" cy="512064"/>
          </a:xfrm>
          <a:prstGeom prst="ellipse">
            <a:avLst/>
          </a:prstGeom>
          <a:solidFill>
            <a:srgbClr val="FFFFFF"/>
          </a:solidFill>
          <a:ln/>
        </p:spPr>
        <p:txBody>
          <a:bodyPr/>
          <a:lstStyle/>
          <a:p>
            <a:endParaRPr lang="de-DE"/>
          </a:p>
        </p:txBody>
      </p:sp>
      <p:pic>
        <p:nvPicPr>
          <p:cNvPr id="74" name="Image 6" descr="/workspace/ki-timeline/logos/png/deepmind.png"/>
          <p:cNvPicPr>
            <a:picLocks noChangeAspect="1"/>
          </p:cNvPicPr>
          <p:nvPr/>
        </p:nvPicPr>
        <p:blipFill>
          <a:blip r:embed="rId5"/>
          <a:stretch>
            <a:fillRect/>
          </a:stretch>
        </p:blipFill>
        <p:spPr>
          <a:xfrm>
            <a:off x="10327364" y="3760013"/>
            <a:ext cx="307238" cy="307238"/>
          </a:xfrm>
          <a:prstGeom prst="rect">
            <a:avLst/>
          </a:prstGeom>
        </p:spPr>
      </p:pic>
      <p:sp>
        <p:nvSpPr>
          <p:cNvPr id="75" name="Text 66"/>
          <p:cNvSpPr/>
          <p:nvPr/>
        </p:nvSpPr>
        <p:spPr>
          <a:xfrm>
            <a:off x="10224951" y="4261104"/>
            <a:ext cx="1154757"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AlphaFold 2</a:t>
            </a:r>
            <a:endParaRPr lang="en-US" sz="1400" dirty="0"/>
          </a:p>
        </p:txBody>
      </p:sp>
      <p:sp>
        <p:nvSpPr>
          <p:cNvPr id="76" name="Text 67"/>
          <p:cNvSpPr/>
          <p:nvPr/>
        </p:nvSpPr>
        <p:spPr>
          <a:xfrm>
            <a:off x="10224951" y="4572000"/>
            <a:ext cx="1154757" cy="237744"/>
          </a:xfrm>
          <a:prstGeom prst="rect">
            <a:avLst/>
          </a:prstGeom>
          <a:noFill/>
          <a:ln/>
        </p:spPr>
        <p:txBody>
          <a:bodyPr wrap="square" lIns="0" tIns="0" rIns="0" bIns="0" rtlCol="0" anchor="ctr"/>
          <a:lstStyle/>
          <a:p>
            <a:pPr marL="0" indent="0">
              <a:buNone/>
            </a:pPr>
            <a:r>
              <a:rPr lang="en-US" sz="1100" dirty="0">
                <a:solidFill>
                  <a:srgbClr val="5D6D7E"/>
                </a:solidFill>
                <a:latin typeface="Lato" pitchFamily="34" charset="0"/>
                <a:ea typeface="Lato" pitchFamily="34" charset="-122"/>
                <a:cs typeface="Lato" pitchFamily="34" charset="-120"/>
              </a:rPr>
              <a:t>Google DeepMind</a:t>
            </a:r>
            <a:endParaRPr lang="en-US" sz="1100" dirty="0"/>
          </a:p>
        </p:txBody>
      </p:sp>
      <p:sp>
        <p:nvSpPr>
          <p:cNvPr id="77" name="Text 68"/>
          <p:cNvSpPr/>
          <p:nvPr/>
        </p:nvSpPr>
        <p:spPr>
          <a:xfrm>
            <a:off x="10224951" y="4846320"/>
            <a:ext cx="1154757" cy="86868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Sagt Protein­strukturen vorher</a:t>
            </a:r>
            <a:endParaRPr lang="en-US" sz="1100" dirty="0"/>
          </a:p>
        </p:txBody>
      </p:sp>
      <p:sp>
        <p:nvSpPr>
          <p:cNvPr id="78" name="Shape 69"/>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79" name="Shape 70"/>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80" name="Text 71"/>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81" name="Shape 72"/>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82" name="Text 73"/>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83" name="Shape 74"/>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84" name="Text 75"/>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85" name="Shape 76"/>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86" name="Text 77"/>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87" name="Shape 78"/>
          <p:cNvSpPr/>
          <p:nvPr/>
        </p:nvSpPr>
        <p:spPr>
          <a:xfrm>
            <a:off x="8692530" y="6359652"/>
            <a:ext cx="82296" cy="82296"/>
          </a:xfrm>
          <a:prstGeom prst="ellipse">
            <a:avLst/>
          </a:prstGeom>
          <a:solidFill>
            <a:srgbClr val="D62828"/>
          </a:solidFill>
          <a:ln/>
        </p:spPr>
        <p:txBody>
          <a:bodyPr/>
          <a:lstStyle/>
          <a:p>
            <a:endParaRPr lang="de-DE"/>
          </a:p>
        </p:txBody>
      </p:sp>
      <p:sp>
        <p:nvSpPr>
          <p:cNvPr id="88" name="Shape 79"/>
          <p:cNvSpPr/>
          <p:nvPr/>
        </p:nvSpPr>
        <p:spPr>
          <a:xfrm>
            <a:off x="3357503" y="6364224"/>
            <a:ext cx="4430047" cy="73152"/>
          </a:xfrm>
          <a:prstGeom prst="rect">
            <a:avLst/>
          </a:prstGeom>
          <a:solidFill>
            <a:srgbClr val="3D4C61"/>
          </a:solidFill>
          <a:ln/>
        </p:spPr>
        <p:txBody>
          <a:bodyPr/>
          <a:lstStyle/>
          <a:p>
            <a:endParaRPr lang="de-DE"/>
          </a:p>
        </p:txBody>
      </p:sp>
      <p:sp>
        <p:nvSpPr>
          <p:cNvPr id="89" name="Text 80"/>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11</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90"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NVIDIA V100</a:t>
            </a:r>
          </a:p>
          <a:p>
            <a:pPr marL="0" indent="0" algn="l">
              <a:lnSpc>
                <a:spcPct val="95000"/>
              </a:lnSpc>
              <a:spcBef>
                <a:spcPts val="0"/>
              </a:spcBef>
              <a:buNone/>
            </a:pPr>
            <a:r>
              <a:rPr lang="de-DE" sz="750" dirty="0">
                <a:solidFill>
                  <a:srgbClr val="8B1E3F"/>
                </a:solidFill>
                <a:latin typeface="Poppins" pitchFamily="34" charset="0"/>
                <a:cs typeface="Poppins" pitchFamily="34" charset="0"/>
              </a:rPr>
              <a:t>125 TFLOPS Tensor</a:t>
            </a:r>
          </a:p>
          <a:p>
            <a:pPr marL="0" indent="0" algn="l">
              <a:lnSpc>
                <a:spcPct val="95000"/>
              </a:lnSpc>
              <a:spcBef>
                <a:spcPts val="0"/>
              </a:spcBef>
              <a:buNone/>
            </a:pPr>
            <a:r>
              <a:rPr lang="de-DE" sz="700" dirty="0">
                <a:solidFill>
                  <a:srgbClr val="808080"/>
                </a:solidFill>
                <a:latin typeface="Lato" pitchFamily="34" charset="0"/>
                <a:cs typeface="Lato" pitchFamily="34" charset="0"/>
              </a:rPr>
              <a:t>2017</a:t>
            </a:r>
          </a:p>
        </p:txBody>
      </p:sp>
      <p:sp>
        <p:nvSpPr>
          <p:cNvPr id="91"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92" name="Firma UofT"/>
          <p:cNvSpPr/>
          <p:nvPr/>
        </p:nvSpPr>
        <p:spPr>
          <a:xfrm>
            <a:off x="1033678" y="4102608"/>
            <a:ext cx="319226"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UofT</a:t>
            </a:r>
          </a:p>
        </p:txBody>
      </p:sp>
      <p:sp>
        <p:nvSpPr>
          <p:cNvPr id="93" name="Firma UNI"/>
          <p:cNvSpPr/>
          <p:nvPr/>
        </p:nvSpPr>
        <p:spPr>
          <a:xfrm>
            <a:off x="2604185" y="4102608"/>
            <a:ext cx="274111"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UNI</a:t>
            </a:r>
          </a:p>
        </p:txBody>
      </p:sp>
      <p:sp>
        <p:nvSpPr>
          <p:cNvPr id="94" name="Firma GOO"/>
          <p:cNvSpPr/>
          <p:nvPr/>
        </p:nvSpPr>
        <p:spPr>
          <a:xfrm>
            <a:off x="4125507" y="4102608"/>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95" name="Firma GOO"/>
          <p:cNvSpPr/>
          <p:nvPr/>
        </p:nvSpPr>
        <p:spPr>
          <a:xfrm>
            <a:off x="5673456" y="4102608"/>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96" name="Firma OAI"/>
          <p:cNvSpPr/>
          <p:nvPr/>
        </p:nvSpPr>
        <p:spPr>
          <a:xfrm>
            <a:off x="7248030" y="4102608"/>
            <a:ext cx="274111" cy="134112"/>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OAI</a:t>
            </a:r>
          </a:p>
        </p:txBody>
      </p:sp>
      <p:sp>
        <p:nvSpPr>
          <p:cNvPr id="97" name="Firma OAI"/>
          <p:cNvSpPr/>
          <p:nvPr/>
        </p:nvSpPr>
        <p:spPr>
          <a:xfrm>
            <a:off x="8795979" y="4102608"/>
            <a:ext cx="274111" cy="134112"/>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OAI</a:t>
            </a:r>
          </a:p>
        </p:txBody>
      </p:sp>
      <p:sp>
        <p:nvSpPr>
          <p:cNvPr id="98" name="Firma GOO"/>
          <p:cNvSpPr/>
          <p:nvPr/>
        </p:nvSpPr>
        <p:spPr>
          <a:xfrm>
            <a:off x="10317301" y="4102608"/>
            <a:ext cx="327362" cy="134112"/>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GOO</a:t>
            </a:r>
          </a:p>
        </p:txBody>
      </p:sp>
      <p:sp>
        <p:nvSpPr>
          <p:cNvPr id="99" name="Lesehilfe Muster Schlüsselereignis" descr="Muster: Schlüsselereignis-Rahmen"/>
          <p:cNvSpPr/>
          <p:nvPr/>
        </p:nvSpPr>
        <p:spPr>
          <a:xfrm>
            <a:off x="777240" y="5911596"/>
            <a:ext cx="274320" cy="146304"/>
          </a:xfrm>
          <a:prstGeom prst="rect">
            <a:avLst/>
          </a:prstGeom>
          <a:solidFill>
            <a:srgbClr val="EEF1F4"/>
          </a:solidFill>
          <a:ln w="19050">
            <a:solidFill>
              <a:srgbClr val="4D5656"/>
            </a:solidFill>
          </a:ln>
        </p:spPr>
        <p:txBody>
          <a:bodyPr/>
          <a:lstStyle/>
          <a:p>
            <a:endParaRPr lang="de-DE"/>
          </a:p>
        </p:txBody>
      </p:sp>
      <p:sp>
        <p:nvSpPr>
          <p:cNvPr id="100" name="Lesehilfe"/>
          <p:cNvSpPr txBox="1"/>
          <p:nvPr/>
        </p:nvSpPr>
        <p:spPr>
          <a:xfrm>
            <a:off x="1115568" y="5879592"/>
            <a:ext cx="9628632" cy="329184"/>
          </a:xfrm>
          <a:prstGeom prst="rect">
            <a:avLst/>
          </a:prstGeom>
          <a:noFill/>
          <a:ln>
            <a:noFill/>
          </a:ln>
        </p:spPr>
        <p:txBody>
          <a:bodyPr wrap="square" lIns="0" tIns="0" rIns="0" bIns="0" rtlCol="0" anchor="t"/>
          <a:lstStyle/>
          <a:p>
            <a:pPr marL="0" indent="0" algn="l">
              <a:buNone/>
            </a:pPr>
            <a:r>
              <a:rPr lang="de-DE" sz="1000" i="1" b="1" dirty="0">
                <a:solidFill>
                  <a:srgbClr val="595959"/>
                </a:solidFill>
                <a:latin typeface="Lato" pitchFamily="34" charset="0"/>
                <a:ea typeface="Lato" pitchFamily="34" charset="-122"/>
                <a:cs typeface="Lato" pitchFamily="34" charset="-120"/>
              </a:rPr>
              <a:t>Lesehilfe: </a:t>
            </a:r>
            <a:r>
              <a:rPr lang="de-DE" sz="1000" i="1" dirty="0">
                <a:solidFill>
                  <a:srgbClr val="595959"/>
                </a:solidFill>
                <a:latin typeface="Lato" pitchFamily="34" charset="0"/>
                <a:ea typeface="Lato" pitchFamily="34" charset="-122"/>
                <a:cs typeface="Lato" pitchFamily="34" charset="-120"/>
              </a:rPr>
              <a:t>dunkler Rahmen auf graublauem Grund = Schlüsselereignis, wie auf dem Plakat (AlexNet, Transformer, GPT-3) · Kürzel unter dem Logo = Anbieter · Kasten oben rechts = Rechenleistung jener Zeit · Leiste unten = Zeitraum der Folie, roter Punkt = ChatGPT (30.11.2022)</a:t>
            </a:r>
            <a:endParaRPr lang="de-DE" sz="1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
    <p:bg>
      <p:bgPr>
        <a:solidFill>
          <a:srgbClr val="3D4C61"/>
        </a:solidFill>
        <a:effectLst/>
      </p:bgPr>
    </p:bg>
    <p:spTree>
      <p:nvGrpSpPr>
        <p:cNvPr id="1" name=""/>
        <p:cNvGrpSpPr/>
        <p:nvPr/>
      </p:nvGrpSpPr>
      <p:grpSpPr>
        <a:xfrm>
          <a:off x="0" y="0"/>
          <a:ext cx="0" cy="0"/>
          <a:chOff x="0" y="0"/>
          <a:chExt cx="0" cy="0"/>
        </a:xfrm>
      </p:grpSpPr>
      <p:sp>
        <p:nvSpPr>
          <p:cNvPr id="2" name="Text 0"/>
          <p:cNvSpPr/>
          <p:nvPr/>
        </p:nvSpPr>
        <p:spPr>
          <a:xfrm>
            <a:off x="914400" y="822960"/>
            <a:ext cx="7315200" cy="338328"/>
          </a:xfrm>
          <a:prstGeom prst="rect">
            <a:avLst/>
          </a:prstGeom>
          <a:noFill/>
          <a:ln/>
        </p:spPr>
        <p:txBody>
          <a:bodyPr wrap="square" lIns="0" tIns="0" rIns="0" bIns="0" rtlCol="0" anchor="ctr"/>
          <a:lstStyle/>
          <a:p>
            <a:pPr marL="0" indent="0">
              <a:buNone/>
            </a:pPr>
            <a:r>
              <a:rPr lang="en-US" sz="1600" dirty="0">
                <a:solidFill>
                  <a:srgbClr val="D2D3D5"/>
                </a:solidFill>
                <a:latin typeface="Poppins" pitchFamily="34" charset="0"/>
                <a:ea typeface="Poppins" pitchFamily="34" charset="-122"/>
                <a:cs typeface="Poppins" pitchFamily="34" charset="-120"/>
              </a:rPr>
              <a:t>Kapitel 5 · Wendepunkt ChatGPT</a:t>
            </a:r>
            <a:endParaRPr lang="en-US" sz="1600" dirty="0"/>
          </a:p>
        </p:txBody>
      </p:sp>
      <p:sp>
        <p:nvSpPr>
          <p:cNvPr id="3" name="Shape 1"/>
          <p:cNvSpPr/>
          <p:nvPr/>
        </p:nvSpPr>
        <p:spPr>
          <a:xfrm>
            <a:off x="914400" y="1325880"/>
            <a:ext cx="822960" cy="73152"/>
          </a:xfrm>
          <a:prstGeom prst="rect">
            <a:avLst/>
          </a:prstGeom>
          <a:solidFill>
            <a:srgbClr val="D62828"/>
          </a:solidFill>
          <a:ln/>
        </p:spPr>
        <p:txBody>
          <a:bodyPr/>
          <a:lstStyle/>
          <a:p>
            <a:endParaRPr lang="de-DE"/>
          </a:p>
        </p:txBody>
      </p:sp>
      <p:sp>
        <p:nvSpPr>
          <p:cNvPr id="4" name="Text 2"/>
          <p:cNvSpPr/>
          <p:nvPr/>
        </p:nvSpPr>
        <p:spPr>
          <a:xfrm>
            <a:off x="822960" y="1554480"/>
            <a:ext cx="10515600" cy="2103120"/>
          </a:xfrm>
          <a:prstGeom prst="rect">
            <a:avLst/>
          </a:prstGeom>
          <a:noFill/>
          <a:ln/>
        </p:spPr>
        <p:txBody>
          <a:bodyPr wrap="square" lIns="0" tIns="0" rIns="0" bIns="0" rtlCol="0" anchor="ctr"/>
          <a:lstStyle/>
          <a:p>
            <a:pPr marL="0" indent="0">
              <a:buNone/>
            </a:pPr>
            <a:r>
              <a:rPr lang="en-US" sz="14000" dirty="0">
                <a:solidFill>
                  <a:srgbClr val="FFFFFF"/>
                </a:solidFill>
                <a:latin typeface="Playfair Display" pitchFamily="34" charset="0"/>
                <a:ea typeface="Playfair Display" pitchFamily="34" charset="-122"/>
                <a:cs typeface="Playfair Display" pitchFamily="34" charset="-120"/>
              </a:rPr>
              <a:t>30.11.2022</a:t>
            </a:r>
            <a:endParaRPr lang="en-US" sz="14000" dirty="0"/>
          </a:p>
        </p:txBody>
      </p:sp>
      <p:sp>
        <p:nvSpPr>
          <p:cNvPr id="5" name="Shape 3"/>
          <p:cNvSpPr/>
          <p:nvPr/>
        </p:nvSpPr>
        <p:spPr>
          <a:xfrm>
            <a:off x="914400" y="4069080"/>
            <a:ext cx="868680" cy="868680"/>
          </a:xfrm>
          <a:prstGeom prst="ellipse">
            <a:avLst/>
          </a:prstGeom>
          <a:solidFill>
            <a:srgbClr val="FFFFFF"/>
          </a:solidFill>
          <a:ln/>
        </p:spPr>
        <p:txBody>
          <a:bodyPr/>
          <a:lstStyle/>
          <a:p>
            <a:endParaRPr lang="de-DE"/>
          </a:p>
        </p:txBody>
      </p:sp>
      <p:pic>
        <p:nvPicPr>
          <p:cNvPr id="6" name="Image 0" descr="/workspace/ki-timeline/logos/png/openai.png"/>
          <p:cNvPicPr>
            <a:picLocks noChangeAspect="1"/>
          </p:cNvPicPr>
          <p:nvPr/>
        </p:nvPicPr>
        <p:blipFill>
          <a:blip r:embed="rId3"/>
          <a:stretch>
            <a:fillRect/>
          </a:stretch>
        </p:blipFill>
        <p:spPr>
          <a:xfrm>
            <a:off x="1088136" y="4242816"/>
            <a:ext cx="521208" cy="521208"/>
          </a:xfrm>
          <a:prstGeom prst="rect">
            <a:avLst/>
          </a:prstGeom>
        </p:spPr>
      </p:pic>
      <p:sp>
        <p:nvSpPr>
          <p:cNvPr id="7" name="Text 4"/>
          <p:cNvSpPr/>
          <p:nvPr/>
        </p:nvSpPr>
        <p:spPr>
          <a:xfrm>
            <a:off x="2011680" y="3977640"/>
            <a:ext cx="4572000" cy="731520"/>
          </a:xfrm>
          <a:prstGeom prst="rect">
            <a:avLst/>
          </a:prstGeom>
          <a:noFill/>
          <a:ln/>
        </p:spPr>
        <p:txBody>
          <a:bodyPr wrap="square" lIns="0" tIns="0" rIns="0" bIns="0" rtlCol="0" anchor="ctr"/>
          <a:lstStyle/>
          <a:p>
            <a:pPr marL="0" indent="0">
              <a:buNone/>
            </a:pPr>
            <a:r>
              <a:rPr lang="en-US" sz="4400" dirty="0">
                <a:solidFill>
                  <a:srgbClr val="FFFFFF"/>
                </a:solidFill>
                <a:latin typeface="Poppins SemiBold" pitchFamily="34" charset="0"/>
                <a:ea typeface="Poppins SemiBold" pitchFamily="34" charset="-122"/>
                <a:cs typeface="Poppins SemiBold" pitchFamily="34" charset="-120"/>
              </a:rPr>
              <a:t>ChatGPT</a:t>
            </a:r>
            <a:endParaRPr lang="en-US" sz="4400" dirty="0"/>
          </a:p>
        </p:txBody>
      </p:sp>
      <p:sp>
        <p:nvSpPr>
          <p:cNvPr id="8" name="Text 5"/>
          <p:cNvSpPr/>
          <p:nvPr/>
        </p:nvSpPr>
        <p:spPr>
          <a:xfrm>
            <a:off x="2011680" y="4681728"/>
            <a:ext cx="4572000" cy="365760"/>
          </a:xfrm>
          <a:prstGeom prst="rect">
            <a:avLst/>
          </a:prstGeom>
          <a:noFill/>
          <a:ln/>
        </p:spPr>
        <p:txBody>
          <a:bodyPr wrap="square" lIns="0" tIns="0" rIns="0" bIns="0" rtlCol="0" anchor="ctr"/>
          <a:lstStyle/>
          <a:p>
            <a:pPr marL="0" indent="0">
              <a:buNone/>
            </a:pPr>
            <a:r>
              <a:rPr lang="en-US" sz="1800" dirty="0">
                <a:solidFill>
                  <a:srgbClr val="D2D3D5"/>
                </a:solidFill>
                <a:latin typeface="Lato" pitchFamily="34" charset="0"/>
                <a:ea typeface="Lato" pitchFamily="34" charset="-122"/>
                <a:cs typeface="Lato" pitchFamily="34" charset="-120"/>
              </a:rPr>
              <a:t>OpenAI · Chat-KI für alle</a:t>
            </a:r>
            <a:endParaRPr lang="en-US" sz="1800" dirty="0"/>
          </a:p>
        </p:txBody>
      </p:sp>
      <p:sp>
        <p:nvSpPr>
          <p:cNvPr id="9" name="Shape 6"/>
          <p:cNvSpPr/>
          <p:nvPr/>
        </p:nvSpPr>
        <p:spPr>
          <a:xfrm>
            <a:off x="7086600" y="4023360"/>
            <a:ext cx="0" cy="1280160"/>
          </a:xfrm>
          <a:prstGeom prst="line">
            <a:avLst/>
          </a:prstGeom>
          <a:noFill/>
          <a:ln w="9525">
            <a:solidFill>
              <a:srgbClr val="8C9AAE"/>
            </a:solidFill>
            <a:prstDash val="solid"/>
          </a:ln>
        </p:spPr>
        <p:txBody>
          <a:bodyPr/>
          <a:lstStyle/>
          <a:p>
            <a:endParaRPr lang="de-DE"/>
          </a:p>
        </p:txBody>
      </p:sp>
      <p:sp>
        <p:nvSpPr>
          <p:cNvPr id="10" name="Text 7"/>
          <p:cNvSpPr/>
          <p:nvPr/>
        </p:nvSpPr>
        <p:spPr>
          <a:xfrm>
            <a:off x="7406640" y="3886200"/>
            <a:ext cx="4023360" cy="868680"/>
          </a:xfrm>
          <a:prstGeom prst="rect">
            <a:avLst/>
          </a:prstGeom>
          <a:noFill/>
          <a:ln/>
        </p:spPr>
        <p:txBody>
          <a:bodyPr wrap="square" lIns="0" tIns="0" rIns="0" bIns="0" rtlCol="0" anchor="ctr"/>
          <a:lstStyle/>
          <a:p>
            <a:pPr marL="0" indent="0">
              <a:buNone/>
            </a:pPr>
            <a:r>
              <a:rPr lang="en-US" sz="6000" dirty="0">
                <a:solidFill>
                  <a:srgbClr val="FFFFFF"/>
                </a:solidFill>
                <a:latin typeface="Playfair Display" pitchFamily="34" charset="0"/>
                <a:ea typeface="Playfair Display" pitchFamily="34" charset="-122"/>
                <a:cs typeface="Playfair Display" pitchFamily="34" charset="-120"/>
              </a:rPr>
              <a:t>1 Mio.</a:t>
            </a:r>
            <a:endParaRPr lang="en-US" sz="6000" dirty="0"/>
          </a:p>
        </p:txBody>
      </p:sp>
      <p:sp>
        <p:nvSpPr>
          <p:cNvPr id="11" name="Text 8"/>
          <p:cNvSpPr/>
          <p:nvPr/>
        </p:nvSpPr>
        <p:spPr>
          <a:xfrm>
            <a:off x="7406640" y="4736592"/>
            <a:ext cx="4023360" cy="411480"/>
          </a:xfrm>
          <a:prstGeom prst="rect">
            <a:avLst/>
          </a:prstGeom>
          <a:noFill/>
          <a:ln/>
        </p:spPr>
        <p:txBody>
          <a:bodyPr wrap="square" lIns="0" tIns="0" rIns="0" bIns="0" rtlCol="0" anchor="ctr"/>
          <a:lstStyle/>
          <a:p>
            <a:pPr marL="0" indent="0">
              <a:buNone/>
            </a:pPr>
            <a:r>
              <a:rPr lang="en-US" sz="2000" dirty="0">
                <a:solidFill>
                  <a:srgbClr val="D2D3D5"/>
                </a:solidFill>
                <a:latin typeface="Poppins" pitchFamily="34" charset="0"/>
                <a:ea typeface="Poppins" pitchFamily="34" charset="-122"/>
                <a:cs typeface="Poppins" pitchFamily="34" charset="-120"/>
              </a:rPr>
              <a:t>Nutzer in 5 Tagen</a:t>
            </a:r>
            <a:endParaRPr lang="en-US" sz="2000" dirty="0"/>
          </a:p>
        </p:txBody>
      </p:sp>
      <p:sp>
        <p:nvSpPr>
          <p:cNvPr id="12" name="Shape 9"/>
          <p:cNvSpPr/>
          <p:nvPr/>
        </p:nvSpPr>
        <p:spPr>
          <a:xfrm>
            <a:off x="777240" y="6400800"/>
            <a:ext cx="9966960" cy="0"/>
          </a:xfrm>
          <a:prstGeom prst="line">
            <a:avLst/>
          </a:prstGeom>
          <a:noFill/>
          <a:ln w="12700">
            <a:solidFill>
              <a:srgbClr val="8C9AAE"/>
            </a:solidFill>
            <a:prstDash val="solid"/>
          </a:ln>
        </p:spPr>
        <p:txBody>
          <a:bodyPr/>
          <a:lstStyle/>
          <a:p>
            <a:endParaRPr lang="de-DE"/>
          </a:p>
        </p:txBody>
      </p:sp>
      <p:sp>
        <p:nvSpPr>
          <p:cNvPr id="13" name="Shape 10"/>
          <p:cNvSpPr/>
          <p:nvPr/>
        </p:nvSpPr>
        <p:spPr>
          <a:xfrm>
            <a:off x="777240" y="6355080"/>
            <a:ext cx="0" cy="91440"/>
          </a:xfrm>
          <a:prstGeom prst="line">
            <a:avLst/>
          </a:prstGeom>
          <a:noFill/>
          <a:ln w="12700">
            <a:solidFill>
              <a:srgbClr val="8C9AAE"/>
            </a:solidFill>
            <a:prstDash val="solid"/>
          </a:ln>
        </p:spPr>
        <p:txBody>
          <a:bodyPr/>
          <a:lstStyle/>
          <a:p>
            <a:endParaRPr lang="de-DE"/>
          </a:p>
        </p:txBody>
      </p:sp>
      <p:sp>
        <p:nvSpPr>
          <p:cNvPr id="14" name="Text 11"/>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1943</a:t>
            </a:r>
            <a:endParaRPr lang="en-US" sz="900" dirty="0"/>
          </a:p>
        </p:txBody>
      </p:sp>
      <p:sp>
        <p:nvSpPr>
          <p:cNvPr id="15" name="Shape 12"/>
          <p:cNvSpPr/>
          <p:nvPr/>
        </p:nvSpPr>
        <p:spPr>
          <a:xfrm>
            <a:off x="2371954" y="6355080"/>
            <a:ext cx="0" cy="91440"/>
          </a:xfrm>
          <a:prstGeom prst="line">
            <a:avLst/>
          </a:prstGeom>
          <a:noFill/>
          <a:ln w="12700">
            <a:solidFill>
              <a:srgbClr val="8C9AAE"/>
            </a:solidFill>
            <a:prstDash val="solid"/>
          </a:ln>
        </p:spPr>
        <p:txBody>
          <a:bodyPr/>
          <a:lstStyle/>
          <a:p>
            <a:endParaRPr lang="de-DE"/>
          </a:p>
        </p:txBody>
      </p:sp>
      <p:sp>
        <p:nvSpPr>
          <p:cNvPr id="16" name="Text 13"/>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2010</a:t>
            </a:r>
            <a:endParaRPr lang="en-US" sz="900" dirty="0"/>
          </a:p>
        </p:txBody>
      </p:sp>
      <p:sp>
        <p:nvSpPr>
          <p:cNvPr id="17" name="Shape 14"/>
          <p:cNvSpPr/>
          <p:nvPr/>
        </p:nvSpPr>
        <p:spPr>
          <a:xfrm>
            <a:off x="8285253" y="6355080"/>
            <a:ext cx="0" cy="91440"/>
          </a:xfrm>
          <a:prstGeom prst="line">
            <a:avLst/>
          </a:prstGeom>
          <a:noFill/>
          <a:ln w="12700">
            <a:solidFill>
              <a:srgbClr val="8C9AAE"/>
            </a:solidFill>
            <a:prstDash val="solid"/>
          </a:ln>
        </p:spPr>
        <p:txBody>
          <a:bodyPr/>
          <a:lstStyle/>
          <a:p>
            <a:endParaRPr lang="de-DE"/>
          </a:p>
        </p:txBody>
      </p:sp>
      <p:sp>
        <p:nvSpPr>
          <p:cNvPr id="18" name="Text 15"/>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2022</a:t>
            </a:r>
            <a:endParaRPr lang="en-US" sz="900" dirty="0"/>
          </a:p>
        </p:txBody>
      </p:sp>
      <p:sp>
        <p:nvSpPr>
          <p:cNvPr id="19" name="Shape 16"/>
          <p:cNvSpPr/>
          <p:nvPr/>
        </p:nvSpPr>
        <p:spPr>
          <a:xfrm>
            <a:off x="10256353" y="6355080"/>
            <a:ext cx="0" cy="91440"/>
          </a:xfrm>
          <a:prstGeom prst="line">
            <a:avLst/>
          </a:prstGeom>
          <a:noFill/>
          <a:ln w="12700">
            <a:solidFill>
              <a:srgbClr val="8C9AAE"/>
            </a:solidFill>
            <a:prstDash val="solid"/>
          </a:ln>
        </p:spPr>
        <p:txBody>
          <a:bodyPr/>
          <a:lstStyle/>
          <a:p>
            <a:endParaRPr lang="de-DE"/>
          </a:p>
        </p:txBody>
      </p:sp>
      <p:sp>
        <p:nvSpPr>
          <p:cNvPr id="20" name="Text 17"/>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2026</a:t>
            </a:r>
            <a:endParaRPr lang="en-US" sz="900" dirty="0"/>
          </a:p>
        </p:txBody>
      </p:sp>
      <p:sp>
        <p:nvSpPr>
          <p:cNvPr id="21" name="Shape 18"/>
          <p:cNvSpPr/>
          <p:nvPr/>
        </p:nvSpPr>
        <p:spPr>
          <a:xfrm>
            <a:off x="8692530" y="6359652"/>
            <a:ext cx="82296" cy="82296"/>
          </a:xfrm>
          <a:prstGeom prst="ellipse">
            <a:avLst/>
          </a:prstGeom>
          <a:solidFill>
            <a:srgbClr val="D62828"/>
          </a:solidFill>
          <a:ln/>
        </p:spPr>
        <p:txBody>
          <a:bodyPr/>
          <a:lstStyle/>
          <a:p>
            <a:endParaRPr lang="de-DE"/>
          </a:p>
        </p:txBody>
      </p:sp>
      <p:sp>
        <p:nvSpPr>
          <p:cNvPr id="22" name="Shape 19"/>
          <p:cNvSpPr/>
          <p:nvPr/>
        </p:nvSpPr>
        <p:spPr>
          <a:xfrm>
            <a:off x="8733678" y="6364224"/>
            <a:ext cx="487847" cy="73152"/>
          </a:xfrm>
          <a:prstGeom prst="rect">
            <a:avLst/>
          </a:prstGeom>
          <a:solidFill>
            <a:srgbClr val="FFFFFF"/>
          </a:solidFill>
          <a:ln/>
        </p:spPr>
        <p:txBody>
          <a:bodyPr/>
          <a:lstStyle/>
          <a:p>
            <a:endParaRPr lang="de-DE"/>
          </a:p>
        </p:txBody>
      </p:sp>
      <p:sp>
        <p:nvSpPr>
          <p:cNvPr id="23" name="Text 20"/>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FFFFFF"/>
                </a:solidFill>
                <a:latin typeface="Poppins" pitchFamily="34" charset="0"/>
                <a:ea typeface="Poppins" pitchFamily="34" charset="-122"/>
                <a:cs typeface="Poppins" pitchFamily="34" charset="-120"/>
              </a:rPr>
              <a:t>12</a:t>
            </a:r>
            <a:r>
              <a:rPr lang="en-US" sz="1200" dirty="0">
                <a:solidFill>
                  <a:srgbClr val="D2D3D5"/>
                </a:solidFill>
                <a:latin typeface="Poppins" pitchFamily="34" charset="0"/>
                <a:ea typeface="Poppins" pitchFamily="34" charset="-122"/>
                <a:cs typeface="Poppins" pitchFamily="34" charset="-120"/>
              </a:rPr>
              <a:t> / 32</a:t>
            </a:r>
            <a:endParaRPr lang="en-US" sz="1200" dirty="0"/>
          </a:p>
        </p:txBody>
      </p:sp>
      <p:sp>
        <p:nvSpPr>
          <p:cNvPr id="24"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Frontier</a:t>
            </a:r>
          </a:p>
          <a:p>
            <a:pPr marL="0" indent="0" algn="l">
              <a:lnSpc>
                <a:spcPct val="95000"/>
              </a:lnSpc>
              <a:spcBef>
                <a:spcPts val="0"/>
              </a:spcBef>
              <a:buNone/>
            </a:pPr>
            <a:r>
              <a:rPr lang="de-DE" sz="750" dirty="0">
                <a:solidFill>
                  <a:srgbClr val="8B1E3F"/>
                </a:solidFill>
                <a:latin typeface="Poppins" pitchFamily="34" charset="0"/>
                <a:cs typeface="Poppins" pitchFamily="34" charset="0"/>
              </a:rPr>
              <a:t>1,1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2022</a:t>
            </a:r>
          </a:p>
        </p:txBody>
      </p:sp>
      <p:sp>
        <p:nvSpPr>
          <p:cNvPr id="25" name="Rechenleistung Akzent"/>
          <p:cNvSpPr/>
          <p:nvPr/>
        </p:nvSpPr>
        <p:spPr>
          <a:xfrm>
            <a:off x="10691640" y="180000"/>
            <a:ext cx="32400" cy="309600"/>
          </a:xfrm>
          <a:prstGeom prst="rect">
            <a:avLst/>
          </a:prstGeom>
          <a:solidFill>
            <a:srgbClr val="8B1E3F"/>
          </a:solidFill>
          <a:ln>
            <a:noFill/>
          </a:ln>
        </p:spPr>
        <p:txBody>
          <a:bodyPr/>
          <a:lstStyle/>
          <a:p>
            <a:endParaRPr lang="de-DE"/>
          </a:p>
        </p:txBody>
      </p:sp>
      <p:pic>
        <p:nvPicPr>
          <p:cNvPr id="26" name="Logo OAI" descr="OAI_weiss.png"/>
          <p:cNvPicPr>
            <a:picLocks noChangeAspect="1"/>
          </p:cNvPicPr>
          <p:nvPr/>
        </p:nvPicPr>
        <p:blipFill>
          <a:blip r:embed="rId4"/>
          <a:stretch>
            <a:fillRect/>
          </a:stretch>
        </p:blipFill>
        <p:spPr>
          <a:xfrm>
            <a:off x="1271778" y="4975860"/>
            <a:ext cx="153924" cy="152400"/>
          </a:xfrm>
          <a:prstGeom prst="rect">
            <a:avLst/>
          </a:prstGeom>
        </p:spPr>
      </p:pic>
      <p:sp>
        <p:nvSpPr>
          <p:cNvPr id="27" name="Name ChatGPT"/>
          <p:cNvSpPr txBox="1"/>
          <p:nvPr/>
        </p:nvSpPr>
        <p:spPr>
          <a:xfrm>
            <a:off x="1102737" y="5134610"/>
            <a:ext cx="492005" cy="132080"/>
          </a:xfrm>
          <a:prstGeom prst="rect">
            <a:avLst/>
          </a:prstGeom>
          <a:noFill/>
        </p:spPr>
        <p:txBody>
          <a:bodyPr wrap="none" anchor="t" lIns="0" rIns="0" tIns="0" bIns="0">
            <a:spAutoFit/>
          </a:bodyPr>
          <a:lstStyle/>
          <a:p>
            <a:pPr algn="ctr"/>
            <a:r>
              <a:rPr sz="800" b="1" i="0">
                <a:solidFill>
                  <a:srgbClr val="FFFFFF"/>
                </a:solidFill>
                <a:latin typeface="Lato"/>
              </a:rPr>
              <a:t>ChatGPT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Kicker"/>
          <p:cNvSpPr/>
          <p:nvPr/>
        </p:nvSpPr>
        <p:spPr>
          <a:xfrm>
            <a:off x="685800" y="777240"/>
            <a:ext cx="7315200" cy="338328"/>
          </a:xfrm>
          <a:prstGeom prst="rect">
            <a:avLst/>
          </a:prstGeom>
          <a:noFill/>
          <a:ln>
            <a:noFill/>
          </a:ln>
        </p:spPr>
        <p:txBody>
          <a:bodyPr wrap="square" lIns="0" tIns="0" rIns="0" bIns="0" rtlCol="0" anchor="t"/>
          <a:lstStyle/>
          <a:p>
            <a:pPr marL="0" indent="0" algn="l">
              <a:buNone/>
            </a:pPr>
            <a:r>
              <a:rPr lang="de-DE" sz="1600" dirty="0">
                <a:solidFill>
                  <a:srgbClr val="595959"/>
                </a:solidFill>
                <a:latin typeface="Poppins"/>
                <a:ea typeface="Poppins"/>
                <a:cs typeface="Poppins"/>
              </a:rPr>
              <a:t>Kapitel 5 · Wendepunkt ChatGPT</a:t>
            </a:r>
          </a:p>
        </p:txBody>
      </p:sp>
      <p:sp>
        <p:nvSpPr>
          <p:cNvPr id="6" name="Titel"/>
          <p:cNvSpPr/>
          <p:nvPr/>
        </p:nvSpPr>
        <p:spPr>
          <a:xfrm>
            <a:off x="685800" y="1133856"/>
            <a:ext cx="10835640" cy="566928"/>
          </a:xfrm>
          <a:prstGeom prst="rect">
            <a:avLst/>
          </a:prstGeom>
          <a:noFill/>
          <a:ln>
            <a:noFill/>
          </a:ln>
        </p:spPr>
        <p:txBody>
          <a:bodyPr wrap="square" lIns="0" tIns="0" rIns="0" bIns="0" rtlCol="0" anchor="t"/>
          <a:lstStyle/>
          <a:p>
            <a:pPr marL="0" indent="0" algn="l">
              <a:buNone/>
            </a:pPr>
            <a:r>
              <a:rPr lang="de-DE" sz="2800" dirty="0">
                <a:solidFill>
                  <a:srgbClr val="3D4C61"/>
                </a:solidFill>
                <a:latin typeface="Poppins SemiBold"/>
                <a:ea typeface="Poppins SemiBold"/>
                <a:cs typeface="Poppins SemiBold"/>
              </a:rPr>
              <a:t>Wie funktioniert ein Sprachmodell?</a:t>
            </a:r>
          </a:p>
        </p:txBody>
      </p:sp>
      <p:sp>
        <p:nvSpPr>
          <p:cNvPr id="7" name="Formel Band"/>
          <p:cNvSpPr/>
          <p:nvPr/>
        </p:nvSpPr>
        <p:spPr>
          <a:xfrm>
            <a:off x="685800" y="1810512"/>
            <a:ext cx="10835640" cy="987552"/>
          </a:xfrm>
          <a:prstGeom prst="rect">
            <a:avLst/>
          </a:prstGeom>
          <a:solidFill>
            <a:srgbClr val="F2F2F2"/>
          </a:solidFill>
          <a:ln>
            <a:noFill/>
          </a:ln>
        </p:spPr>
        <p:txBody>
          <a:bodyPr wrap="square" lIns="0" tIns="0" rIns="0" bIns="0" rtlCol="0" anchor="t"/>
          <a:lstStyle/>
          <a:p>
            <a:endParaRPr lang="de-DE"/>
          </a:p>
        </p:txBody>
      </p:sp>
      <p:sp>
        <p:nvSpPr>
          <p:cNvPr id="8" name="Formel Balken"/>
          <p:cNvSpPr/>
          <p:nvPr/>
        </p:nvSpPr>
        <p:spPr>
          <a:xfrm>
            <a:off x="685800" y="1810512"/>
            <a:ext cx="73152" cy="987552"/>
          </a:xfrm>
          <a:prstGeom prst="rect">
            <a:avLst/>
          </a:prstGeom>
          <a:solidFill>
            <a:srgbClr val="3D4C61"/>
          </a:solidFill>
          <a:ln>
            <a:noFill/>
          </a:ln>
        </p:spPr>
        <p:txBody>
          <a:bodyPr wrap="square" lIns="0" tIns="0" rIns="0" bIns="0" rtlCol="0" anchor="t"/>
          <a:lstStyle/>
          <a:p>
            <a:endParaRPr lang="de-DE"/>
          </a:p>
        </p:txBody>
      </p:sp>
      <p:sp>
        <p:nvSpPr>
          <p:cNvPr id="9" name="Formel Label"/>
          <p:cNvSpPr/>
          <p:nvPr/>
        </p:nvSpPr>
        <p:spPr>
          <a:xfrm>
            <a:off x="960120" y="1810512"/>
            <a:ext cx="1371600" cy="987552"/>
          </a:xfrm>
          <a:prstGeom prst="rect">
            <a:avLst/>
          </a:prstGeom>
          <a:noFill/>
          <a:ln>
            <a:noFill/>
          </a:ln>
        </p:spPr>
        <p:txBody>
          <a:bodyPr wrap="square" lIns="0" tIns="0" rIns="0" bIns="0" rtlCol="0" anchor="ctr"/>
          <a:lstStyle/>
          <a:p>
            <a:pPr marL="0" indent="0" algn="l">
              <a:buNone/>
            </a:pPr>
            <a:r>
              <a:rPr lang="de-DE" sz="1300" dirty="0">
                <a:solidFill>
                  <a:srgbClr val="D62828"/>
                </a:solidFill>
                <a:latin typeface="Poppins SemiBold"/>
                <a:ea typeface="Poppins SemiBold"/>
                <a:cs typeface="Poppins SemiBold"/>
              </a:rPr>
              <a:t>Beispiel</a:t>
            </a:r>
          </a:p>
          <a:p>
            <a:pPr marL="0" indent="0" algn="l">
              <a:buNone/>
            </a:pPr>
            <a:r>
              <a:rPr lang="en-US" sz="1000" i="1" dirty="0">
                <a:solidFill>
                  <a:srgbClr val="595959"/>
                </a:solidFill>
                <a:latin typeface="Lato" pitchFamily="34" charset="0"/>
                <a:ea typeface="Lato" pitchFamily="34" charset="-122"/>
                <a:cs typeface="Lato" pitchFamily="34" charset="-120"/>
              </a:rPr>
              <a:t>Zahlen erfunden, nur zur Veranschaulichung</a:t>
            </a:r>
          </a:p>
        </p:txBody>
      </p:sp>
      <p:sp>
        <p:nvSpPr>
          <p:cNvPr id="70" name="Beispielsatz"/>
          <p:cNvSpPr/>
          <p:nvPr/>
        </p:nvSpPr>
        <p:spPr>
          <a:xfrm>
            <a:off x="2514600" y="1810512"/>
            <a:ext cx="3291840" cy="987552"/>
          </a:xfrm>
          <a:prstGeom prst="rect">
            <a:avLst/>
          </a:prstGeom>
          <a:noFill/>
          <a:ln>
            <a:noFill/>
          </a:ln>
        </p:spPr>
        <p:txBody>
          <a:bodyPr wrap="square" lIns="0" tIns="0" rIns="0" bIns="0" rtlCol="0" anchor="ctr"/>
          <a:lstStyle/>
          <a:p>
            <a:pPr marL="0" indent="0" algn="l">
              <a:buNone/>
            </a:pPr>
            <a:r>
              <a:rPr lang="de-DE" sz="1900" dirty="0">
                <a:solidFill>
                  <a:srgbClr val="3D4C61"/>
                </a:solidFill>
                <a:latin typeface="Poppins SemiBold"/>
                <a:ea typeface="Poppins SemiBold"/>
                <a:cs typeface="Poppins SemiBold"/>
              </a:rPr>
              <a:t>„Der Patient klagt über …“</a:t>
            </a:r>
          </a:p>
        </p:txBody>
      </p:sp>
      <p:sp>
        <p:nvSpPr>
          <p:cNvPr id="71" name="Wahrsch 0 Wort"/>
          <p:cNvSpPr/>
          <p:nvPr/>
        </p:nvSpPr>
        <p:spPr>
          <a:xfrm>
            <a:off x="5897880" y="1901952"/>
            <a:ext cx="1783080" cy="182880"/>
          </a:xfrm>
          <a:prstGeom prst="rect">
            <a:avLst/>
          </a:prstGeom>
          <a:noFill/>
          <a:ln>
            <a:noFill/>
          </a:ln>
        </p:spPr>
        <p:txBody>
          <a:bodyPr wrap="square" lIns="0" tIns="0" rIns="0" bIns="0" rtlCol="0" anchor="ctr"/>
          <a:lstStyle/>
          <a:p>
            <a:pPr marL="0" indent="0" algn="r">
              <a:buNone/>
            </a:pPr>
            <a:r>
              <a:rPr lang="en-US" sz="1100" b="1" dirty="0">
                <a:solidFill>
                  <a:srgbClr val="181818"/>
                </a:solidFill>
                <a:latin typeface="Lato" pitchFamily="34" charset="0"/>
                <a:ea typeface="Lato" pitchFamily="34" charset="-122"/>
                <a:cs typeface="Lato" pitchFamily="34" charset="-120"/>
              </a:rPr>
              <a:t>Schmerzen</a:t>
            </a:r>
          </a:p>
        </p:txBody>
      </p:sp>
      <p:sp>
        <p:nvSpPr>
          <p:cNvPr id="72" name="Wahrsch 0 Balken"/>
          <p:cNvSpPr/>
          <p:nvPr/>
        </p:nvSpPr>
        <p:spPr>
          <a:xfrm>
            <a:off x="7818120" y="1929384"/>
            <a:ext cx="2468880" cy="137160"/>
          </a:xfrm>
          <a:prstGeom prst="rect">
            <a:avLst/>
          </a:prstGeom>
          <a:solidFill>
            <a:srgbClr val="3D4C61"/>
          </a:solidFill>
          <a:ln/>
        </p:spPr>
        <p:txBody>
          <a:bodyPr/>
          <a:lstStyle/>
          <a:p>
            <a:endParaRPr lang="de-DE"/>
          </a:p>
        </p:txBody>
      </p:sp>
      <p:sp>
        <p:nvSpPr>
          <p:cNvPr id="73" name="Wahrsch 0 Prozent"/>
          <p:cNvSpPr/>
          <p:nvPr/>
        </p:nvSpPr>
        <p:spPr>
          <a:xfrm>
            <a:off x="10360152" y="1901952"/>
            <a:ext cx="640080" cy="182880"/>
          </a:xfrm>
          <a:prstGeom prst="rect">
            <a:avLst/>
          </a:prstGeom>
          <a:noFill/>
          <a:ln>
            <a:noFill/>
          </a:ln>
        </p:spPr>
        <p:txBody>
          <a:bodyPr wrap="square" lIns="0" tIns="0" rIns="0" bIns="0" rtlCol="0" anchor="ctr"/>
          <a:lstStyle/>
          <a:p>
            <a:pPr marL="0" indent="0" algn="l">
              <a:buNone/>
            </a:pPr>
            <a:r>
              <a:rPr lang="en-US" sz="1100" b="1" dirty="0">
                <a:solidFill>
                  <a:srgbClr val="3D4C61"/>
                </a:solidFill>
                <a:latin typeface="Lato" pitchFamily="34" charset="0"/>
                <a:ea typeface="Lato" pitchFamily="34" charset="-122"/>
                <a:cs typeface="Lato" pitchFamily="34" charset="-120"/>
              </a:rPr>
              <a:t>41 %</a:t>
            </a:r>
          </a:p>
        </p:txBody>
      </p:sp>
      <p:sp>
        <p:nvSpPr>
          <p:cNvPr id="74" name="Wahrsch 1 Wort"/>
          <p:cNvSpPr/>
          <p:nvPr/>
        </p:nvSpPr>
        <p:spPr>
          <a:xfrm>
            <a:off x="5897880" y="2107692"/>
            <a:ext cx="1783080" cy="182880"/>
          </a:xfrm>
          <a:prstGeom prst="rect">
            <a:avLst/>
          </a:prstGeom>
          <a:noFill/>
          <a:ln>
            <a:noFill/>
          </a:ln>
        </p:spPr>
        <p:txBody>
          <a:bodyPr wrap="square" lIns="0" tIns="0" rIns="0" bIns="0" rtlCol="0" anchor="ctr"/>
          <a:lstStyle/>
          <a:p>
            <a:pPr marL="0" indent="0" algn="r">
              <a:buNone/>
            </a:pPr>
            <a:r>
              <a:rPr lang="en-US" sz="1100" dirty="0">
                <a:solidFill>
                  <a:srgbClr val="181818"/>
                </a:solidFill>
                <a:latin typeface="Lato" pitchFamily="34" charset="0"/>
                <a:ea typeface="Lato" pitchFamily="34" charset="-122"/>
                <a:cs typeface="Lato" pitchFamily="34" charset="-120"/>
              </a:rPr>
              <a:t>Kopfschmerzen</a:t>
            </a:r>
          </a:p>
        </p:txBody>
      </p:sp>
      <p:sp>
        <p:nvSpPr>
          <p:cNvPr id="75" name="Wahrsch 1 Balken"/>
          <p:cNvSpPr/>
          <p:nvPr/>
        </p:nvSpPr>
        <p:spPr>
          <a:xfrm>
            <a:off x="7818120" y="2135124"/>
            <a:ext cx="1083899" cy="137160"/>
          </a:xfrm>
          <a:prstGeom prst="rect">
            <a:avLst/>
          </a:prstGeom>
          <a:solidFill>
            <a:srgbClr val="6B7A8F"/>
          </a:solidFill>
          <a:ln/>
        </p:spPr>
        <p:txBody>
          <a:bodyPr/>
          <a:lstStyle/>
          <a:p>
            <a:endParaRPr lang="de-DE"/>
          </a:p>
        </p:txBody>
      </p:sp>
      <p:sp>
        <p:nvSpPr>
          <p:cNvPr id="76" name="Wahrsch 1 Prozent"/>
          <p:cNvSpPr/>
          <p:nvPr/>
        </p:nvSpPr>
        <p:spPr>
          <a:xfrm>
            <a:off x="8975171" y="2107692"/>
            <a:ext cx="640080" cy="182880"/>
          </a:xfrm>
          <a:prstGeom prst="rect">
            <a:avLst/>
          </a:prstGeom>
          <a:noFill/>
          <a:ln>
            <a:noFill/>
          </a:ln>
        </p:spPr>
        <p:txBody>
          <a:bodyPr wrap="square" lIns="0" tIns="0" rIns="0" bIns="0" rtlCol="0" anchor="ctr"/>
          <a:lstStyle/>
          <a:p>
            <a:pPr marL="0" indent="0" algn="l">
              <a:buNone/>
            </a:pPr>
            <a:r>
              <a:rPr lang="en-US" sz="1100" dirty="0">
                <a:solidFill>
                  <a:srgbClr val="3D4C61"/>
                </a:solidFill>
                <a:latin typeface="Lato" pitchFamily="34" charset="0"/>
                <a:ea typeface="Lato" pitchFamily="34" charset="-122"/>
                <a:cs typeface="Lato" pitchFamily="34" charset="-120"/>
              </a:rPr>
              <a:t>18 %</a:t>
            </a:r>
          </a:p>
        </p:txBody>
      </p:sp>
      <p:sp>
        <p:nvSpPr>
          <p:cNvPr id="77" name="Wahrsch 2 Wort"/>
          <p:cNvSpPr/>
          <p:nvPr/>
        </p:nvSpPr>
        <p:spPr>
          <a:xfrm>
            <a:off x="5897880" y="2313432"/>
            <a:ext cx="1783080" cy="182880"/>
          </a:xfrm>
          <a:prstGeom prst="rect">
            <a:avLst/>
          </a:prstGeom>
          <a:noFill/>
          <a:ln>
            <a:noFill/>
          </a:ln>
        </p:spPr>
        <p:txBody>
          <a:bodyPr wrap="square" lIns="0" tIns="0" rIns="0" bIns="0" rtlCol="0" anchor="ctr"/>
          <a:lstStyle/>
          <a:p>
            <a:pPr marL="0" indent="0" algn="r">
              <a:buNone/>
            </a:pPr>
            <a:r>
              <a:rPr lang="en-US" sz="1100" dirty="0">
                <a:solidFill>
                  <a:srgbClr val="181818"/>
                </a:solidFill>
                <a:latin typeface="Lato" pitchFamily="34" charset="0"/>
                <a:ea typeface="Lato" pitchFamily="34" charset="-122"/>
                <a:cs typeface="Lato" pitchFamily="34" charset="-120"/>
              </a:rPr>
              <a:t>Müdigkeit</a:t>
            </a:r>
          </a:p>
        </p:txBody>
      </p:sp>
      <p:sp>
        <p:nvSpPr>
          <p:cNvPr id="78" name="Wahrsch 2 Balken"/>
          <p:cNvSpPr/>
          <p:nvPr/>
        </p:nvSpPr>
        <p:spPr>
          <a:xfrm>
            <a:off x="7818120" y="2340864"/>
            <a:ext cx="541949" cy="137160"/>
          </a:xfrm>
          <a:prstGeom prst="rect">
            <a:avLst/>
          </a:prstGeom>
          <a:solidFill>
            <a:srgbClr val="9AA5B4"/>
          </a:solidFill>
          <a:ln/>
        </p:spPr>
        <p:txBody>
          <a:bodyPr/>
          <a:lstStyle/>
          <a:p>
            <a:endParaRPr lang="de-DE"/>
          </a:p>
        </p:txBody>
      </p:sp>
      <p:sp>
        <p:nvSpPr>
          <p:cNvPr id="79" name="Wahrsch 2 Prozent"/>
          <p:cNvSpPr/>
          <p:nvPr/>
        </p:nvSpPr>
        <p:spPr>
          <a:xfrm>
            <a:off x="8433221" y="2313432"/>
            <a:ext cx="640080" cy="182880"/>
          </a:xfrm>
          <a:prstGeom prst="rect">
            <a:avLst/>
          </a:prstGeom>
          <a:noFill/>
          <a:ln>
            <a:noFill/>
          </a:ln>
        </p:spPr>
        <p:txBody>
          <a:bodyPr wrap="square" lIns="0" tIns="0" rIns="0" bIns="0" rtlCol="0" anchor="ctr"/>
          <a:lstStyle/>
          <a:p>
            <a:pPr marL="0" indent="0" algn="l">
              <a:buNone/>
            </a:pPr>
            <a:r>
              <a:rPr lang="en-US" sz="1100" dirty="0">
                <a:solidFill>
                  <a:srgbClr val="3D4C61"/>
                </a:solidFill>
                <a:latin typeface="Lato" pitchFamily="34" charset="0"/>
                <a:ea typeface="Lato" pitchFamily="34" charset="-122"/>
                <a:cs typeface="Lato" pitchFamily="34" charset="-120"/>
              </a:rPr>
              <a:t>9 %</a:t>
            </a:r>
          </a:p>
        </p:txBody>
      </p:sp>
      <p:sp>
        <p:nvSpPr>
          <p:cNvPr id="80" name="Wahrsch 3 Wort"/>
          <p:cNvSpPr/>
          <p:nvPr/>
        </p:nvSpPr>
        <p:spPr>
          <a:xfrm>
            <a:off x="5897880" y="2519172"/>
            <a:ext cx="1783080" cy="182880"/>
          </a:xfrm>
          <a:prstGeom prst="rect">
            <a:avLst/>
          </a:prstGeom>
          <a:noFill/>
          <a:ln>
            <a:noFill/>
          </a:ln>
        </p:spPr>
        <p:txBody>
          <a:bodyPr wrap="square" lIns="0" tIns="0" rIns="0" bIns="0" rtlCol="0" anchor="ctr"/>
          <a:lstStyle/>
          <a:p>
            <a:pPr marL="0" indent="0" algn="r">
              <a:buNone/>
            </a:pPr>
            <a:r>
              <a:rPr lang="en-US" sz="1100" dirty="0">
                <a:solidFill>
                  <a:srgbClr val="181818"/>
                </a:solidFill>
                <a:latin typeface="Lato" pitchFamily="34" charset="0"/>
                <a:ea typeface="Lato" pitchFamily="34" charset="-122"/>
                <a:cs typeface="Lato" pitchFamily="34" charset="-120"/>
              </a:rPr>
              <a:t>… alle anderen Wörter</a:t>
            </a:r>
          </a:p>
        </p:txBody>
      </p:sp>
      <p:sp>
        <p:nvSpPr>
          <p:cNvPr id="81" name="Wahrsch 3 Balken"/>
          <p:cNvSpPr/>
          <p:nvPr/>
        </p:nvSpPr>
        <p:spPr>
          <a:xfrm>
            <a:off x="7818120" y="2546604"/>
            <a:ext cx="1926931" cy="137160"/>
          </a:xfrm>
          <a:prstGeom prst="rect">
            <a:avLst/>
          </a:prstGeom>
          <a:solidFill>
            <a:srgbClr val="D2D6DD"/>
          </a:solidFill>
          <a:ln/>
        </p:spPr>
        <p:txBody>
          <a:bodyPr/>
          <a:lstStyle/>
          <a:p>
            <a:endParaRPr lang="de-DE"/>
          </a:p>
        </p:txBody>
      </p:sp>
      <p:sp>
        <p:nvSpPr>
          <p:cNvPr id="82" name="Wahrsch 3 Prozent"/>
          <p:cNvSpPr/>
          <p:nvPr/>
        </p:nvSpPr>
        <p:spPr>
          <a:xfrm>
            <a:off x="9818203" y="2519172"/>
            <a:ext cx="640080" cy="182880"/>
          </a:xfrm>
          <a:prstGeom prst="rect">
            <a:avLst/>
          </a:prstGeom>
          <a:noFill/>
          <a:ln>
            <a:noFill/>
          </a:ln>
        </p:spPr>
        <p:txBody>
          <a:bodyPr wrap="square" lIns="0" tIns="0" rIns="0" bIns="0" rtlCol="0" anchor="ctr"/>
          <a:lstStyle/>
          <a:p>
            <a:pPr marL="0" indent="0" algn="l">
              <a:buNone/>
            </a:pPr>
            <a:r>
              <a:rPr lang="en-US" sz="1100" dirty="0">
                <a:solidFill>
                  <a:srgbClr val="3D4C61"/>
                </a:solidFill>
                <a:latin typeface="Lato" pitchFamily="34" charset="0"/>
                <a:ea typeface="Lato" pitchFamily="34" charset="-122"/>
                <a:cs typeface="Lato" pitchFamily="34" charset="-120"/>
              </a:rPr>
              <a:t>32 %</a:t>
            </a:r>
          </a:p>
        </p:txBody>
      </p:sp>
      <p:sp>
        <p:nvSpPr>
          <p:cNvPr id="12" name="Karte 0"/>
          <p:cNvSpPr/>
          <p:nvPr/>
        </p:nvSpPr>
        <p:spPr>
          <a:xfrm>
            <a:off x="685800" y="2926080"/>
            <a:ext cx="3502152" cy="2697480"/>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13" name="Karte 0 Kopf"/>
          <p:cNvSpPr/>
          <p:nvPr/>
        </p:nvSpPr>
        <p:spPr>
          <a:xfrm>
            <a:off x="685800" y="2926080"/>
            <a:ext cx="3502152" cy="640080"/>
          </a:xfrm>
          <a:prstGeom prst="rect">
            <a:avLst/>
          </a:prstGeom>
          <a:solidFill>
            <a:srgbClr val="3D4C61"/>
          </a:solidFill>
          <a:ln>
            <a:noFill/>
          </a:ln>
        </p:spPr>
        <p:txBody>
          <a:bodyPr wrap="square" lIns="0" tIns="0" rIns="0" bIns="0" rtlCol="0" anchor="t"/>
          <a:lstStyle/>
          <a:p>
            <a:endParaRPr lang="de-DE"/>
          </a:p>
        </p:txBody>
      </p:sp>
      <p:sp>
        <p:nvSpPr>
          <p:cNvPr id="14" name="Karte 0 Nr"/>
          <p:cNvSpPr/>
          <p:nvPr/>
        </p:nvSpPr>
        <p:spPr>
          <a:xfrm>
            <a:off x="850392" y="299923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1</a:t>
            </a:r>
          </a:p>
        </p:txBody>
      </p:sp>
      <p:sp>
        <p:nvSpPr>
          <p:cNvPr id="15" name="Karte 0 Titel"/>
          <p:cNvSpPr/>
          <p:nvPr/>
        </p:nvSpPr>
        <p:spPr>
          <a:xfrm>
            <a:off x="1325880" y="298094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Tokens</a:t>
            </a:r>
          </a:p>
        </p:txBody>
      </p:sp>
      <p:sp>
        <p:nvSpPr>
          <p:cNvPr id="16" name="Karte 0 Unter"/>
          <p:cNvSpPr/>
          <p:nvPr/>
        </p:nvSpPr>
        <p:spPr>
          <a:xfrm>
            <a:off x="1325880" y="3291840"/>
            <a:ext cx="2724912" cy="237744"/>
          </a:xfrm>
          <a:prstGeom prst="rect">
            <a:avLst/>
          </a:prstGeom>
          <a:noFill/>
          <a:ln>
            <a:noFill/>
          </a:ln>
        </p:spPr>
        <p:txBody>
          <a:bodyPr wrap="square" lIns="0" tIns="0" rIns="0" bIns="0" rtlCol="0" anchor="ctr"/>
          <a:lstStyle/>
          <a:p>
            <a:pPr marL="0" indent="0" algn="l">
              <a:buNone/>
            </a:pPr>
            <a:r>
              <a:rPr lang="de-DE" sz="1100" dirty="0">
                <a:solidFill>
                  <a:srgbClr val="E6E9EE"/>
                </a:solidFill>
                <a:latin typeface="Lato"/>
                <a:ea typeface="Lato"/>
                <a:cs typeface="Lato"/>
              </a:rPr>
              <a:t>Text wird in Wortstücke zerlegt</a:t>
            </a:r>
          </a:p>
        </p:txBody>
      </p:sp>
      <p:sp>
        <p:nvSpPr>
          <p:cNvPr id="17" name="Karte 0 Lead"/>
          <p:cNvSpPr/>
          <p:nvPr/>
        </p:nvSpPr>
        <p:spPr>
          <a:xfrm>
            <a:off x="868680" y="3703320"/>
            <a:ext cx="3136392" cy="685800"/>
          </a:xfrm>
          <a:prstGeom prst="rect">
            <a:avLst/>
          </a:prstGeom>
          <a:noFill/>
          <a:ln>
            <a:noFill/>
          </a:ln>
        </p:spPr>
        <p:txBody>
          <a:bodyPr wrap="square" lIns="0" tIns="0" rIns="0" bIns="0" rtlCol="0" anchor="t"/>
          <a:lstStyle/>
          <a:p>
            <a:pPr marL="0" indent="0" algn="l">
              <a:buNone/>
            </a:pPr>
            <a:r>
              <a:rPr lang="de-DE" sz="1250" dirty="0">
                <a:solidFill>
                  <a:srgbClr val="181818"/>
                </a:solidFill>
                <a:latin typeface="Lato"/>
                <a:ea typeface="Lato"/>
                <a:cs typeface="Lato"/>
              </a:rPr>
              <a:t>Das Modell liest keine ganzen Wörter, sondern Tokens: häufige Wörter oder Wortteile.</a:t>
            </a:r>
          </a:p>
        </p:txBody>
      </p:sp>
      <p:sp>
        <p:nvSpPr>
          <p:cNvPr id="18" name="Karte 0 Werte"/>
          <p:cNvSpPr/>
          <p:nvPr/>
        </p:nvSpPr>
        <p:spPr>
          <a:xfrm>
            <a:off x="868680" y="4462272"/>
            <a:ext cx="3136392" cy="56692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Lato"/>
                <a:ea typeface="Lato"/>
                <a:cs typeface="Lato"/>
              </a:rPr>
              <a:t>Beispiel:  Der | Pati | ent | klagt | über</a:t>
            </a:r>
          </a:p>
        </p:txBody>
      </p:sp>
      <p:sp>
        <p:nvSpPr>
          <p:cNvPr id="19" name="Karte 0 Trenner"/>
          <p:cNvSpPr/>
          <p:nvPr/>
        </p:nvSpPr>
        <p:spPr>
          <a:xfrm>
            <a:off x="868680" y="5084064"/>
            <a:ext cx="3136392" cy="0"/>
          </a:xfrm>
          <a:prstGeom prst="line">
            <a:avLst/>
          </a:prstGeom>
          <a:noFill/>
          <a:ln w="12700">
            <a:solidFill>
              <a:srgbClr val="D9D9D9"/>
            </a:solidFill>
            <a:prstDash val="solid"/>
          </a:ln>
        </p:spPr>
        <p:txBody>
          <a:bodyPr wrap="square" lIns="0" tIns="0" rIns="0" bIns="0" rtlCol="0" anchor="t"/>
          <a:lstStyle/>
          <a:p>
            <a:endParaRPr lang="de-DE"/>
          </a:p>
        </p:txBody>
      </p:sp>
      <p:sp>
        <p:nvSpPr>
          <p:cNvPr id="26" name="Karte 0 Nachsatz"/>
          <p:cNvSpPr/>
          <p:nvPr/>
        </p:nvSpPr>
        <p:spPr>
          <a:xfrm>
            <a:off x="868680" y="5166360"/>
            <a:ext cx="3136392" cy="347472"/>
          </a:xfrm>
          <a:prstGeom prst="rect">
            <a:avLst/>
          </a:prstGeom>
          <a:noFill/>
          <a:ln>
            <a:noFill/>
          </a:ln>
        </p:spPr>
        <p:txBody>
          <a:bodyPr wrap="square" lIns="0" tIns="0" rIns="0" bIns="0" rtlCol="0" anchor="t"/>
          <a:lstStyle/>
          <a:p>
            <a:pPr marL="0" indent="0" algn="l">
              <a:buNone/>
            </a:pPr>
            <a:r>
              <a:rPr lang="de-DE" sz="1200" b="1" dirty="0">
                <a:solidFill>
                  <a:srgbClr val="181818"/>
                </a:solidFill>
                <a:latin typeface="Lato"/>
                <a:ea typeface="Lato"/>
                <a:cs typeface="Lato"/>
              </a:rPr>
              <a:t>→ jedes Token wird zu einer Zahlenreihe</a:t>
            </a:r>
          </a:p>
        </p:txBody>
      </p:sp>
      <p:sp>
        <p:nvSpPr>
          <p:cNvPr id="27" name="Karte 1"/>
          <p:cNvSpPr/>
          <p:nvPr/>
        </p:nvSpPr>
        <p:spPr>
          <a:xfrm>
            <a:off x="4352544" y="2926080"/>
            <a:ext cx="3502152" cy="2697480"/>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28" name="Karte 1 Kopf"/>
          <p:cNvSpPr/>
          <p:nvPr/>
        </p:nvSpPr>
        <p:spPr>
          <a:xfrm>
            <a:off x="4352544" y="2926080"/>
            <a:ext cx="3502152" cy="640080"/>
          </a:xfrm>
          <a:prstGeom prst="rect">
            <a:avLst/>
          </a:prstGeom>
          <a:solidFill>
            <a:srgbClr val="2E86DE"/>
          </a:solidFill>
          <a:ln>
            <a:noFill/>
          </a:ln>
        </p:spPr>
        <p:txBody>
          <a:bodyPr wrap="square" lIns="0" tIns="0" rIns="0" bIns="0" rtlCol="0" anchor="t"/>
          <a:lstStyle/>
          <a:p>
            <a:endParaRPr lang="de-DE"/>
          </a:p>
        </p:txBody>
      </p:sp>
      <p:sp>
        <p:nvSpPr>
          <p:cNvPr id="29" name="Karte 1 Nr"/>
          <p:cNvSpPr/>
          <p:nvPr/>
        </p:nvSpPr>
        <p:spPr>
          <a:xfrm>
            <a:off x="4517136" y="299923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2</a:t>
            </a:r>
          </a:p>
        </p:txBody>
      </p:sp>
      <p:sp>
        <p:nvSpPr>
          <p:cNvPr id="30" name="Karte 1 Titel"/>
          <p:cNvSpPr/>
          <p:nvPr/>
        </p:nvSpPr>
        <p:spPr>
          <a:xfrm>
            <a:off x="4992624" y="298094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Gewichtungen</a:t>
            </a:r>
          </a:p>
        </p:txBody>
      </p:sp>
      <p:sp>
        <p:nvSpPr>
          <p:cNvPr id="31" name="Karte 1 Unter"/>
          <p:cNvSpPr/>
          <p:nvPr/>
        </p:nvSpPr>
        <p:spPr>
          <a:xfrm>
            <a:off x="4992624" y="3291840"/>
            <a:ext cx="2724912" cy="237744"/>
          </a:xfrm>
          <a:prstGeom prst="rect">
            <a:avLst/>
          </a:prstGeom>
          <a:noFill/>
          <a:ln>
            <a:noFill/>
          </a:ln>
        </p:spPr>
        <p:txBody>
          <a:bodyPr wrap="square" lIns="0" tIns="0" rIns="0" bIns="0" rtlCol="0" anchor="ctr"/>
          <a:lstStyle/>
          <a:p>
            <a:pPr marL="0" indent="0" algn="l">
              <a:buNone/>
            </a:pPr>
            <a:r>
              <a:rPr lang="de-DE" sz="1100" dirty="0">
                <a:solidFill>
                  <a:srgbClr val="E6E9EE"/>
                </a:solidFill>
                <a:latin typeface="Lato"/>
                <a:ea typeface="Lato"/>
                <a:cs typeface="Lato"/>
              </a:rPr>
              <a:t>Milliarden Zahlen, gelernt aus Text</a:t>
            </a:r>
          </a:p>
        </p:txBody>
      </p:sp>
      <p:sp>
        <p:nvSpPr>
          <p:cNvPr id="32" name="Karte 1 Lead"/>
          <p:cNvSpPr/>
          <p:nvPr/>
        </p:nvSpPr>
        <p:spPr>
          <a:xfrm>
            <a:off x="4535424" y="3703320"/>
            <a:ext cx="3136392" cy="685800"/>
          </a:xfrm>
          <a:prstGeom prst="rect">
            <a:avLst/>
          </a:prstGeom>
          <a:noFill/>
          <a:ln>
            <a:noFill/>
          </a:ln>
        </p:spPr>
        <p:txBody>
          <a:bodyPr wrap="square" lIns="0" tIns="0" rIns="0" bIns="0" rtlCol="0" anchor="t"/>
          <a:lstStyle/>
          <a:p>
            <a:pPr marL="0" indent="0" algn="l">
              <a:buNone/>
            </a:pPr>
            <a:r>
              <a:rPr lang="de-DE" sz="1250" dirty="0">
                <a:solidFill>
                  <a:srgbClr val="181818"/>
                </a:solidFill>
                <a:latin typeface="Lato"/>
                <a:ea typeface="Lato"/>
                <a:cs typeface="Lato"/>
              </a:rPr>
              <a:t>Beim Training werden Milliarden Zahlen (Gewichte) so eingestellt, dass das Modell Texte gut fortsetzt.</a:t>
            </a:r>
          </a:p>
        </p:txBody>
      </p:sp>
      <p:sp>
        <p:nvSpPr>
          <p:cNvPr id="33" name="Karte 1 Werte"/>
          <p:cNvSpPr/>
          <p:nvPr/>
        </p:nvSpPr>
        <p:spPr>
          <a:xfrm>
            <a:off x="4535424" y="4462272"/>
            <a:ext cx="3136392" cy="56692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Lato"/>
                <a:ea typeface="Lato"/>
                <a:cs typeface="Lato"/>
              </a:rPr>
              <a:t>Gelernt aus riesigen Textmengen – Rechnung wie in Kapitel 1, milliardenfach</a:t>
            </a:r>
          </a:p>
        </p:txBody>
      </p:sp>
      <p:sp>
        <p:nvSpPr>
          <p:cNvPr id="34" name="Karte 1 Trenner"/>
          <p:cNvSpPr/>
          <p:nvPr/>
        </p:nvSpPr>
        <p:spPr>
          <a:xfrm>
            <a:off x="4535424" y="5084064"/>
            <a:ext cx="3136392" cy="0"/>
          </a:xfrm>
          <a:prstGeom prst="line">
            <a:avLst/>
          </a:prstGeom>
          <a:noFill/>
          <a:ln w="12700">
            <a:solidFill>
              <a:srgbClr val="D9D9D9"/>
            </a:solidFill>
            <a:prstDash val="solid"/>
          </a:ln>
        </p:spPr>
        <p:txBody>
          <a:bodyPr wrap="square" lIns="0" tIns="0" rIns="0" bIns="0" rtlCol="0" anchor="t"/>
          <a:lstStyle/>
          <a:p>
            <a:endParaRPr lang="de-DE"/>
          </a:p>
        </p:txBody>
      </p:sp>
      <p:sp>
        <p:nvSpPr>
          <p:cNvPr id="41" name="Karte 1 Nachsatz"/>
          <p:cNvSpPr/>
          <p:nvPr/>
        </p:nvSpPr>
        <p:spPr>
          <a:xfrm>
            <a:off x="4535424" y="5166360"/>
            <a:ext cx="3136392" cy="347472"/>
          </a:xfrm>
          <a:prstGeom prst="rect">
            <a:avLst/>
          </a:prstGeom>
          <a:noFill/>
          <a:ln>
            <a:noFill/>
          </a:ln>
        </p:spPr>
        <p:txBody>
          <a:bodyPr wrap="square" lIns="0" tIns="0" rIns="0" bIns="0" rtlCol="0" anchor="t"/>
          <a:lstStyle/>
          <a:p>
            <a:pPr marL="0" indent="0" algn="l">
              <a:buNone/>
            </a:pPr>
            <a:r>
              <a:rPr lang="de-DE" sz="1200" b="1" dirty="0">
                <a:solidFill>
                  <a:srgbClr val="181818"/>
                </a:solidFill>
                <a:latin typeface="Lato"/>
                <a:ea typeface="Lato"/>
                <a:cs typeface="Lato"/>
              </a:rPr>
              <a:t>→ gespeichert sind Muster, keine Fakten</a:t>
            </a:r>
          </a:p>
        </p:txBody>
      </p:sp>
      <p:sp>
        <p:nvSpPr>
          <p:cNvPr id="42" name="Karte 2"/>
          <p:cNvSpPr/>
          <p:nvPr/>
        </p:nvSpPr>
        <p:spPr>
          <a:xfrm>
            <a:off x="8019288" y="2926080"/>
            <a:ext cx="3502152" cy="2697480"/>
          </a:xfrm>
          <a:prstGeom prst="rect">
            <a:avLst/>
          </a:prstGeom>
          <a:solidFill>
            <a:srgbClr val="FFFFFF"/>
          </a:solidFill>
          <a:ln w="12700">
            <a:solidFill>
              <a:srgbClr val="D9D9D9"/>
            </a:solidFill>
            <a:prstDash val="solid"/>
          </a:ln>
        </p:spPr>
        <p:txBody>
          <a:bodyPr wrap="square" lIns="0" tIns="0" rIns="0" bIns="0" rtlCol="0" anchor="t"/>
          <a:lstStyle/>
          <a:p>
            <a:endParaRPr lang="de-DE"/>
          </a:p>
        </p:txBody>
      </p:sp>
      <p:sp>
        <p:nvSpPr>
          <p:cNvPr id="43" name="Karte 2 Kopf"/>
          <p:cNvSpPr/>
          <p:nvPr/>
        </p:nvSpPr>
        <p:spPr>
          <a:xfrm>
            <a:off x="8019288" y="2926080"/>
            <a:ext cx="3502152" cy="640080"/>
          </a:xfrm>
          <a:prstGeom prst="rect">
            <a:avLst/>
          </a:prstGeom>
          <a:solidFill>
            <a:srgbClr val="595959"/>
          </a:solidFill>
          <a:ln>
            <a:noFill/>
          </a:ln>
        </p:spPr>
        <p:txBody>
          <a:bodyPr wrap="square" lIns="0" tIns="0" rIns="0" bIns="0" rtlCol="0" anchor="t"/>
          <a:lstStyle/>
          <a:p>
            <a:endParaRPr lang="de-DE"/>
          </a:p>
        </p:txBody>
      </p:sp>
      <p:sp>
        <p:nvSpPr>
          <p:cNvPr id="44" name="Karte 2 Nr"/>
          <p:cNvSpPr/>
          <p:nvPr/>
        </p:nvSpPr>
        <p:spPr>
          <a:xfrm>
            <a:off x="8183880" y="2999232"/>
            <a:ext cx="502920" cy="502920"/>
          </a:xfrm>
          <a:prstGeom prst="rect">
            <a:avLst/>
          </a:prstGeom>
          <a:noFill/>
          <a:ln>
            <a:noFill/>
          </a:ln>
        </p:spPr>
        <p:txBody>
          <a:bodyPr wrap="square" lIns="0" tIns="0" rIns="0" bIns="0" rtlCol="0" anchor="ctr"/>
          <a:lstStyle/>
          <a:p>
            <a:pPr marL="0" indent="0" algn="l">
              <a:buNone/>
            </a:pPr>
            <a:r>
              <a:rPr lang="de-DE" sz="3000" dirty="0">
                <a:solidFill>
                  <a:srgbClr val="FFFFFF"/>
                </a:solidFill>
                <a:latin typeface="Playfair Display"/>
                <a:ea typeface="Playfair Display"/>
                <a:cs typeface="Playfair Display"/>
              </a:rPr>
              <a:t>3</a:t>
            </a:r>
          </a:p>
        </p:txBody>
      </p:sp>
      <p:sp>
        <p:nvSpPr>
          <p:cNvPr id="45" name="Karte 2 Titel"/>
          <p:cNvSpPr/>
          <p:nvPr/>
        </p:nvSpPr>
        <p:spPr>
          <a:xfrm>
            <a:off x="8659368" y="2980944"/>
            <a:ext cx="2724912" cy="310896"/>
          </a:xfrm>
          <a:prstGeom prst="rect">
            <a:avLst/>
          </a:prstGeom>
          <a:noFill/>
          <a:ln>
            <a:noFill/>
          </a:ln>
        </p:spPr>
        <p:txBody>
          <a:bodyPr wrap="square" lIns="0" tIns="0" rIns="0" bIns="0" rtlCol="0" anchor="ctr"/>
          <a:lstStyle/>
          <a:p>
            <a:pPr marL="0" indent="0" algn="l">
              <a:buNone/>
            </a:pPr>
            <a:r>
              <a:rPr lang="de-DE" sz="1600" dirty="0">
                <a:solidFill>
                  <a:srgbClr val="FFFFFF"/>
                </a:solidFill>
                <a:latin typeface="Poppins SemiBold"/>
                <a:ea typeface="Poppins SemiBold"/>
                <a:cs typeface="Poppins SemiBold"/>
              </a:rPr>
              <a:t>Nächstes Token</a:t>
            </a:r>
          </a:p>
        </p:txBody>
      </p:sp>
      <p:sp>
        <p:nvSpPr>
          <p:cNvPr id="46" name="Karte 2 Unter"/>
          <p:cNvSpPr/>
          <p:nvPr/>
        </p:nvSpPr>
        <p:spPr>
          <a:xfrm>
            <a:off x="8659368" y="3291840"/>
            <a:ext cx="2724912" cy="237744"/>
          </a:xfrm>
          <a:prstGeom prst="rect">
            <a:avLst/>
          </a:prstGeom>
          <a:noFill/>
          <a:ln>
            <a:noFill/>
          </a:ln>
        </p:spPr>
        <p:txBody>
          <a:bodyPr wrap="square" lIns="0" tIns="0" rIns="0" bIns="0" rtlCol="0" anchor="ctr"/>
          <a:lstStyle/>
          <a:p>
            <a:pPr marL="0" indent="0" algn="l">
              <a:buNone/>
            </a:pPr>
            <a:r>
              <a:rPr lang="de-DE" sz="1100" dirty="0">
                <a:solidFill>
                  <a:srgbClr val="E6E9EE"/>
                </a:solidFill>
                <a:latin typeface="Lato"/>
                <a:ea typeface="Lato"/>
                <a:cs typeface="Lato"/>
              </a:rPr>
              <a:t>Schritt für Schritt</a:t>
            </a:r>
          </a:p>
        </p:txBody>
      </p:sp>
      <p:sp>
        <p:nvSpPr>
          <p:cNvPr id="47" name="Karte 2 Lead"/>
          <p:cNvSpPr/>
          <p:nvPr/>
        </p:nvSpPr>
        <p:spPr>
          <a:xfrm>
            <a:off x="8202168" y="3703320"/>
            <a:ext cx="3136392" cy="685800"/>
          </a:xfrm>
          <a:prstGeom prst="rect">
            <a:avLst/>
          </a:prstGeom>
          <a:noFill/>
          <a:ln>
            <a:noFill/>
          </a:ln>
        </p:spPr>
        <p:txBody>
          <a:bodyPr wrap="square" lIns="0" tIns="0" rIns="0" bIns="0" rtlCol="0" anchor="t"/>
          <a:lstStyle/>
          <a:p>
            <a:pPr marL="0" indent="0" algn="l">
              <a:buNone/>
            </a:pPr>
            <a:r>
              <a:rPr lang="de-DE" sz="1250" dirty="0">
                <a:solidFill>
                  <a:srgbClr val="181818"/>
                </a:solidFill>
                <a:latin typeface="Lato"/>
                <a:ea typeface="Lato"/>
                <a:cs typeface="Lato"/>
              </a:rPr>
              <a:t>Für jedes mögliche nächste Token wird eine Wahrscheinlichkeit berechnet, dann eines ausgewählt.</a:t>
            </a:r>
          </a:p>
        </p:txBody>
      </p:sp>
      <p:sp>
        <p:nvSpPr>
          <p:cNvPr id="48" name="Karte 2 Werte"/>
          <p:cNvSpPr/>
          <p:nvPr/>
        </p:nvSpPr>
        <p:spPr>
          <a:xfrm>
            <a:off x="8202168" y="4462272"/>
            <a:ext cx="3136392" cy="56692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Lato"/>
                <a:ea typeface="Lato"/>
                <a:cs typeface="Lato"/>
              </a:rPr>
              <a:t>… klagt über → Schmerzen → im → Bauch → …</a:t>
            </a:r>
          </a:p>
        </p:txBody>
      </p:sp>
      <p:sp>
        <p:nvSpPr>
          <p:cNvPr id="49" name="Karte 2 Trenner"/>
          <p:cNvSpPr/>
          <p:nvPr/>
        </p:nvSpPr>
        <p:spPr>
          <a:xfrm>
            <a:off x="8202168" y="5084064"/>
            <a:ext cx="3136392" cy="0"/>
          </a:xfrm>
          <a:prstGeom prst="line">
            <a:avLst/>
          </a:prstGeom>
          <a:noFill/>
          <a:ln w="12700">
            <a:solidFill>
              <a:srgbClr val="D9D9D9"/>
            </a:solidFill>
            <a:prstDash val="solid"/>
          </a:ln>
        </p:spPr>
        <p:txBody>
          <a:bodyPr wrap="square" lIns="0" tIns="0" rIns="0" bIns="0" rtlCol="0" anchor="t"/>
          <a:lstStyle/>
          <a:p>
            <a:endParaRPr lang="de-DE"/>
          </a:p>
        </p:txBody>
      </p:sp>
      <p:sp>
        <p:nvSpPr>
          <p:cNvPr id="56" name="Karte 2 Nachsatz"/>
          <p:cNvSpPr/>
          <p:nvPr/>
        </p:nvSpPr>
        <p:spPr>
          <a:xfrm>
            <a:off x="8202168" y="5166360"/>
            <a:ext cx="3136392" cy="347472"/>
          </a:xfrm>
          <a:prstGeom prst="rect">
            <a:avLst/>
          </a:prstGeom>
          <a:noFill/>
          <a:ln>
            <a:noFill/>
          </a:ln>
        </p:spPr>
        <p:txBody>
          <a:bodyPr wrap="square" lIns="0" tIns="0" rIns="0" bIns="0" rtlCol="0" anchor="t"/>
          <a:lstStyle/>
          <a:p>
            <a:pPr marL="0" indent="0" algn="l">
              <a:buNone/>
            </a:pPr>
            <a:r>
              <a:rPr lang="de-DE" sz="1200" b="1" dirty="0">
                <a:solidFill>
                  <a:srgbClr val="181818"/>
                </a:solidFill>
                <a:latin typeface="Lato"/>
                <a:ea typeface="Lato"/>
                <a:cs typeface="Lato"/>
              </a:rPr>
              <a:t>→ die Antwort entsteht Wort für Wort</a:t>
            </a:r>
          </a:p>
        </p:txBody>
      </p:sp>
      <p:sp>
        <p:nvSpPr>
          <p:cNvPr id="57" name="Fussnote"/>
          <p:cNvSpPr/>
          <p:nvPr/>
        </p:nvSpPr>
        <p:spPr>
          <a:xfrm>
            <a:off x="685800" y="5705856"/>
            <a:ext cx="10058400" cy="566928"/>
          </a:xfrm>
          <a:prstGeom prst="rect">
            <a:avLst/>
          </a:prstGeom>
          <a:noFill/>
          <a:ln>
            <a:noFill/>
          </a:ln>
        </p:spPr>
        <p:txBody>
          <a:bodyPr wrap="square" lIns="0" tIns="0" rIns="0" bIns="0" rtlCol="0" anchor="t"/>
          <a:lstStyle/>
          <a:p>
            <a:pPr marL="0" indent="0" algn="l">
              <a:buNone/>
            </a:pPr>
            <a:r>
              <a:rPr lang="de-DE" sz="1300" b="1" dirty="0">
                <a:solidFill>
                  <a:srgbClr val="3D4C61"/>
                </a:solidFill>
                <a:latin typeface="Lato"/>
                <a:ea typeface="Lato"/>
                <a:cs typeface="Lato"/>
              </a:rPr>
              <a:t>Flüssig heißt nicht richtig: </a:t>
            </a:r>
            <a:r>
              <a:rPr lang="de-DE" sz="1300" dirty="0">
                <a:solidFill>
                  <a:srgbClr val="595959"/>
                </a:solidFill>
                <a:latin typeface="Lato"/>
                <a:ea typeface="Lato"/>
                <a:cs typeface="Lato"/>
              </a:rPr>
              <a:t>Sprachmodelle können überzeugend klingende Fehler erfinden – Halluzination.</a:t>
            </a:r>
          </a:p>
        </p:txBody>
      </p:sp>
      <p:sp>
        <p:nvSpPr>
          <p:cNvPr id="58" name="Shape 24"/>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9" name="Shape 25"/>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0" name="Text 26"/>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1" name="Shape 27"/>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62" name="Text 28"/>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63" name="Shape 29"/>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64" name="Text 30"/>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65" name="Shape 31"/>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66" name="Text 32"/>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67" name="Shape 33"/>
          <p:cNvSpPr/>
          <p:nvPr/>
        </p:nvSpPr>
        <p:spPr>
          <a:xfrm>
            <a:off x="8692530" y="6359652"/>
            <a:ext cx="82296" cy="82296"/>
          </a:xfrm>
          <a:prstGeom prst="ellipse">
            <a:avLst/>
          </a:prstGeom>
          <a:solidFill>
            <a:srgbClr val="D62828"/>
          </a:solidFill>
          <a:ln/>
        </p:spPr>
        <p:txBody>
          <a:bodyPr/>
          <a:lstStyle/>
          <a:p>
            <a:endParaRPr lang="de-DE"/>
          </a:p>
        </p:txBody>
      </p:sp>
      <p:sp>
        <p:nvSpPr>
          <p:cNvPr id="68" name="Shape 34"/>
          <p:cNvSpPr/>
          <p:nvPr/>
        </p:nvSpPr>
        <p:spPr>
          <a:xfrm>
            <a:off x="8733434" y="6364224"/>
            <a:ext cx="488290" cy="73152"/>
          </a:xfrm>
          <a:prstGeom prst="rect">
            <a:avLst/>
          </a:prstGeom>
          <a:solidFill>
            <a:srgbClr val="3D4C61"/>
          </a:solidFill>
          <a:ln/>
        </p:spPr>
        <p:txBody>
          <a:bodyPr/>
          <a:lstStyle/>
          <a:p>
            <a:endParaRPr lang="de-DE"/>
          </a:p>
        </p:txBody>
      </p:sp>
      <p:sp>
        <p:nvSpPr>
          <p:cNvPr id="69"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13</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3D4C61"/>
                </a:solidFill>
                <a:latin typeface="Playfair Display" pitchFamily="34" charset="0"/>
                <a:ea typeface="Playfair Display" pitchFamily="34" charset="-122"/>
                <a:cs typeface="Playfair Display" pitchFamily="34" charset="-120"/>
              </a:rPr>
              <a:t>2023</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6 · Die Welle 2023</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Ein Jahr, zehn neue Chat-KIs</a:t>
            </a:r>
            <a:endParaRPr lang="en-US" sz="2700" dirty="0"/>
          </a:p>
        </p:txBody>
      </p:sp>
      <p:sp>
        <p:nvSpPr>
          <p:cNvPr id="7" name="Shape 5"/>
          <p:cNvSpPr/>
          <p:nvPr/>
        </p:nvSpPr>
        <p:spPr>
          <a:xfrm>
            <a:off x="685800" y="3931920"/>
            <a:ext cx="10835640" cy="0"/>
          </a:xfrm>
          <a:prstGeom prst="line">
            <a:avLst/>
          </a:prstGeom>
          <a:noFill/>
          <a:ln w="50800">
            <a:solidFill>
              <a:srgbClr val="BFBFBF"/>
            </a:solidFill>
            <a:prstDash val="solid"/>
          </a:ln>
        </p:spPr>
        <p:txBody>
          <a:bodyPr/>
          <a:lstStyle/>
          <a:p>
            <a:endParaRPr lang="de-DE"/>
          </a:p>
        </p:txBody>
      </p:sp>
      <p:sp>
        <p:nvSpPr>
          <p:cNvPr id="8" name="Shape 6"/>
          <p:cNvSpPr/>
          <p:nvPr/>
        </p:nvSpPr>
        <p:spPr>
          <a:xfrm>
            <a:off x="1117854" y="3822192"/>
            <a:ext cx="219456" cy="219456"/>
          </a:xfrm>
          <a:prstGeom prst="ellipse">
            <a:avLst/>
          </a:prstGeom>
          <a:solidFill>
            <a:srgbClr val="FFFFFF"/>
          </a:solidFill>
          <a:ln w="38100">
            <a:solidFill>
              <a:srgbClr val="E67E22"/>
            </a:solidFill>
            <a:prstDash val="solid"/>
          </a:ln>
        </p:spPr>
        <p:txBody>
          <a:bodyPr/>
          <a:lstStyle/>
          <a:p>
            <a:endParaRPr lang="de-DE"/>
          </a:p>
        </p:txBody>
      </p:sp>
      <p:sp>
        <p:nvSpPr>
          <p:cNvPr id="9" name="Shape 7"/>
          <p:cNvSpPr/>
          <p:nvPr/>
        </p:nvSpPr>
        <p:spPr>
          <a:xfrm>
            <a:off x="1227582" y="3566160"/>
            <a:ext cx="0" cy="256032"/>
          </a:xfrm>
          <a:prstGeom prst="line">
            <a:avLst/>
          </a:prstGeom>
          <a:noFill/>
          <a:ln w="12700">
            <a:solidFill>
              <a:srgbClr val="E67E22"/>
            </a:solidFill>
            <a:prstDash val="solid"/>
          </a:ln>
        </p:spPr>
        <p:txBody>
          <a:bodyPr/>
          <a:lstStyle/>
          <a:p>
            <a:endParaRPr lang="de-DE"/>
          </a:p>
        </p:txBody>
      </p:sp>
      <p:sp>
        <p:nvSpPr>
          <p:cNvPr id="10" name="Shape 8"/>
          <p:cNvSpPr/>
          <p:nvPr/>
        </p:nvSpPr>
        <p:spPr>
          <a:xfrm>
            <a:off x="998982" y="2148840"/>
            <a:ext cx="457200" cy="457200"/>
          </a:xfrm>
          <a:prstGeom prst="ellipse">
            <a:avLst/>
          </a:prstGeom>
          <a:solidFill>
            <a:srgbClr val="FFFFFF"/>
          </a:solidFill>
          <a:ln w="19050">
            <a:solidFill>
              <a:srgbClr val="D9D9D9"/>
            </a:solidFill>
            <a:prstDash val="solid"/>
          </a:ln>
        </p:spPr>
        <p:txBody>
          <a:bodyPr/>
          <a:lstStyle/>
          <a:p>
            <a:endParaRPr lang="de-DE"/>
          </a:p>
        </p:txBody>
      </p:sp>
      <p:pic>
        <p:nvPicPr>
          <p:cNvPr id="11" name="Image 0" descr="/workspace/ki-timeline/logos/png/bing.png"/>
          <p:cNvPicPr>
            <a:picLocks noChangeAspect="1"/>
          </p:cNvPicPr>
          <p:nvPr/>
        </p:nvPicPr>
        <p:blipFill>
          <a:blip r:embed="rId3"/>
          <a:stretch>
            <a:fillRect/>
          </a:stretch>
        </p:blipFill>
        <p:spPr>
          <a:xfrm>
            <a:off x="1090422" y="2240280"/>
            <a:ext cx="274320" cy="274320"/>
          </a:xfrm>
          <a:prstGeom prst="rect">
            <a:avLst/>
          </a:prstGeom>
        </p:spPr>
      </p:pic>
      <p:sp>
        <p:nvSpPr>
          <p:cNvPr id="12" name="Text 9"/>
          <p:cNvSpPr/>
          <p:nvPr/>
        </p:nvSpPr>
        <p:spPr>
          <a:xfrm>
            <a:off x="313182" y="2651760"/>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Feb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Bing Chat</a:t>
            </a:r>
            <a:endParaRPr lang="en-US" sz="1300" dirty="0"/>
          </a:p>
          <a:p>
            <a:pPr marL="0" indent="0" algn="ctr">
              <a:buNone/>
            </a:pPr>
            <a:r>
              <a:rPr lang="en-US" sz="1100" dirty="0">
                <a:solidFill>
                  <a:srgbClr val="E67E22"/>
                </a:solidFill>
                <a:latin typeface="Lato" pitchFamily="34" charset="0"/>
                <a:ea typeface="Lato" pitchFamily="34" charset="-122"/>
                <a:cs typeface="Lato" pitchFamily="34" charset="-120"/>
              </a:rPr>
              <a:t>Microsoft</a:t>
            </a:r>
            <a:endParaRPr lang="en-US" sz="1300" dirty="0"/>
          </a:p>
        </p:txBody>
      </p:sp>
      <p:sp>
        <p:nvSpPr>
          <p:cNvPr id="13" name="Shape 10"/>
          <p:cNvSpPr/>
          <p:nvPr/>
        </p:nvSpPr>
        <p:spPr>
          <a:xfrm>
            <a:off x="2201418" y="3822192"/>
            <a:ext cx="219456" cy="219456"/>
          </a:xfrm>
          <a:prstGeom prst="ellipse">
            <a:avLst/>
          </a:prstGeom>
          <a:solidFill>
            <a:srgbClr val="FFFFFF"/>
          </a:solidFill>
          <a:ln w="38100">
            <a:solidFill>
              <a:srgbClr val="239B56"/>
            </a:solidFill>
            <a:prstDash val="solid"/>
          </a:ln>
        </p:spPr>
        <p:txBody>
          <a:bodyPr/>
          <a:lstStyle/>
          <a:p>
            <a:endParaRPr lang="de-DE"/>
          </a:p>
        </p:txBody>
      </p:sp>
      <p:sp>
        <p:nvSpPr>
          <p:cNvPr id="14" name="Shape 11"/>
          <p:cNvSpPr/>
          <p:nvPr/>
        </p:nvSpPr>
        <p:spPr>
          <a:xfrm>
            <a:off x="2311146" y="4041648"/>
            <a:ext cx="0" cy="256032"/>
          </a:xfrm>
          <a:prstGeom prst="line">
            <a:avLst/>
          </a:prstGeom>
          <a:noFill/>
          <a:ln w="12700">
            <a:solidFill>
              <a:srgbClr val="239B56"/>
            </a:solidFill>
            <a:prstDash val="solid"/>
          </a:ln>
        </p:spPr>
        <p:txBody>
          <a:bodyPr/>
          <a:lstStyle/>
          <a:p>
            <a:endParaRPr lang="de-DE"/>
          </a:p>
        </p:txBody>
      </p:sp>
      <p:sp>
        <p:nvSpPr>
          <p:cNvPr id="15" name="Shape 12"/>
          <p:cNvSpPr/>
          <p:nvPr/>
        </p:nvSpPr>
        <p:spPr>
          <a:xfrm>
            <a:off x="2082546" y="4370832"/>
            <a:ext cx="457200" cy="457200"/>
          </a:xfrm>
          <a:prstGeom prst="ellipse">
            <a:avLst/>
          </a:prstGeom>
          <a:solidFill>
            <a:srgbClr val="FFFFFF"/>
          </a:solidFill>
          <a:ln w="19050">
            <a:solidFill>
              <a:srgbClr val="D9D9D9"/>
            </a:solidFill>
            <a:prstDash val="solid"/>
          </a:ln>
        </p:spPr>
        <p:txBody>
          <a:bodyPr/>
          <a:lstStyle/>
          <a:p>
            <a:endParaRPr lang="de-DE"/>
          </a:p>
        </p:txBody>
      </p:sp>
      <p:pic>
        <p:nvPicPr>
          <p:cNvPr id="16" name="Image 1" descr="/workspace/ki-timeline/logos/png/meta.png"/>
          <p:cNvPicPr>
            <a:picLocks noChangeAspect="1"/>
          </p:cNvPicPr>
          <p:nvPr/>
        </p:nvPicPr>
        <p:blipFill>
          <a:blip r:embed="rId4"/>
          <a:stretch>
            <a:fillRect/>
          </a:stretch>
        </p:blipFill>
        <p:spPr>
          <a:xfrm>
            <a:off x="2173986" y="4462272"/>
            <a:ext cx="274320" cy="274320"/>
          </a:xfrm>
          <a:prstGeom prst="rect">
            <a:avLst/>
          </a:prstGeom>
        </p:spPr>
      </p:pic>
      <p:sp>
        <p:nvSpPr>
          <p:cNvPr id="17" name="Text 13"/>
          <p:cNvSpPr/>
          <p:nvPr/>
        </p:nvSpPr>
        <p:spPr>
          <a:xfrm>
            <a:off x="1396746" y="4873752"/>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Feb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LLaMA</a:t>
            </a:r>
            <a:endParaRPr lang="en-US" sz="1300" dirty="0"/>
          </a:p>
          <a:p>
            <a:pPr marL="0" indent="0" algn="ctr">
              <a:buNone/>
            </a:pPr>
            <a:r>
              <a:rPr lang="en-US" sz="1100" dirty="0">
                <a:solidFill>
                  <a:srgbClr val="239B56"/>
                </a:solidFill>
                <a:latin typeface="Lato" pitchFamily="34" charset="0"/>
                <a:ea typeface="Lato" pitchFamily="34" charset="-122"/>
                <a:cs typeface="Lato" pitchFamily="34" charset="-120"/>
              </a:rPr>
              <a:t>Meta</a:t>
            </a:r>
            <a:endParaRPr lang="en-US" sz="1300" dirty="0"/>
          </a:p>
        </p:txBody>
      </p:sp>
      <p:sp>
        <p:nvSpPr>
          <p:cNvPr id="18" name="Shape 14"/>
          <p:cNvSpPr/>
          <p:nvPr/>
        </p:nvSpPr>
        <p:spPr>
          <a:xfrm>
            <a:off x="3284982" y="3822192"/>
            <a:ext cx="219456" cy="219456"/>
          </a:xfrm>
          <a:prstGeom prst="ellipse">
            <a:avLst/>
          </a:prstGeom>
          <a:solidFill>
            <a:srgbClr val="FFFFFF"/>
          </a:solidFill>
          <a:ln w="38100">
            <a:solidFill>
              <a:srgbClr val="E67E22"/>
            </a:solidFill>
            <a:prstDash val="solid"/>
          </a:ln>
        </p:spPr>
        <p:txBody>
          <a:bodyPr/>
          <a:lstStyle/>
          <a:p>
            <a:endParaRPr lang="de-DE"/>
          </a:p>
        </p:txBody>
      </p:sp>
      <p:sp>
        <p:nvSpPr>
          <p:cNvPr id="19" name="Shape 15"/>
          <p:cNvSpPr/>
          <p:nvPr/>
        </p:nvSpPr>
        <p:spPr>
          <a:xfrm>
            <a:off x="3394710" y="3566160"/>
            <a:ext cx="0" cy="256032"/>
          </a:xfrm>
          <a:prstGeom prst="line">
            <a:avLst/>
          </a:prstGeom>
          <a:noFill/>
          <a:ln w="12700">
            <a:solidFill>
              <a:srgbClr val="E67E22"/>
            </a:solidFill>
            <a:prstDash val="solid"/>
          </a:ln>
        </p:spPr>
        <p:txBody>
          <a:bodyPr/>
          <a:lstStyle/>
          <a:p>
            <a:endParaRPr lang="de-DE"/>
          </a:p>
        </p:txBody>
      </p:sp>
      <p:sp>
        <p:nvSpPr>
          <p:cNvPr id="20" name="Shape 16"/>
          <p:cNvSpPr/>
          <p:nvPr/>
        </p:nvSpPr>
        <p:spPr>
          <a:xfrm>
            <a:off x="3166110" y="2148840"/>
            <a:ext cx="457200" cy="457200"/>
          </a:xfrm>
          <a:prstGeom prst="ellipse">
            <a:avLst/>
          </a:prstGeom>
          <a:solidFill>
            <a:srgbClr val="FFFFFF"/>
          </a:solidFill>
          <a:ln w="19050">
            <a:solidFill>
              <a:srgbClr val="D9D9D9"/>
            </a:solidFill>
            <a:prstDash val="solid"/>
          </a:ln>
        </p:spPr>
        <p:txBody>
          <a:bodyPr/>
          <a:lstStyle/>
          <a:p>
            <a:endParaRPr lang="de-DE"/>
          </a:p>
        </p:txBody>
      </p:sp>
      <p:pic>
        <p:nvPicPr>
          <p:cNvPr id="21" name="Image 2" descr="/workspace/ki-timeline/logos/png/openai.png"/>
          <p:cNvPicPr>
            <a:picLocks noChangeAspect="1"/>
          </p:cNvPicPr>
          <p:nvPr/>
        </p:nvPicPr>
        <p:blipFill>
          <a:blip r:embed="rId5"/>
          <a:stretch>
            <a:fillRect/>
          </a:stretch>
        </p:blipFill>
        <p:spPr>
          <a:xfrm>
            <a:off x="3257550" y="2240280"/>
            <a:ext cx="274320" cy="274320"/>
          </a:xfrm>
          <a:prstGeom prst="rect">
            <a:avLst/>
          </a:prstGeom>
        </p:spPr>
      </p:pic>
      <p:sp>
        <p:nvSpPr>
          <p:cNvPr id="22" name="Text 17"/>
          <p:cNvSpPr/>
          <p:nvPr/>
        </p:nvSpPr>
        <p:spPr>
          <a:xfrm>
            <a:off x="2480310" y="2651760"/>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Mär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GPT-4</a:t>
            </a:r>
            <a:endParaRPr lang="en-US" sz="1300" dirty="0"/>
          </a:p>
          <a:p>
            <a:pPr marL="0" indent="0" algn="ctr">
              <a:buNone/>
            </a:pPr>
            <a:r>
              <a:rPr lang="en-US" sz="1100" dirty="0">
                <a:solidFill>
                  <a:srgbClr val="E67E22"/>
                </a:solidFill>
                <a:latin typeface="Lato" pitchFamily="34" charset="0"/>
                <a:ea typeface="Lato" pitchFamily="34" charset="-122"/>
                <a:cs typeface="Lato" pitchFamily="34" charset="-120"/>
              </a:rPr>
              <a:t>OpenAI</a:t>
            </a:r>
            <a:endParaRPr lang="en-US" sz="1300" dirty="0"/>
          </a:p>
        </p:txBody>
      </p:sp>
      <p:sp>
        <p:nvSpPr>
          <p:cNvPr id="23" name="Shape 18"/>
          <p:cNvSpPr/>
          <p:nvPr/>
        </p:nvSpPr>
        <p:spPr>
          <a:xfrm>
            <a:off x="4368546" y="3822192"/>
            <a:ext cx="219456" cy="219456"/>
          </a:xfrm>
          <a:prstGeom prst="ellipse">
            <a:avLst/>
          </a:prstGeom>
          <a:solidFill>
            <a:srgbClr val="FFFFFF"/>
          </a:solidFill>
          <a:ln w="38100">
            <a:solidFill>
              <a:srgbClr val="B9770E"/>
            </a:solidFill>
            <a:prstDash val="solid"/>
          </a:ln>
        </p:spPr>
        <p:txBody>
          <a:bodyPr/>
          <a:lstStyle/>
          <a:p>
            <a:endParaRPr lang="de-DE"/>
          </a:p>
        </p:txBody>
      </p:sp>
      <p:sp>
        <p:nvSpPr>
          <p:cNvPr id="24" name="Shape 19"/>
          <p:cNvSpPr/>
          <p:nvPr/>
        </p:nvSpPr>
        <p:spPr>
          <a:xfrm>
            <a:off x="4478274" y="4041648"/>
            <a:ext cx="0" cy="256032"/>
          </a:xfrm>
          <a:prstGeom prst="line">
            <a:avLst/>
          </a:prstGeom>
          <a:noFill/>
          <a:ln w="12700">
            <a:solidFill>
              <a:srgbClr val="B9770E"/>
            </a:solidFill>
            <a:prstDash val="solid"/>
          </a:ln>
        </p:spPr>
        <p:txBody>
          <a:bodyPr/>
          <a:lstStyle/>
          <a:p>
            <a:endParaRPr lang="de-DE"/>
          </a:p>
        </p:txBody>
      </p:sp>
      <p:sp>
        <p:nvSpPr>
          <p:cNvPr id="25" name="Shape 20"/>
          <p:cNvSpPr/>
          <p:nvPr/>
        </p:nvSpPr>
        <p:spPr>
          <a:xfrm>
            <a:off x="4249674" y="4370832"/>
            <a:ext cx="457200" cy="457200"/>
          </a:xfrm>
          <a:prstGeom prst="ellipse">
            <a:avLst/>
          </a:prstGeom>
          <a:solidFill>
            <a:srgbClr val="FFFFFF"/>
          </a:solidFill>
          <a:ln w="19050">
            <a:solidFill>
              <a:srgbClr val="D9D9D9"/>
            </a:solidFill>
            <a:prstDash val="solid"/>
          </a:ln>
        </p:spPr>
        <p:txBody>
          <a:bodyPr/>
          <a:lstStyle/>
          <a:p>
            <a:endParaRPr lang="de-DE"/>
          </a:p>
        </p:txBody>
      </p:sp>
      <p:pic>
        <p:nvPicPr>
          <p:cNvPr id="26" name="Image 3" descr="/workspace/ki-timeline/logos/png/claude.png"/>
          <p:cNvPicPr>
            <a:picLocks noChangeAspect="1"/>
          </p:cNvPicPr>
          <p:nvPr/>
        </p:nvPicPr>
        <p:blipFill>
          <a:blip r:embed="rId6"/>
          <a:stretch>
            <a:fillRect/>
          </a:stretch>
        </p:blipFill>
        <p:spPr>
          <a:xfrm>
            <a:off x="4341114" y="4462272"/>
            <a:ext cx="274320" cy="274320"/>
          </a:xfrm>
          <a:prstGeom prst="rect">
            <a:avLst/>
          </a:prstGeom>
        </p:spPr>
      </p:pic>
      <p:sp>
        <p:nvSpPr>
          <p:cNvPr id="27" name="Text 21"/>
          <p:cNvSpPr/>
          <p:nvPr/>
        </p:nvSpPr>
        <p:spPr>
          <a:xfrm>
            <a:off x="3563874" y="4873752"/>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Mär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Claude</a:t>
            </a:r>
            <a:endParaRPr lang="en-US" sz="1300" dirty="0"/>
          </a:p>
          <a:p>
            <a:pPr marL="0" indent="0" algn="ctr">
              <a:buNone/>
            </a:pPr>
            <a:r>
              <a:rPr lang="en-US" sz="1100" dirty="0">
                <a:solidFill>
                  <a:srgbClr val="B9770E"/>
                </a:solidFill>
                <a:latin typeface="Lato" pitchFamily="34" charset="0"/>
                <a:ea typeface="Lato" pitchFamily="34" charset="-122"/>
                <a:cs typeface="Lato" pitchFamily="34" charset="-120"/>
              </a:rPr>
              <a:t>Anthropic</a:t>
            </a:r>
            <a:endParaRPr lang="en-US" sz="1300" dirty="0"/>
          </a:p>
        </p:txBody>
      </p:sp>
      <p:sp>
        <p:nvSpPr>
          <p:cNvPr id="28" name="Shape 22"/>
          <p:cNvSpPr/>
          <p:nvPr/>
        </p:nvSpPr>
        <p:spPr>
          <a:xfrm>
            <a:off x="5452110" y="3822192"/>
            <a:ext cx="219456" cy="219456"/>
          </a:xfrm>
          <a:prstGeom prst="ellipse">
            <a:avLst/>
          </a:prstGeom>
          <a:solidFill>
            <a:srgbClr val="FFFFFF"/>
          </a:solidFill>
          <a:ln w="38100">
            <a:solidFill>
              <a:srgbClr val="B9770E"/>
            </a:solidFill>
            <a:prstDash val="solid"/>
          </a:ln>
        </p:spPr>
        <p:txBody>
          <a:bodyPr/>
          <a:lstStyle/>
          <a:p>
            <a:endParaRPr lang="de-DE"/>
          </a:p>
        </p:txBody>
      </p:sp>
      <p:sp>
        <p:nvSpPr>
          <p:cNvPr id="29" name="Shape 23"/>
          <p:cNvSpPr/>
          <p:nvPr/>
        </p:nvSpPr>
        <p:spPr>
          <a:xfrm>
            <a:off x="5561838" y="3566160"/>
            <a:ext cx="0" cy="256032"/>
          </a:xfrm>
          <a:prstGeom prst="line">
            <a:avLst/>
          </a:prstGeom>
          <a:noFill/>
          <a:ln w="12700">
            <a:solidFill>
              <a:srgbClr val="B9770E"/>
            </a:solidFill>
            <a:prstDash val="solid"/>
          </a:ln>
        </p:spPr>
        <p:txBody>
          <a:bodyPr/>
          <a:lstStyle/>
          <a:p>
            <a:endParaRPr lang="de-DE"/>
          </a:p>
        </p:txBody>
      </p:sp>
      <p:sp>
        <p:nvSpPr>
          <p:cNvPr id="30" name="Shape 24"/>
          <p:cNvSpPr/>
          <p:nvPr/>
        </p:nvSpPr>
        <p:spPr>
          <a:xfrm>
            <a:off x="5333238" y="2148840"/>
            <a:ext cx="457200" cy="457200"/>
          </a:xfrm>
          <a:prstGeom prst="ellipse">
            <a:avLst/>
          </a:prstGeom>
          <a:solidFill>
            <a:srgbClr val="FFFFFF"/>
          </a:solidFill>
          <a:ln w="19050">
            <a:solidFill>
              <a:srgbClr val="D9D9D9"/>
            </a:solidFill>
            <a:prstDash val="solid"/>
          </a:ln>
        </p:spPr>
        <p:txBody>
          <a:bodyPr/>
          <a:lstStyle/>
          <a:p>
            <a:endParaRPr lang="de-DE"/>
          </a:p>
        </p:txBody>
      </p:sp>
      <p:pic>
        <p:nvPicPr>
          <p:cNvPr id="31" name="Image 4" descr="/workspace/ki-timeline/logos/png/google.png"/>
          <p:cNvPicPr>
            <a:picLocks noChangeAspect="1"/>
          </p:cNvPicPr>
          <p:nvPr/>
        </p:nvPicPr>
        <p:blipFill>
          <a:blip r:embed="rId7"/>
          <a:stretch>
            <a:fillRect/>
          </a:stretch>
        </p:blipFill>
        <p:spPr>
          <a:xfrm>
            <a:off x="5424678" y="2240280"/>
            <a:ext cx="274320" cy="274320"/>
          </a:xfrm>
          <a:prstGeom prst="rect">
            <a:avLst/>
          </a:prstGeom>
        </p:spPr>
      </p:pic>
      <p:sp>
        <p:nvSpPr>
          <p:cNvPr id="32" name="Text 25"/>
          <p:cNvSpPr/>
          <p:nvPr/>
        </p:nvSpPr>
        <p:spPr>
          <a:xfrm>
            <a:off x="4647438" y="2651760"/>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Mär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Bard</a:t>
            </a:r>
            <a:endParaRPr lang="en-US" sz="1300" dirty="0"/>
          </a:p>
          <a:p>
            <a:pPr marL="0" indent="0" algn="ctr">
              <a:buNone/>
            </a:pPr>
            <a:r>
              <a:rPr lang="en-US" sz="1100" dirty="0">
                <a:solidFill>
                  <a:srgbClr val="B9770E"/>
                </a:solidFill>
                <a:latin typeface="Lato" pitchFamily="34" charset="0"/>
                <a:ea typeface="Lato" pitchFamily="34" charset="-122"/>
                <a:cs typeface="Lato" pitchFamily="34" charset="-120"/>
              </a:rPr>
              <a:t>Google</a:t>
            </a:r>
            <a:endParaRPr lang="en-US" sz="1300" dirty="0"/>
          </a:p>
        </p:txBody>
      </p:sp>
      <p:sp>
        <p:nvSpPr>
          <p:cNvPr id="33" name="Shape 26"/>
          <p:cNvSpPr/>
          <p:nvPr/>
        </p:nvSpPr>
        <p:spPr>
          <a:xfrm>
            <a:off x="6535674" y="3822192"/>
            <a:ext cx="219456" cy="219456"/>
          </a:xfrm>
          <a:prstGeom prst="ellipse">
            <a:avLst/>
          </a:prstGeom>
          <a:solidFill>
            <a:srgbClr val="FFFFFF"/>
          </a:solidFill>
          <a:ln w="38100">
            <a:solidFill>
              <a:srgbClr val="239B56"/>
            </a:solidFill>
            <a:prstDash val="solid"/>
          </a:ln>
        </p:spPr>
        <p:txBody>
          <a:bodyPr/>
          <a:lstStyle/>
          <a:p>
            <a:endParaRPr lang="de-DE"/>
          </a:p>
        </p:txBody>
      </p:sp>
      <p:sp>
        <p:nvSpPr>
          <p:cNvPr id="34" name="Shape 27"/>
          <p:cNvSpPr/>
          <p:nvPr/>
        </p:nvSpPr>
        <p:spPr>
          <a:xfrm>
            <a:off x="6645402" y="4041648"/>
            <a:ext cx="0" cy="256032"/>
          </a:xfrm>
          <a:prstGeom prst="line">
            <a:avLst/>
          </a:prstGeom>
          <a:noFill/>
          <a:ln w="12700">
            <a:solidFill>
              <a:srgbClr val="239B56"/>
            </a:solidFill>
            <a:prstDash val="solid"/>
          </a:ln>
        </p:spPr>
        <p:txBody>
          <a:bodyPr/>
          <a:lstStyle/>
          <a:p>
            <a:endParaRPr lang="de-DE"/>
          </a:p>
        </p:txBody>
      </p:sp>
      <p:sp>
        <p:nvSpPr>
          <p:cNvPr id="35" name="Shape 28"/>
          <p:cNvSpPr/>
          <p:nvPr/>
        </p:nvSpPr>
        <p:spPr>
          <a:xfrm>
            <a:off x="6416802" y="4370832"/>
            <a:ext cx="457200" cy="457200"/>
          </a:xfrm>
          <a:prstGeom prst="ellipse">
            <a:avLst/>
          </a:prstGeom>
          <a:solidFill>
            <a:srgbClr val="FFFFFF"/>
          </a:solidFill>
          <a:ln w="19050">
            <a:solidFill>
              <a:srgbClr val="D9D9D9"/>
            </a:solidFill>
            <a:prstDash val="solid"/>
          </a:ln>
        </p:spPr>
        <p:txBody>
          <a:bodyPr/>
          <a:lstStyle/>
          <a:p>
            <a:endParaRPr lang="de-DE"/>
          </a:p>
        </p:txBody>
      </p:sp>
      <p:pic>
        <p:nvPicPr>
          <p:cNvPr id="36" name="Image 5" descr="/workspace/ki-timeline/logos/png/meta.png"/>
          <p:cNvPicPr>
            <a:picLocks noChangeAspect="1"/>
          </p:cNvPicPr>
          <p:nvPr/>
        </p:nvPicPr>
        <p:blipFill>
          <a:blip r:embed="rId4"/>
          <a:stretch>
            <a:fillRect/>
          </a:stretch>
        </p:blipFill>
        <p:spPr>
          <a:xfrm>
            <a:off x="6508242" y="4462272"/>
            <a:ext cx="274320" cy="274320"/>
          </a:xfrm>
          <a:prstGeom prst="rect">
            <a:avLst/>
          </a:prstGeom>
        </p:spPr>
      </p:pic>
      <p:sp>
        <p:nvSpPr>
          <p:cNvPr id="37" name="Text 29"/>
          <p:cNvSpPr/>
          <p:nvPr/>
        </p:nvSpPr>
        <p:spPr>
          <a:xfrm>
            <a:off x="5731002" y="4873752"/>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Jul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Llama 2</a:t>
            </a:r>
            <a:endParaRPr lang="en-US" sz="1300" dirty="0"/>
          </a:p>
          <a:p>
            <a:pPr marL="0" indent="0" algn="ctr">
              <a:buNone/>
            </a:pPr>
            <a:r>
              <a:rPr lang="en-US" sz="1100" dirty="0">
                <a:solidFill>
                  <a:srgbClr val="239B56"/>
                </a:solidFill>
                <a:latin typeface="Lato" pitchFamily="34" charset="0"/>
                <a:ea typeface="Lato" pitchFamily="34" charset="-122"/>
                <a:cs typeface="Lato" pitchFamily="34" charset="-120"/>
              </a:rPr>
              <a:t>Meta</a:t>
            </a:r>
            <a:endParaRPr lang="en-US" sz="1300" dirty="0"/>
          </a:p>
        </p:txBody>
      </p:sp>
      <p:sp>
        <p:nvSpPr>
          <p:cNvPr id="38" name="Shape 30"/>
          <p:cNvSpPr/>
          <p:nvPr/>
        </p:nvSpPr>
        <p:spPr>
          <a:xfrm>
            <a:off x="7619238" y="3822192"/>
            <a:ext cx="219456" cy="219456"/>
          </a:xfrm>
          <a:prstGeom prst="ellipse">
            <a:avLst/>
          </a:prstGeom>
          <a:solidFill>
            <a:srgbClr val="FFFFFF"/>
          </a:solidFill>
          <a:ln w="38100">
            <a:solidFill>
              <a:srgbClr val="239B56"/>
            </a:solidFill>
            <a:prstDash val="solid"/>
          </a:ln>
        </p:spPr>
        <p:txBody>
          <a:bodyPr/>
          <a:lstStyle/>
          <a:p>
            <a:endParaRPr lang="de-DE"/>
          </a:p>
        </p:txBody>
      </p:sp>
      <p:sp>
        <p:nvSpPr>
          <p:cNvPr id="39" name="Shape 31"/>
          <p:cNvSpPr/>
          <p:nvPr/>
        </p:nvSpPr>
        <p:spPr>
          <a:xfrm>
            <a:off x="7728966" y="3566160"/>
            <a:ext cx="0" cy="256032"/>
          </a:xfrm>
          <a:prstGeom prst="line">
            <a:avLst/>
          </a:prstGeom>
          <a:noFill/>
          <a:ln w="12700">
            <a:solidFill>
              <a:srgbClr val="239B56"/>
            </a:solidFill>
            <a:prstDash val="solid"/>
          </a:ln>
        </p:spPr>
        <p:txBody>
          <a:bodyPr/>
          <a:lstStyle/>
          <a:p>
            <a:endParaRPr lang="de-DE"/>
          </a:p>
        </p:txBody>
      </p:sp>
      <p:sp>
        <p:nvSpPr>
          <p:cNvPr id="40" name="Shape 32"/>
          <p:cNvSpPr/>
          <p:nvPr/>
        </p:nvSpPr>
        <p:spPr>
          <a:xfrm>
            <a:off x="7500366" y="2148840"/>
            <a:ext cx="457200" cy="457200"/>
          </a:xfrm>
          <a:prstGeom prst="ellipse">
            <a:avLst/>
          </a:prstGeom>
          <a:solidFill>
            <a:srgbClr val="FFFFFF"/>
          </a:solidFill>
          <a:ln w="19050">
            <a:solidFill>
              <a:srgbClr val="D9D9D9"/>
            </a:solidFill>
            <a:prstDash val="solid"/>
          </a:ln>
        </p:spPr>
        <p:txBody>
          <a:bodyPr/>
          <a:lstStyle/>
          <a:p>
            <a:endParaRPr lang="de-DE"/>
          </a:p>
        </p:txBody>
      </p:sp>
      <p:pic>
        <p:nvPicPr>
          <p:cNvPr id="41" name="Image 6" descr="/workspace/ki-timeline/logos/png/mistral.png"/>
          <p:cNvPicPr>
            <a:picLocks noChangeAspect="1"/>
          </p:cNvPicPr>
          <p:nvPr/>
        </p:nvPicPr>
        <p:blipFill>
          <a:blip r:embed="rId8"/>
          <a:stretch>
            <a:fillRect/>
          </a:stretch>
        </p:blipFill>
        <p:spPr>
          <a:xfrm>
            <a:off x="7591806" y="2240280"/>
            <a:ext cx="274320" cy="274320"/>
          </a:xfrm>
          <a:prstGeom prst="rect">
            <a:avLst/>
          </a:prstGeom>
        </p:spPr>
      </p:pic>
      <p:sp>
        <p:nvSpPr>
          <p:cNvPr id="42" name="Text 33"/>
          <p:cNvSpPr/>
          <p:nvPr/>
        </p:nvSpPr>
        <p:spPr>
          <a:xfrm>
            <a:off x="6814566" y="2651760"/>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Sep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Mistral 7B</a:t>
            </a:r>
            <a:endParaRPr lang="en-US" sz="1300" dirty="0"/>
          </a:p>
          <a:p>
            <a:pPr marL="0" indent="0" algn="ctr">
              <a:buNone/>
            </a:pPr>
            <a:r>
              <a:rPr lang="en-US" sz="1100" dirty="0">
                <a:solidFill>
                  <a:srgbClr val="239B56"/>
                </a:solidFill>
                <a:latin typeface="Lato" pitchFamily="34" charset="0"/>
                <a:ea typeface="Lato" pitchFamily="34" charset="-122"/>
                <a:cs typeface="Lato" pitchFamily="34" charset="-120"/>
              </a:rPr>
              <a:t>Mistral AI</a:t>
            </a:r>
            <a:endParaRPr lang="en-US" sz="1300" dirty="0"/>
          </a:p>
        </p:txBody>
      </p:sp>
      <p:sp>
        <p:nvSpPr>
          <p:cNvPr id="43" name="Shape 34"/>
          <p:cNvSpPr/>
          <p:nvPr/>
        </p:nvSpPr>
        <p:spPr>
          <a:xfrm>
            <a:off x="8702802" y="3822192"/>
            <a:ext cx="219456" cy="219456"/>
          </a:xfrm>
          <a:prstGeom prst="ellipse">
            <a:avLst/>
          </a:prstGeom>
          <a:solidFill>
            <a:srgbClr val="FFFFFF"/>
          </a:solidFill>
          <a:ln w="38100">
            <a:solidFill>
              <a:srgbClr val="E67E22"/>
            </a:solidFill>
            <a:prstDash val="solid"/>
          </a:ln>
        </p:spPr>
        <p:txBody>
          <a:bodyPr/>
          <a:lstStyle/>
          <a:p>
            <a:endParaRPr lang="de-DE"/>
          </a:p>
        </p:txBody>
      </p:sp>
      <p:sp>
        <p:nvSpPr>
          <p:cNvPr id="44" name="Shape 35"/>
          <p:cNvSpPr/>
          <p:nvPr/>
        </p:nvSpPr>
        <p:spPr>
          <a:xfrm>
            <a:off x="8812530" y="4041648"/>
            <a:ext cx="0" cy="256032"/>
          </a:xfrm>
          <a:prstGeom prst="line">
            <a:avLst/>
          </a:prstGeom>
          <a:noFill/>
          <a:ln w="12700">
            <a:solidFill>
              <a:srgbClr val="E67E22"/>
            </a:solidFill>
            <a:prstDash val="solid"/>
          </a:ln>
        </p:spPr>
        <p:txBody>
          <a:bodyPr/>
          <a:lstStyle/>
          <a:p>
            <a:endParaRPr lang="de-DE"/>
          </a:p>
        </p:txBody>
      </p:sp>
      <p:sp>
        <p:nvSpPr>
          <p:cNvPr id="45" name="Shape 36"/>
          <p:cNvSpPr/>
          <p:nvPr/>
        </p:nvSpPr>
        <p:spPr>
          <a:xfrm>
            <a:off x="8583930" y="4370832"/>
            <a:ext cx="457200" cy="457200"/>
          </a:xfrm>
          <a:prstGeom prst="ellipse">
            <a:avLst/>
          </a:prstGeom>
          <a:solidFill>
            <a:srgbClr val="FFFFFF"/>
          </a:solidFill>
          <a:ln w="19050">
            <a:solidFill>
              <a:srgbClr val="D9D9D9"/>
            </a:solidFill>
            <a:prstDash val="solid"/>
          </a:ln>
        </p:spPr>
        <p:txBody>
          <a:bodyPr/>
          <a:lstStyle/>
          <a:p>
            <a:endParaRPr lang="de-DE"/>
          </a:p>
        </p:txBody>
      </p:sp>
      <p:pic>
        <p:nvPicPr>
          <p:cNvPr id="46" name="Image 7" descr="/workspace/ki-timeline/logos/png/copilot.png"/>
          <p:cNvPicPr>
            <a:picLocks noChangeAspect="1"/>
          </p:cNvPicPr>
          <p:nvPr/>
        </p:nvPicPr>
        <p:blipFill>
          <a:blip r:embed="rId9"/>
          <a:stretch>
            <a:fillRect/>
          </a:stretch>
        </p:blipFill>
        <p:spPr>
          <a:xfrm>
            <a:off x="8675370" y="4462272"/>
            <a:ext cx="274320" cy="274320"/>
          </a:xfrm>
          <a:prstGeom prst="rect">
            <a:avLst/>
          </a:prstGeom>
        </p:spPr>
      </p:pic>
      <p:sp>
        <p:nvSpPr>
          <p:cNvPr id="47" name="Text 37"/>
          <p:cNvSpPr/>
          <p:nvPr/>
        </p:nvSpPr>
        <p:spPr>
          <a:xfrm>
            <a:off x="7898130" y="4873752"/>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Nov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Microsoft Copilot</a:t>
            </a:r>
            <a:endParaRPr lang="en-US" sz="1300" dirty="0"/>
          </a:p>
          <a:p>
            <a:pPr marL="0" indent="0" algn="ctr">
              <a:buNone/>
            </a:pPr>
            <a:r>
              <a:rPr lang="en-US" sz="1100" dirty="0">
                <a:solidFill>
                  <a:srgbClr val="E67E22"/>
                </a:solidFill>
                <a:latin typeface="Lato" pitchFamily="34" charset="0"/>
                <a:ea typeface="Lato" pitchFamily="34" charset="-122"/>
                <a:cs typeface="Lato" pitchFamily="34" charset="-120"/>
              </a:rPr>
              <a:t>Microsoft</a:t>
            </a:r>
            <a:endParaRPr lang="en-US" sz="1300" dirty="0"/>
          </a:p>
        </p:txBody>
      </p:sp>
      <p:sp>
        <p:nvSpPr>
          <p:cNvPr id="48" name="Shape 38"/>
          <p:cNvSpPr/>
          <p:nvPr/>
        </p:nvSpPr>
        <p:spPr>
          <a:xfrm>
            <a:off x="9786366" y="3822192"/>
            <a:ext cx="219456" cy="219456"/>
          </a:xfrm>
          <a:prstGeom prst="ellipse">
            <a:avLst/>
          </a:prstGeom>
          <a:solidFill>
            <a:srgbClr val="FFFFFF"/>
          </a:solidFill>
          <a:ln w="38100">
            <a:solidFill>
              <a:srgbClr val="1B1B1B"/>
            </a:solidFill>
            <a:prstDash val="solid"/>
          </a:ln>
        </p:spPr>
        <p:txBody>
          <a:bodyPr/>
          <a:lstStyle/>
          <a:p>
            <a:endParaRPr lang="de-DE"/>
          </a:p>
        </p:txBody>
      </p:sp>
      <p:sp>
        <p:nvSpPr>
          <p:cNvPr id="49" name="Shape 39"/>
          <p:cNvSpPr/>
          <p:nvPr/>
        </p:nvSpPr>
        <p:spPr>
          <a:xfrm>
            <a:off x="9896094" y="3566160"/>
            <a:ext cx="0" cy="256032"/>
          </a:xfrm>
          <a:prstGeom prst="line">
            <a:avLst/>
          </a:prstGeom>
          <a:noFill/>
          <a:ln w="12700">
            <a:solidFill>
              <a:srgbClr val="1B1B1B"/>
            </a:solidFill>
            <a:prstDash val="solid"/>
          </a:ln>
        </p:spPr>
        <p:txBody>
          <a:bodyPr/>
          <a:lstStyle/>
          <a:p>
            <a:endParaRPr lang="de-DE"/>
          </a:p>
        </p:txBody>
      </p:sp>
      <p:sp>
        <p:nvSpPr>
          <p:cNvPr id="50" name="Shape 40"/>
          <p:cNvSpPr/>
          <p:nvPr/>
        </p:nvSpPr>
        <p:spPr>
          <a:xfrm>
            <a:off x="9667494" y="2148840"/>
            <a:ext cx="457200" cy="457200"/>
          </a:xfrm>
          <a:prstGeom prst="ellipse">
            <a:avLst/>
          </a:prstGeom>
          <a:solidFill>
            <a:srgbClr val="FFFFFF"/>
          </a:solidFill>
          <a:ln w="19050">
            <a:solidFill>
              <a:srgbClr val="D9D9D9"/>
            </a:solidFill>
            <a:prstDash val="solid"/>
          </a:ln>
        </p:spPr>
        <p:txBody>
          <a:bodyPr/>
          <a:lstStyle/>
          <a:p>
            <a:endParaRPr lang="de-DE"/>
          </a:p>
        </p:txBody>
      </p:sp>
      <p:pic>
        <p:nvPicPr>
          <p:cNvPr id="88" name="Image 8 Grok neu" descr="SXSI_firma.png"/>
          <p:cNvPicPr>
            <a:picLocks noChangeAspect="1"/>
          </p:cNvPicPr>
          <p:nvPr/>
        </p:nvPicPr>
        <p:blipFill>
          <a:blip r:embed="rId19"/>
          <a:stretch>
            <a:fillRect/>
          </a:stretch>
        </p:blipFill>
        <p:spPr>
          <a:xfrm>
            <a:off x="9778136" y="2259482"/>
            <a:ext cx="235915" cy="235915"/>
          </a:xfrm>
          <a:prstGeom prst="rect">
            <a:avLst/>
          </a:prstGeom>
        </p:spPr>
      </p:pic>
      <p:sp>
        <p:nvSpPr>
          <p:cNvPr id="52" name="Text 41"/>
          <p:cNvSpPr/>
          <p:nvPr/>
        </p:nvSpPr>
        <p:spPr>
          <a:xfrm>
            <a:off x="8981694" y="2651760"/>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Nov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Grok-1</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SpaceXSI</a:t>
            </a:r>
            <a:endParaRPr lang="en-US" sz="1300" dirty="0"/>
          </a:p>
        </p:txBody>
      </p:sp>
      <p:sp>
        <p:nvSpPr>
          <p:cNvPr id="53" name="Shape 42"/>
          <p:cNvSpPr/>
          <p:nvPr/>
        </p:nvSpPr>
        <p:spPr>
          <a:xfrm>
            <a:off x="10869930" y="3822192"/>
            <a:ext cx="219456" cy="219456"/>
          </a:xfrm>
          <a:prstGeom prst="ellipse">
            <a:avLst/>
          </a:prstGeom>
          <a:solidFill>
            <a:srgbClr val="FFFFFF"/>
          </a:solidFill>
          <a:ln w="38100">
            <a:solidFill>
              <a:srgbClr val="B9770E"/>
            </a:solidFill>
            <a:prstDash val="solid"/>
          </a:ln>
        </p:spPr>
        <p:txBody>
          <a:bodyPr/>
          <a:lstStyle/>
          <a:p>
            <a:endParaRPr lang="de-DE"/>
          </a:p>
        </p:txBody>
      </p:sp>
      <p:sp>
        <p:nvSpPr>
          <p:cNvPr id="54" name="Shape 43"/>
          <p:cNvSpPr/>
          <p:nvPr/>
        </p:nvSpPr>
        <p:spPr>
          <a:xfrm>
            <a:off x="10979658" y="4041648"/>
            <a:ext cx="0" cy="256032"/>
          </a:xfrm>
          <a:prstGeom prst="line">
            <a:avLst/>
          </a:prstGeom>
          <a:noFill/>
          <a:ln w="12700">
            <a:solidFill>
              <a:srgbClr val="B9770E"/>
            </a:solidFill>
            <a:prstDash val="solid"/>
          </a:ln>
        </p:spPr>
        <p:txBody>
          <a:bodyPr/>
          <a:lstStyle/>
          <a:p>
            <a:endParaRPr lang="de-DE"/>
          </a:p>
        </p:txBody>
      </p:sp>
      <p:sp>
        <p:nvSpPr>
          <p:cNvPr id="55" name="Shape 44"/>
          <p:cNvSpPr/>
          <p:nvPr/>
        </p:nvSpPr>
        <p:spPr>
          <a:xfrm>
            <a:off x="10751058" y="4370832"/>
            <a:ext cx="457200" cy="457200"/>
          </a:xfrm>
          <a:prstGeom prst="ellipse">
            <a:avLst/>
          </a:prstGeom>
          <a:solidFill>
            <a:srgbClr val="FFFFFF"/>
          </a:solidFill>
          <a:ln w="19050">
            <a:solidFill>
              <a:srgbClr val="D9D9D9"/>
            </a:solidFill>
            <a:prstDash val="solid"/>
          </a:ln>
        </p:spPr>
        <p:txBody>
          <a:bodyPr/>
          <a:lstStyle/>
          <a:p>
            <a:endParaRPr lang="de-DE"/>
          </a:p>
        </p:txBody>
      </p:sp>
      <p:pic>
        <p:nvPicPr>
          <p:cNvPr id="56" name="Image 9" descr="/workspace/ki-timeline/logos/png/gemini.png"/>
          <p:cNvPicPr>
            <a:picLocks noChangeAspect="1"/>
          </p:cNvPicPr>
          <p:nvPr/>
        </p:nvPicPr>
        <p:blipFill>
          <a:blip r:embed="rId11"/>
          <a:stretch>
            <a:fillRect/>
          </a:stretch>
        </p:blipFill>
        <p:spPr>
          <a:xfrm>
            <a:off x="10842498" y="4462272"/>
            <a:ext cx="274320" cy="274320"/>
          </a:xfrm>
          <a:prstGeom prst="rect">
            <a:avLst/>
          </a:prstGeom>
        </p:spPr>
      </p:pic>
      <p:sp>
        <p:nvSpPr>
          <p:cNvPr id="57" name="Text 45"/>
          <p:cNvSpPr/>
          <p:nvPr/>
        </p:nvSpPr>
        <p:spPr>
          <a:xfrm>
            <a:off x="10065258" y="4873752"/>
            <a:ext cx="1828800" cy="868680"/>
          </a:xfrm>
          <a:prstGeom prst="rect">
            <a:avLst/>
          </a:prstGeom>
          <a:noFill/>
          <a:ln/>
        </p:spPr>
        <p:txBody>
          <a:bodyPr wrap="square" lIns="0" tIns="0" rIns="0" bIns="0" rtlCol="0" anchor="t"/>
          <a:lstStyle/>
          <a:p>
            <a:pPr marL="0" indent="0" algn="ctr">
              <a:buNone/>
            </a:pPr>
            <a:r>
              <a:rPr lang="en-US" sz="1300" b="1" dirty="0">
                <a:solidFill>
                  <a:srgbClr val="3D4C61"/>
                </a:solidFill>
                <a:latin typeface="Poppins" pitchFamily="34" charset="0"/>
                <a:ea typeface="Poppins" pitchFamily="34" charset="-122"/>
                <a:cs typeface="Poppins" pitchFamily="34" charset="-120"/>
              </a:rPr>
              <a:t>Dez 2023</a:t>
            </a:r>
            <a:endParaRPr lang="en-US" sz="1300" dirty="0"/>
          </a:p>
          <a:p>
            <a:pPr marL="0" indent="0" algn="ctr">
              <a:buNone/>
            </a:pPr>
            <a:r>
              <a:rPr lang="en-US" sz="1200" dirty="0">
                <a:solidFill>
                  <a:srgbClr val="181818"/>
                </a:solidFill>
                <a:latin typeface="Poppins SemiBold" pitchFamily="34" charset="0"/>
                <a:ea typeface="Poppins SemiBold" pitchFamily="34" charset="-122"/>
                <a:cs typeface="Poppins SemiBold" pitchFamily="34" charset="-120"/>
              </a:rPr>
              <a:t>Gemini</a:t>
            </a:r>
            <a:endParaRPr lang="en-US" sz="1300" dirty="0"/>
          </a:p>
          <a:p>
            <a:pPr marL="0" indent="0" algn="ctr">
              <a:buNone/>
            </a:pPr>
            <a:r>
              <a:rPr lang="en-US" sz="1100" dirty="0">
                <a:solidFill>
                  <a:srgbClr val="B9770E"/>
                </a:solidFill>
                <a:latin typeface="Lato" pitchFamily="34" charset="0"/>
                <a:ea typeface="Lato" pitchFamily="34" charset="-122"/>
                <a:cs typeface="Lato" pitchFamily="34" charset="-120"/>
              </a:rPr>
              <a:t>Google</a:t>
            </a:r>
            <a:endParaRPr lang="en-US" sz="1300" dirty="0"/>
          </a:p>
        </p:txBody>
      </p:sp>
      <p:sp>
        <p:nvSpPr>
          <p:cNvPr id="58" name="Shape 46"/>
          <p:cNvSpPr/>
          <p:nvPr/>
        </p:nvSpPr>
        <p:spPr>
          <a:xfrm>
            <a:off x="685800" y="5961888"/>
            <a:ext cx="146304" cy="146304"/>
          </a:xfrm>
          <a:prstGeom prst="ellipse">
            <a:avLst/>
          </a:prstGeom>
          <a:solidFill>
            <a:srgbClr val="E67E22"/>
          </a:solidFill>
          <a:ln/>
        </p:spPr>
        <p:txBody>
          <a:bodyPr/>
          <a:lstStyle/>
          <a:p>
            <a:endParaRPr lang="de-DE"/>
          </a:p>
        </p:txBody>
      </p:sp>
      <p:sp>
        <p:nvSpPr>
          <p:cNvPr id="59" name="Text 47"/>
          <p:cNvSpPr/>
          <p:nvPr/>
        </p:nvSpPr>
        <p:spPr>
          <a:xfrm>
            <a:off x="914400" y="5897880"/>
            <a:ext cx="2103120" cy="274320"/>
          </a:xfrm>
          <a:prstGeom prst="rect">
            <a:avLst/>
          </a:prstGeom>
          <a:noFill/>
          <a:ln/>
        </p:spPr>
        <p:txBody>
          <a:bodyPr wrap="square" lIns="0" tIns="0" rIns="0" bIns="0" rtlCol="0" anchor="ctr"/>
          <a:lstStyle/>
          <a:p>
            <a:pPr marL="0" indent="0">
              <a:buNone/>
            </a:pPr>
            <a:r>
              <a:rPr lang="en-US" sz="1100" dirty="0">
                <a:solidFill>
                  <a:srgbClr val="595959"/>
                </a:solidFill>
                <a:latin typeface="Lato" pitchFamily="34" charset="0"/>
                <a:ea typeface="Lato" pitchFamily="34" charset="-122"/>
                <a:cs typeface="Lato" pitchFamily="34" charset="-120"/>
              </a:rPr>
              <a:t>OpenAI &amp; Microsoft</a:t>
            </a:r>
            <a:endParaRPr lang="en-US" sz="1100" dirty="0"/>
          </a:p>
        </p:txBody>
      </p:sp>
      <p:sp>
        <p:nvSpPr>
          <p:cNvPr id="60" name="Shape 48"/>
          <p:cNvSpPr/>
          <p:nvPr/>
        </p:nvSpPr>
        <p:spPr>
          <a:xfrm>
            <a:off x="3063240" y="5961888"/>
            <a:ext cx="146304" cy="146304"/>
          </a:xfrm>
          <a:prstGeom prst="ellipse">
            <a:avLst/>
          </a:prstGeom>
          <a:solidFill>
            <a:srgbClr val="B9770E"/>
          </a:solidFill>
          <a:ln/>
        </p:spPr>
        <p:txBody>
          <a:bodyPr/>
          <a:lstStyle/>
          <a:p>
            <a:endParaRPr lang="de-DE"/>
          </a:p>
        </p:txBody>
      </p:sp>
      <p:sp>
        <p:nvSpPr>
          <p:cNvPr id="61" name="Text 49"/>
          <p:cNvSpPr/>
          <p:nvPr/>
        </p:nvSpPr>
        <p:spPr>
          <a:xfrm>
            <a:off x="3291840" y="5897880"/>
            <a:ext cx="2103120" cy="274320"/>
          </a:xfrm>
          <a:prstGeom prst="rect">
            <a:avLst/>
          </a:prstGeom>
          <a:noFill/>
          <a:ln/>
        </p:spPr>
        <p:txBody>
          <a:bodyPr wrap="square" lIns="0" tIns="0" rIns="0" bIns="0" rtlCol="0" anchor="ctr"/>
          <a:lstStyle/>
          <a:p>
            <a:pPr marL="0" indent="0">
              <a:buNone/>
            </a:pPr>
            <a:r>
              <a:rPr lang="en-US" sz="1100" dirty="0">
                <a:solidFill>
                  <a:srgbClr val="595959"/>
                </a:solidFill>
                <a:latin typeface="Lato" pitchFamily="34" charset="0"/>
                <a:ea typeface="Lato" pitchFamily="34" charset="-122"/>
                <a:cs typeface="Lato" pitchFamily="34" charset="-120"/>
              </a:rPr>
              <a:t>Google &amp; Anthropic</a:t>
            </a:r>
            <a:endParaRPr lang="en-US" sz="1100" dirty="0"/>
          </a:p>
        </p:txBody>
      </p:sp>
      <p:sp>
        <p:nvSpPr>
          <p:cNvPr id="62" name="Shape 50"/>
          <p:cNvSpPr/>
          <p:nvPr/>
        </p:nvSpPr>
        <p:spPr>
          <a:xfrm>
            <a:off x="5440680" y="5961888"/>
            <a:ext cx="146304" cy="146304"/>
          </a:xfrm>
          <a:prstGeom prst="ellipse">
            <a:avLst/>
          </a:prstGeom>
          <a:solidFill>
            <a:srgbClr val="1B1B1B"/>
          </a:solidFill>
          <a:ln/>
        </p:spPr>
        <p:txBody>
          <a:bodyPr/>
          <a:lstStyle/>
          <a:p>
            <a:endParaRPr lang="de-DE"/>
          </a:p>
        </p:txBody>
      </p:sp>
      <p:sp>
        <p:nvSpPr>
          <p:cNvPr id="63" name="Text 51"/>
          <p:cNvSpPr/>
          <p:nvPr/>
        </p:nvSpPr>
        <p:spPr>
          <a:xfrm>
            <a:off x="5669280" y="5897880"/>
            <a:ext cx="2103120" cy="274320"/>
          </a:xfrm>
          <a:prstGeom prst="rect">
            <a:avLst/>
          </a:prstGeom>
          <a:noFill/>
          <a:ln/>
        </p:spPr>
        <p:txBody>
          <a:bodyPr wrap="square" lIns="0" tIns="0" rIns="0" bIns="0" rtlCol="0" anchor="ctr"/>
          <a:lstStyle/>
          <a:p>
            <a:pPr marL="0" indent="0">
              <a:buNone/>
            </a:pPr>
            <a:r>
              <a:rPr lang="en-US" sz="1100" dirty="0">
                <a:solidFill>
                  <a:srgbClr val="595959"/>
                </a:solidFill>
                <a:latin typeface="Lato" pitchFamily="34" charset="0"/>
                <a:ea typeface="Lato" pitchFamily="34" charset="-122"/>
                <a:cs typeface="Lato" pitchFamily="34" charset="-120"/>
              </a:rPr>
              <a:t>SpaceXSI Grok</a:t>
            </a:r>
            <a:endParaRPr lang="en-US" sz="1100" dirty="0"/>
          </a:p>
        </p:txBody>
      </p:sp>
      <p:sp>
        <p:nvSpPr>
          <p:cNvPr id="64" name="Shape 52"/>
          <p:cNvSpPr/>
          <p:nvPr/>
        </p:nvSpPr>
        <p:spPr>
          <a:xfrm>
            <a:off x="7818120" y="5961888"/>
            <a:ext cx="146304" cy="146304"/>
          </a:xfrm>
          <a:prstGeom prst="ellipse">
            <a:avLst/>
          </a:prstGeom>
          <a:solidFill>
            <a:srgbClr val="239B56"/>
          </a:solidFill>
          <a:ln/>
        </p:spPr>
        <p:txBody>
          <a:bodyPr/>
          <a:lstStyle/>
          <a:p>
            <a:endParaRPr lang="de-DE"/>
          </a:p>
        </p:txBody>
      </p:sp>
      <p:sp>
        <p:nvSpPr>
          <p:cNvPr id="65" name="Text 53"/>
          <p:cNvSpPr/>
          <p:nvPr/>
        </p:nvSpPr>
        <p:spPr>
          <a:xfrm>
            <a:off x="8046720" y="5897880"/>
            <a:ext cx="2103120" cy="274320"/>
          </a:xfrm>
          <a:prstGeom prst="rect">
            <a:avLst/>
          </a:prstGeom>
          <a:noFill/>
          <a:ln/>
        </p:spPr>
        <p:txBody>
          <a:bodyPr wrap="square" lIns="0" tIns="0" rIns="0" bIns="0" rtlCol="0" anchor="ctr"/>
          <a:lstStyle/>
          <a:p>
            <a:pPr marL="0" indent="0">
              <a:buNone/>
            </a:pPr>
            <a:r>
              <a:rPr lang="en-US" sz="1100" dirty="0">
                <a:solidFill>
                  <a:srgbClr val="595959"/>
                </a:solidFill>
                <a:latin typeface="Lato" pitchFamily="34" charset="0"/>
                <a:ea typeface="Lato" pitchFamily="34" charset="-122"/>
                <a:cs typeface="Lato" pitchFamily="34" charset="-120"/>
              </a:rPr>
              <a:t>Offene Modelle</a:t>
            </a:r>
            <a:endParaRPr lang="en-US" sz="1100" dirty="0"/>
          </a:p>
        </p:txBody>
      </p:sp>
      <p:sp>
        <p:nvSpPr>
          <p:cNvPr id="66" name="Shape 54"/>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67" name="Shape 55"/>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8" name="Text 56"/>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9" name="Shape 57"/>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70" name="Text 58"/>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71" name="Shape 59"/>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72" name="Text 60"/>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73" name="Shape 61"/>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74" name="Text 62"/>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75" name="Shape 63"/>
          <p:cNvSpPr/>
          <p:nvPr/>
        </p:nvSpPr>
        <p:spPr>
          <a:xfrm>
            <a:off x="8692530" y="6359652"/>
            <a:ext cx="82296" cy="82296"/>
          </a:xfrm>
          <a:prstGeom prst="ellipse">
            <a:avLst/>
          </a:prstGeom>
          <a:solidFill>
            <a:srgbClr val="D62828"/>
          </a:solidFill>
          <a:ln/>
        </p:spPr>
        <p:txBody>
          <a:bodyPr/>
          <a:lstStyle/>
          <a:p>
            <a:endParaRPr lang="de-DE"/>
          </a:p>
        </p:txBody>
      </p:sp>
      <p:sp>
        <p:nvSpPr>
          <p:cNvPr id="76" name="Shape 64"/>
          <p:cNvSpPr/>
          <p:nvPr/>
        </p:nvSpPr>
        <p:spPr>
          <a:xfrm>
            <a:off x="8778028" y="6364224"/>
            <a:ext cx="487847" cy="73152"/>
          </a:xfrm>
          <a:prstGeom prst="rect">
            <a:avLst/>
          </a:prstGeom>
          <a:solidFill>
            <a:srgbClr val="3D4C61"/>
          </a:solidFill>
          <a:ln/>
        </p:spPr>
        <p:txBody>
          <a:bodyPr/>
          <a:lstStyle/>
          <a:p>
            <a:endParaRPr lang="de-DE"/>
          </a:p>
        </p:txBody>
      </p:sp>
      <p:sp>
        <p:nvSpPr>
          <p:cNvPr id="77" name="Text 6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14</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78"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Frontier</a:t>
            </a:r>
          </a:p>
          <a:p>
            <a:pPr marL="0" indent="0" algn="l">
              <a:lnSpc>
                <a:spcPct val="95000"/>
              </a:lnSpc>
              <a:spcBef>
                <a:spcPts val="0"/>
              </a:spcBef>
              <a:buNone/>
            </a:pPr>
            <a:r>
              <a:rPr lang="de-DE" sz="750" dirty="0">
                <a:solidFill>
                  <a:srgbClr val="8B1E3F"/>
                </a:solidFill>
                <a:latin typeface="Poppins" pitchFamily="34" charset="0"/>
                <a:cs typeface="Poppins" pitchFamily="34" charset="0"/>
              </a:rPr>
              <a:t>1,1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2022</a:t>
            </a:r>
          </a:p>
        </p:txBody>
      </p:sp>
      <p:sp>
        <p:nvSpPr>
          <p:cNvPr id="79" name="Rechenleistung Akzent"/>
          <p:cNvSpPr/>
          <p:nvPr/>
        </p:nvSpPr>
        <p:spPr>
          <a:xfrm>
            <a:off x="10691640" y="180000"/>
            <a:ext cx="32400" cy="309600"/>
          </a:xfrm>
          <a:prstGeom prst="rect">
            <a:avLst/>
          </a:prstGeom>
          <a:solidFill>
            <a:srgbClr val="8B1E3F"/>
          </a:solidFill>
          <a:ln>
            <a:noFill/>
          </a:ln>
        </p:spPr>
        <p:txBody>
          <a:bodyPr/>
          <a:lstStyle/>
          <a:p>
            <a:endParaRPr lang="de-DE"/>
          </a:p>
        </p:txBody>
      </p:sp>
      <p:pic>
        <p:nvPicPr>
          <p:cNvPr id="80" name="Logo MSFT" descr="MSFT.png"/>
          <p:cNvPicPr>
            <a:picLocks noChangeAspect="1"/>
          </p:cNvPicPr>
          <p:nvPr/>
        </p:nvPicPr>
        <p:blipFill>
          <a:blip r:embed="rId12"/>
          <a:stretch>
            <a:fillRect/>
          </a:stretch>
        </p:blipFill>
        <p:spPr>
          <a:xfrm>
            <a:off x="1593568" y="2232025"/>
            <a:ext cx="162306" cy="152400"/>
          </a:xfrm>
          <a:prstGeom prst="rect">
            <a:avLst/>
          </a:prstGeom>
        </p:spPr>
      </p:pic>
      <p:sp>
        <p:nvSpPr>
          <p:cNvPr id="81" name="Name Copilot"/>
          <p:cNvSpPr txBox="1"/>
          <p:nvPr/>
        </p:nvSpPr>
        <p:spPr>
          <a:xfrm>
            <a:off x="1468881" y="2390775"/>
            <a:ext cx="411678" cy="132080"/>
          </a:xfrm>
          <a:prstGeom prst="rect">
            <a:avLst/>
          </a:prstGeom>
          <a:noFill/>
        </p:spPr>
        <p:txBody>
          <a:bodyPr wrap="none" anchor="t" lIns="0" rIns="0" tIns="0" bIns="0">
            <a:spAutoFit/>
          </a:bodyPr>
          <a:lstStyle/>
          <a:p>
            <a:pPr algn="ctr"/>
            <a:r>
              <a:rPr sz="800" b="1" i="0">
                <a:solidFill>
                  <a:srgbClr val="222222"/>
                </a:solidFill>
                <a:latin typeface="Lato"/>
              </a:rPr>
              <a:t>Copilot</a:t>
            </a:r>
          </a:p>
        </p:txBody>
      </p:sp>
      <p:pic>
        <p:nvPicPr>
          <p:cNvPr id="87" name="Logo GOO" descr="GOO.png"/>
          <p:cNvPicPr>
            <a:picLocks noChangeAspect="1"/>
          </p:cNvPicPr>
          <p:nvPr/>
        </p:nvPicPr>
        <p:blipFill>
          <a:blip r:embed="rId16"/>
          <a:stretch>
            <a:fillRect/>
          </a:stretch>
        </p:blipFill>
        <p:spPr>
          <a:xfrm>
            <a:off x="5841238" y="2301240"/>
            <a:ext cx="672662" cy="1524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3D4C61"/>
                </a:solidFill>
                <a:latin typeface="Playfair Display" pitchFamily="34" charset="0"/>
                <a:ea typeface="Playfair Display" pitchFamily="34" charset="-122"/>
                <a:cs typeface="Playfair Display" pitchFamily="34" charset="-120"/>
              </a:rPr>
              <a:t>2023–2026</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7 · Chatbots im Wettlauf</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Vier Lager, ein Wettlauf</a:t>
            </a:r>
            <a:endParaRPr lang="en-US" sz="2700" dirty="0"/>
          </a:p>
        </p:txBody>
      </p:sp>
      <p:sp>
        <p:nvSpPr>
          <p:cNvPr id="7" name="Shape 5"/>
          <p:cNvSpPr/>
          <p:nvPr/>
        </p:nvSpPr>
        <p:spPr>
          <a:xfrm>
            <a:off x="685800" y="2194560"/>
            <a:ext cx="5303520" cy="1783080"/>
          </a:xfrm>
          <a:prstGeom prst="rect">
            <a:avLst/>
          </a:prstGeom>
          <a:solidFill>
            <a:srgbClr val="F2F2F2"/>
          </a:solidFill>
          <a:ln/>
        </p:spPr>
        <p:txBody>
          <a:bodyPr/>
          <a:lstStyle/>
          <a:p>
            <a:endParaRPr lang="de-DE"/>
          </a:p>
        </p:txBody>
      </p:sp>
      <p:sp>
        <p:nvSpPr>
          <p:cNvPr id="8" name="Shape 6"/>
          <p:cNvSpPr/>
          <p:nvPr/>
        </p:nvSpPr>
        <p:spPr>
          <a:xfrm>
            <a:off x="685800" y="2194560"/>
            <a:ext cx="73152" cy="1783080"/>
          </a:xfrm>
          <a:prstGeom prst="rect">
            <a:avLst/>
          </a:prstGeom>
          <a:solidFill>
            <a:srgbClr val="E67E22"/>
          </a:solidFill>
          <a:ln/>
        </p:spPr>
        <p:txBody>
          <a:bodyPr/>
          <a:lstStyle/>
          <a:p>
            <a:endParaRPr lang="de-DE"/>
          </a:p>
        </p:txBody>
      </p:sp>
      <p:sp>
        <p:nvSpPr>
          <p:cNvPr id="9" name="Shape 7"/>
          <p:cNvSpPr/>
          <p:nvPr/>
        </p:nvSpPr>
        <p:spPr>
          <a:xfrm>
            <a:off x="914400" y="235915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10" name="Image 0" descr="/workspace/ki-timeline/logos/png/openai.png"/>
          <p:cNvPicPr>
            <a:picLocks noChangeAspect="1"/>
          </p:cNvPicPr>
          <p:nvPr/>
        </p:nvPicPr>
        <p:blipFill>
          <a:blip r:embed="rId3"/>
          <a:stretch>
            <a:fillRect/>
          </a:stretch>
        </p:blipFill>
        <p:spPr>
          <a:xfrm>
            <a:off x="994867" y="2439619"/>
            <a:ext cx="241402" cy="241402"/>
          </a:xfrm>
          <a:prstGeom prst="rect">
            <a:avLst/>
          </a:prstGeom>
        </p:spPr>
      </p:pic>
      <p:sp>
        <p:nvSpPr>
          <p:cNvPr id="11" name="Shape 8"/>
          <p:cNvSpPr/>
          <p:nvPr/>
        </p:nvSpPr>
        <p:spPr>
          <a:xfrm>
            <a:off x="1371600" y="235915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12" name="Image 1" descr="/workspace/ki-timeline/logos/png/copilot.png"/>
          <p:cNvPicPr>
            <a:picLocks noChangeAspect="1"/>
          </p:cNvPicPr>
          <p:nvPr/>
        </p:nvPicPr>
        <p:blipFill>
          <a:blip r:embed="rId4"/>
          <a:stretch>
            <a:fillRect/>
          </a:stretch>
        </p:blipFill>
        <p:spPr>
          <a:xfrm>
            <a:off x="1452067" y="2439619"/>
            <a:ext cx="241402" cy="241402"/>
          </a:xfrm>
          <a:prstGeom prst="rect">
            <a:avLst/>
          </a:prstGeom>
        </p:spPr>
      </p:pic>
      <p:sp>
        <p:nvSpPr>
          <p:cNvPr id="13" name="Text 9"/>
          <p:cNvSpPr/>
          <p:nvPr/>
        </p:nvSpPr>
        <p:spPr>
          <a:xfrm>
            <a:off x="1920240" y="2359152"/>
            <a:ext cx="3291840" cy="402336"/>
          </a:xfrm>
          <a:prstGeom prst="rect">
            <a:avLst/>
          </a:prstGeom>
          <a:noFill/>
          <a:ln/>
        </p:spPr>
        <p:txBody>
          <a:bodyPr wrap="square" lIns="0" tIns="0" rIns="0" bIns="0" rtlCol="0" anchor="ctr"/>
          <a:lstStyle/>
          <a:p>
            <a:pPr marL="0" indent="0">
              <a:buNone/>
            </a:pPr>
            <a:r>
              <a:rPr lang="en-US" sz="1600" dirty="0">
                <a:solidFill>
                  <a:srgbClr val="E67E22"/>
                </a:solidFill>
                <a:latin typeface="Poppins SemiBold" pitchFamily="34" charset="0"/>
                <a:ea typeface="Poppins SemiBold" pitchFamily="34" charset="-122"/>
                <a:cs typeface="Poppins SemiBold" pitchFamily="34" charset="-120"/>
              </a:rPr>
              <a:t>OpenAI &amp; Microsoft</a:t>
            </a:r>
            <a:endParaRPr lang="en-US" sz="1600" dirty="0"/>
          </a:p>
        </p:txBody>
      </p:sp>
      <p:sp>
        <p:nvSpPr>
          <p:cNvPr id="14" name="Shape 10"/>
          <p:cNvSpPr/>
          <p:nvPr/>
        </p:nvSpPr>
        <p:spPr>
          <a:xfrm>
            <a:off x="960120" y="3063240"/>
            <a:ext cx="4846320" cy="0"/>
          </a:xfrm>
          <a:prstGeom prst="line">
            <a:avLst/>
          </a:prstGeom>
          <a:noFill/>
          <a:ln w="31750">
            <a:solidFill>
              <a:srgbClr val="E67E22"/>
            </a:solidFill>
            <a:prstDash val="solid"/>
          </a:ln>
        </p:spPr>
        <p:txBody>
          <a:bodyPr/>
          <a:lstStyle/>
          <a:p>
            <a:endParaRPr lang="de-DE"/>
          </a:p>
        </p:txBody>
      </p:sp>
      <p:sp>
        <p:nvSpPr>
          <p:cNvPr id="15" name="Shape 11"/>
          <p:cNvSpPr/>
          <p:nvPr/>
        </p:nvSpPr>
        <p:spPr>
          <a:xfrm>
            <a:off x="1290828" y="2990088"/>
            <a:ext cx="146304" cy="146304"/>
          </a:xfrm>
          <a:prstGeom prst="ellipse">
            <a:avLst/>
          </a:prstGeom>
          <a:solidFill>
            <a:srgbClr val="FFFFFF"/>
          </a:solidFill>
          <a:ln w="25400">
            <a:solidFill>
              <a:srgbClr val="E67E22"/>
            </a:solidFill>
            <a:prstDash val="solid"/>
          </a:ln>
        </p:spPr>
        <p:txBody>
          <a:bodyPr/>
          <a:lstStyle/>
          <a:p>
            <a:endParaRPr lang="de-DE"/>
          </a:p>
        </p:txBody>
      </p:sp>
      <p:sp>
        <p:nvSpPr>
          <p:cNvPr id="16" name="Text 12"/>
          <p:cNvSpPr/>
          <p:nvPr/>
        </p:nvSpPr>
        <p:spPr>
          <a:xfrm>
            <a:off x="93268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GPT-4</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Mär 2023</a:t>
            </a:r>
            <a:endParaRPr lang="en-US" sz="1100" dirty="0"/>
          </a:p>
        </p:txBody>
      </p:sp>
      <p:sp>
        <p:nvSpPr>
          <p:cNvPr id="17" name="Shape 13"/>
          <p:cNvSpPr/>
          <p:nvPr/>
        </p:nvSpPr>
        <p:spPr>
          <a:xfrm>
            <a:off x="2098548" y="2990088"/>
            <a:ext cx="146304" cy="146304"/>
          </a:xfrm>
          <a:prstGeom prst="ellipse">
            <a:avLst/>
          </a:prstGeom>
          <a:solidFill>
            <a:srgbClr val="FFFFFF"/>
          </a:solidFill>
          <a:ln w="25400">
            <a:solidFill>
              <a:srgbClr val="E67E22"/>
            </a:solidFill>
            <a:prstDash val="solid"/>
          </a:ln>
        </p:spPr>
        <p:txBody>
          <a:bodyPr/>
          <a:lstStyle/>
          <a:p>
            <a:endParaRPr lang="de-DE"/>
          </a:p>
        </p:txBody>
      </p:sp>
      <p:sp>
        <p:nvSpPr>
          <p:cNvPr id="18" name="Text 14"/>
          <p:cNvSpPr/>
          <p:nvPr/>
        </p:nvSpPr>
        <p:spPr>
          <a:xfrm>
            <a:off x="174040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Copilot</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Nov 2023</a:t>
            </a:r>
            <a:endParaRPr lang="en-US" sz="1100" dirty="0"/>
          </a:p>
        </p:txBody>
      </p:sp>
      <p:sp>
        <p:nvSpPr>
          <p:cNvPr id="19" name="Shape 15"/>
          <p:cNvSpPr/>
          <p:nvPr/>
        </p:nvSpPr>
        <p:spPr>
          <a:xfrm>
            <a:off x="2906268" y="2990088"/>
            <a:ext cx="146304" cy="146304"/>
          </a:xfrm>
          <a:prstGeom prst="ellipse">
            <a:avLst/>
          </a:prstGeom>
          <a:solidFill>
            <a:srgbClr val="FFFFFF"/>
          </a:solidFill>
          <a:ln w="25400">
            <a:solidFill>
              <a:srgbClr val="E67E22"/>
            </a:solidFill>
            <a:prstDash val="solid"/>
          </a:ln>
        </p:spPr>
        <p:txBody>
          <a:bodyPr/>
          <a:lstStyle/>
          <a:p>
            <a:endParaRPr lang="de-DE"/>
          </a:p>
        </p:txBody>
      </p:sp>
      <p:sp>
        <p:nvSpPr>
          <p:cNvPr id="20" name="Text 16"/>
          <p:cNvSpPr/>
          <p:nvPr/>
        </p:nvSpPr>
        <p:spPr>
          <a:xfrm>
            <a:off x="254812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GPT-4o</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Mai 2024</a:t>
            </a:r>
            <a:endParaRPr lang="en-US" sz="1100" dirty="0"/>
          </a:p>
        </p:txBody>
      </p:sp>
      <p:sp>
        <p:nvSpPr>
          <p:cNvPr id="21" name="Shape 17"/>
          <p:cNvSpPr/>
          <p:nvPr/>
        </p:nvSpPr>
        <p:spPr>
          <a:xfrm>
            <a:off x="3713988" y="2990088"/>
            <a:ext cx="146304" cy="146304"/>
          </a:xfrm>
          <a:prstGeom prst="ellipse">
            <a:avLst/>
          </a:prstGeom>
          <a:solidFill>
            <a:srgbClr val="FFFFFF"/>
          </a:solidFill>
          <a:ln w="25400">
            <a:solidFill>
              <a:srgbClr val="E67E22"/>
            </a:solidFill>
            <a:prstDash val="solid"/>
          </a:ln>
        </p:spPr>
        <p:txBody>
          <a:bodyPr/>
          <a:lstStyle/>
          <a:p>
            <a:endParaRPr lang="de-DE"/>
          </a:p>
        </p:txBody>
      </p:sp>
      <p:sp>
        <p:nvSpPr>
          <p:cNvPr id="22" name="Text 18"/>
          <p:cNvSpPr/>
          <p:nvPr/>
        </p:nvSpPr>
        <p:spPr>
          <a:xfrm>
            <a:off x="335584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o1</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Sep 2024</a:t>
            </a:r>
            <a:endParaRPr lang="en-US" sz="1100" dirty="0"/>
          </a:p>
        </p:txBody>
      </p:sp>
      <p:sp>
        <p:nvSpPr>
          <p:cNvPr id="23" name="Shape 19"/>
          <p:cNvSpPr/>
          <p:nvPr/>
        </p:nvSpPr>
        <p:spPr>
          <a:xfrm>
            <a:off x="4521708" y="2990088"/>
            <a:ext cx="146304" cy="146304"/>
          </a:xfrm>
          <a:prstGeom prst="ellipse">
            <a:avLst/>
          </a:prstGeom>
          <a:solidFill>
            <a:srgbClr val="FFFFFF"/>
          </a:solidFill>
          <a:ln w="25400">
            <a:solidFill>
              <a:srgbClr val="E67E22"/>
            </a:solidFill>
            <a:prstDash val="solid"/>
          </a:ln>
        </p:spPr>
        <p:txBody>
          <a:bodyPr/>
          <a:lstStyle/>
          <a:p>
            <a:endParaRPr lang="de-DE"/>
          </a:p>
        </p:txBody>
      </p:sp>
      <p:sp>
        <p:nvSpPr>
          <p:cNvPr id="24" name="Text 20"/>
          <p:cNvSpPr/>
          <p:nvPr/>
        </p:nvSpPr>
        <p:spPr>
          <a:xfrm>
            <a:off x="416356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GPT-5</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Aug 2025</a:t>
            </a:r>
            <a:endParaRPr lang="en-US" sz="1100" dirty="0"/>
          </a:p>
        </p:txBody>
      </p:sp>
      <p:sp>
        <p:nvSpPr>
          <p:cNvPr id="25" name="Shape 21"/>
          <p:cNvSpPr/>
          <p:nvPr/>
        </p:nvSpPr>
        <p:spPr>
          <a:xfrm>
            <a:off x="5329428" y="2990088"/>
            <a:ext cx="146304" cy="146304"/>
          </a:xfrm>
          <a:prstGeom prst="ellipse">
            <a:avLst/>
          </a:prstGeom>
          <a:solidFill>
            <a:srgbClr val="FFFFFF"/>
          </a:solidFill>
          <a:ln w="25400">
            <a:solidFill>
              <a:srgbClr val="E67E22"/>
            </a:solidFill>
            <a:prstDash val="solid"/>
          </a:ln>
        </p:spPr>
        <p:txBody>
          <a:bodyPr/>
          <a:lstStyle/>
          <a:p>
            <a:endParaRPr lang="de-DE"/>
          </a:p>
        </p:txBody>
      </p:sp>
      <p:sp>
        <p:nvSpPr>
          <p:cNvPr id="26" name="Text 22"/>
          <p:cNvSpPr/>
          <p:nvPr/>
        </p:nvSpPr>
        <p:spPr>
          <a:xfrm>
            <a:off x="497128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GPT-6/6.1</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Sep 2026</a:t>
            </a:r>
            <a:endParaRPr lang="en-US" sz="1100" dirty="0"/>
          </a:p>
        </p:txBody>
      </p:sp>
      <p:sp>
        <p:nvSpPr>
          <p:cNvPr id="27" name="Shape 23"/>
          <p:cNvSpPr/>
          <p:nvPr/>
        </p:nvSpPr>
        <p:spPr>
          <a:xfrm>
            <a:off x="6217920" y="2194560"/>
            <a:ext cx="5303520" cy="1783080"/>
          </a:xfrm>
          <a:prstGeom prst="rect">
            <a:avLst/>
          </a:prstGeom>
          <a:solidFill>
            <a:srgbClr val="F2F2F2"/>
          </a:solidFill>
          <a:ln/>
        </p:spPr>
        <p:txBody>
          <a:bodyPr/>
          <a:lstStyle/>
          <a:p>
            <a:endParaRPr lang="de-DE"/>
          </a:p>
        </p:txBody>
      </p:sp>
      <p:sp>
        <p:nvSpPr>
          <p:cNvPr id="28" name="Shape 24"/>
          <p:cNvSpPr/>
          <p:nvPr/>
        </p:nvSpPr>
        <p:spPr>
          <a:xfrm>
            <a:off x="6217920" y="2194560"/>
            <a:ext cx="73152" cy="1783080"/>
          </a:xfrm>
          <a:prstGeom prst="rect">
            <a:avLst/>
          </a:prstGeom>
          <a:solidFill>
            <a:srgbClr val="B9770E"/>
          </a:solidFill>
          <a:ln/>
        </p:spPr>
        <p:txBody>
          <a:bodyPr/>
          <a:lstStyle/>
          <a:p>
            <a:endParaRPr lang="de-DE"/>
          </a:p>
        </p:txBody>
      </p:sp>
      <p:sp>
        <p:nvSpPr>
          <p:cNvPr id="29" name="Shape 25"/>
          <p:cNvSpPr/>
          <p:nvPr/>
        </p:nvSpPr>
        <p:spPr>
          <a:xfrm>
            <a:off x="6446520" y="235915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30" name="Image 2" descr="/workspace/ki-timeline/logos/png/gemini.png"/>
          <p:cNvPicPr>
            <a:picLocks noChangeAspect="1"/>
          </p:cNvPicPr>
          <p:nvPr/>
        </p:nvPicPr>
        <p:blipFill>
          <a:blip r:embed="rId5"/>
          <a:stretch>
            <a:fillRect/>
          </a:stretch>
        </p:blipFill>
        <p:spPr>
          <a:xfrm>
            <a:off x="6526987" y="2439619"/>
            <a:ext cx="241402" cy="241402"/>
          </a:xfrm>
          <a:prstGeom prst="rect">
            <a:avLst/>
          </a:prstGeom>
        </p:spPr>
      </p:pic>
      <p:sp>
        <p:nvSpPr>
          <p:cNvPr id="31" name="Shape 26"/>
          <p:cNvSpPr/>
          <p:nvPr/>
        </p:nvSpPr>
        <p:spPr>
          <a:xfrm>
            <a:off x="6903720" y="235915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32" name="Image 3" descr="/workspace/ki-timeline/logos/png/claude.png"/>
          <p:cNvPicPr>
            <a:picLocks noChangeAspect="1"/>
          </p:cNvPicPr>
          <p:nvPr/>
        </p:nvPicPr>
        <p:blipFill>
          <a:blip r:embed="rId6"/>
          <a:stretch>
            <a:fillRect/>
          </a:stretch>
        </p:blipFill>
        <p:spPr>
          <a:xfrm>
            <a:off x="6984187" y="2439619"/>
            <a:ext cx="241402" cy="241402"/>
          </a:xfrm>
          <a:prstGeom prst="rect">
            <a:avLst/>
          </a:prstGeom>
        </p:spPr>
      </p:pic>
      <p:sp>
        <p:nvSpPr>
          <p:cNvPr id="33" name="Text 27"/>
          <p:cNvSpPr/>
          <p:nvPr/>
        </p:nvSpPr>
        <p:spPr>
          <a:xfrm>
            <a:off x="7452360" y="2359152"/>
            <a:ext cx="3291840" cy="402336"/>
          </a:xfrm>
          <a:prstGeom prst="rect">
            <a:avLst/>
          </a:prstGeom>
          <a:noFill/>
          <a:ln/>
        </p:spPr>
        <p:txBody>
          <a:bodyPr wrap="square" lIns="0" tIns="0" rIns="0" bIns="0" rtlCol="0" anchor="ctr"/>
          <a:lstStyle/>
          <a:p>
            <a:pPr marL="0" indent="0">
              <a:buNone/>
            </a:pPr>
            <a:r>
              <a:rPr lang="en-US" sz="1600" dirty="0">
                <a:solidFill>
                  <a:srgbClr val="B9770E"/>
                </a:solidFill>
                <a:latin typeface="Poppins SemiBold" pitchFamily="34" charset="0"/>
                <a:ea typeface="Poppins SemiBold" pitchFamily="34" charset="-122"/>
                <a:cs typeface="Poppins SemiBold" pitchFamily="34" charset="-120"/>
              </a:rPr>
              <a:t>Google &amp; Anthropic</a:t>
            </a:r>
            <a:endParaRPr lang="en-US" sz="1600" dirty="0"/>
          </a:p>
        </p:txBody>
      </p:sp>
      <p:sp>
        <p:nvSpPr>
          <p:cNvPr id="34" name="Shape 28"/>
          <p:cNvSpPr/>
          <p:nvPr/>
        </p:nvSpPr>
        <p:spPr>
          <a:xfrm>
            <a:off x="6492240" y="3063240"/>
            <a:ext cx="4846320" cy="0"/>
          </a:xfrm>
          <a:prstGeom prst="line">
            <a:avLst/>
          </a:prstGeom>
          <a:noFill/>
          <a:ln w="31750">
            <a:solidFill>
              <a:srgbClr val="B9770E"/>
            </a:solidFill>
            <a:prstDash val="solid"/>
          </a:ln>
        </p:spPr>
        <p:txBody>
          <a:bodyPr/>
          <a:lstStyle/>
          <a:p>
            <a:endParaRPr lang="de-DE"/>
          </a:p>
        </p:txBody>
      </p:sp>
      <p:sp>
        <p:nvSpPr>
          <p:cNvPr id="35" name="Shape 29"/>
          <p:cNvSpPr/>
          <p:nvPr/>
        </p:nvSpPr>
        <p:spPr>
          <a:xfrm>
            <a:off x="6822948" y="2990088"/>
            <a:ext cx="146304" cy="146304"/>
          </a:xfrm>
          <a:prstGeom prst="ellipse">
            <a:avLst/>
          </a:prstGeom>
          <a:solidFill>
            <a:srgbClr val="FFFFFF"/>
          </a:solidFill>
          <a:ln w="25400">
            <a:solidFill>
              <a:srgbClr val="B9770E"/>
            </a:solidFill>
            <a:prstDash val="solid"/>
          </a:ln>
        </p:spPr>
        <p:txBody>
          <a:bodyPr/>
          <a:lstStyle/>
          <a:p>
            <a:endParaRPr lang="de-DE"/>
          </a:p>
        </p:txBody>
      </p:sp>
      <p:sp>
        <p:nvSpPr>
          <p:cNvPr id="36" name="Text 30"/>
          <p:cNvSpPr/>
          <p:nvPr/>
        </p:nvSpPr>
        <p:spPr>
          <a:xfrm>
            <a:off x="646480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Claude</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Mär 2023</a:t>
            </a:r>
            <a:endParaRPr lang="en-US" sz="1100" dirty="0"/>
          </a:p>
        </p:txBody>
      </p:sp>
      <p:sp>
        <p:nvSpPr>
          <p:cNvPr id="37" name="Shape 31"/>
          <p:cNvSpPr/>
          <p:nvPr/>
        </p:nvSpPr>
        <p:spPr>
          <a:xfrm>
            <a:off x="7630668" y="2990088"/>
            <a:ext cx="146304" cy="146304"/>
          </a:xfrm>
          <a:prstGeom prst="ellipse">
            <a:avLst/>
          </a:prstGeom>
          <a:solidFill>
            <a:srgbClr val="FFFFFF"/>
          </a:solidFill>
          <a:ln w="25400">
            <a:solidFill>
              <a:srgbClr val="B9770E"/>
            </a:solidFill>
            <a:prstDash val="solid"/>
          </a:ln>
        </p:spPr>
        <p:txBody>
          <a:bodyPr/>
          <a:lstStyle/>
          <a:p>
            <a:endParaRPr lang="de-DE"/>
          </a:p>
        </p:txBody>
      </p:sp>
      <p:sp>
        <p:nvSpPr>
          <p:cNvPr id="38" name="Text 32"/>
          <p:cNvSpPr/>
          <p:nvPr/>
        </p:nvSpPr>
        <p:spPr>
          <a:xfrm>
            <a:off x="727252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Gemini</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Dez 2023</a:t>
            </a:r>
            <a:endParaRPr lang="en-US" sz="1100" dirty="0"/>
          </a:p>
        </p:txBody>
      </p:sp>
      <p:sp>
        <p:nvSpPr>
          <p:cNvPr id="39" name="Shape 33"/>
          <p:cNvSpPr/>
          <p:nvPr/>
        </p:nvSpPr>
        <p:spPr>
          <a:xfrm>
            <a:off x="8438388" y="2990088"/>
            <a:ext cx="146304" cy="146304"/>
          </a:xfrm>
          <a:prstGeom prst="ellipse">
            <a:avLst/>
          </a:prstGeom>
          <a:solidFill>
            <a:srgbClr val="FFFFFF"/>
          </a:solidFill>
          <a:ln w="25400">
            <a:solidFill>
              <a:srgbClr val="B9770E"/>
            </a:solidFill>
            <a:prstDash val="solid"/>
          </a:ln>
        </p:spPr>
        <p:txBody>
          <a:bodyPr/>
          <a:lstStyle/>
          <a:p>
            <a:endParaRPr lang="de-DE"/>
          </a:p>
        </p:txBody>
      </p:sp>
      <p:sp>
        <p:nvSpPr>
          <p:cNvPr id="40" name="Text 34"/>
          <p:cNvSpPr/>
          <p:nvPr/>
        </p:nvSpPr>
        <p:spPr>
          <a:xfrm>
            <a:off x="808024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Claude 4</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Mai 2025</a:t>
            </a:r>
            <a:endParaRPr lang="en-US" sz="1100" dirty="0"/>
          </a:p>
        </p:txBody>
      </p:sp>
      <p:sp>
        <p:nvSpPr>
          <p:cNvPr id="41" name="Shape 35"/>
          <p:cNvSpPr/>
          <p:nvPr/>
        </p:nvSpPr>
        <p:spPr>
          <a:xfrm>
            <a:off x="9246108" y="2990088"/>
            <a:ext cx="146304" cy="146304"/>
          </a:xfrm>
          <a:prstGeom prst="ellipse">
            <a:avLst/>
          </a:prstGeom>
          <a:solidFill>
            <a:srgbClr val="FFFFFF"/>
          </a:solidFill>
          <a:ln w="25400">
            <a:solidFill>
              <a:srgbClr val="B9770E"/>
            </a:solidFill>
            <a:prstDash val="solid"/>
          </a:ln>
        </p:spPr>
        <p:txBody>
          <a:bodyPr/>
          <a:lstStyle/>
          <a:p>
            <a:endParaRPr lang="de-DE"/>
          </a:p>
        </p:txBody>
      </p:sp>
      <p:sp>
        <p:nvSpPr>
          <p:cNvPr id="42" name="Text 36"/>
          <p:cNvSpPr/>
          <p:nvPr/>
        </p:nvSpPr>
        <p:spPr>
          <a:xfrm>
            <a:off x="888796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Gemini 3</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Nov 2025</a:t>
            </a:r>
            <a:endParaRPr lang="en-US" sz="1100" dirty="0"/>
          </a:p>
        </p:txBody>
      </p:sp>
      <p:sp>
        <p:nvSpPr>
          <p:cNvPr id="43" name="Shape 37"/>
          <p:cNvSpPr/>
          <p:nvPr/>
        </p:nvSpPr>
        <p:spPr>
          <a:xfrm>
            <a:off x="10053828" y="2990088"/>
            <a:ext cx="146304" cy="146304"/>
          </a:xfrm>
          <a:prstGeom prst="ellipse">
            <a:avLst/>
          </a:prstGeom>
          <a:solidFill>
            <a:srgbClr val="FFFFFF"/>
          </a:solidFill>
          <a:ln w="25400">
            <a:solidFill>
              <a:srgbClr val="B9770E"/>
            </a:solidFill>
            <a:prstDash val="solid"/>
          </a:ln>
        </p:spPr>
        <p:txBody>
          <a:bodyPr/>
          <a:lstStyle/>
          <a:p>
            <a:endParaRPr lang="de-DE"/>
          </a:p>
        </p:txBody>
      </p:sp>
      <p:sp>
        <p:nvSpPr>
          <p:cNvPr id="44" name="Text 38"/>
          <p:cNvSpPr/>
          <p:nvPr/>
        </p:nvSpPr>
        <p:spPr>
          <a:xfrm>
            <a:off x="969568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Claude</a:t>
            </a:r>
            <a:endParaRPr lang="en-US" sz="1100" dirty="0"/>
          </a:p>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Opus 5.5</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Sep 2026</a:t>
            </a:r>
            <a:endParaRPr lang="en-US" sz="1100" dirty="0"/>
          </a:p>
        </p:txBody>
      </p:sp>
      <p:sp>
        <p:nvSpPr>
          <p:cNvPr id="45" name="Shape 39"/>
          <p:cNvSpPr/>
          <p:nvPr/>
        </p:nvSpPr>
        <p:spPr>
          <a:xfrm>
            <a:off x="10861548" y="2990088"/>
            <a:ext cx="146304" cy="146304"/>
          </a:xfrm>
          <a:prstGeom prst="ellipse">
            <a:avLst/>
          </a:prstGeom>
          <a:solidFill>
            <a:srgbClr val="FFFFFF"/>
          </a:solidFill>
          <a:ln w="25400">
            <a:solidFill>
              <a:srgbClr val="B9770E"/>
            </a:solidFill>
            <a:prstDash val="solid"/>
          </a:ln>
        </p:spPr>
        <p:txBody>
          <a:bodyPr/>
          <a:lstStyle/>
          <a:p>
            <a:endParaRPr lang="de-DE"/>
          </a:p>
        </p:txBody>
      </p:sp>
      <p:sp>
        <p:nvSpPr>
          <p:cNvPr id="46" name="Text 40"/>
          <p:cNvSpPr/>
          <p:nvPr/>
        </p:nvSpPr>
        <p:spPr>
          <a:xfrm>
            <a:off x="10503408" y="320954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Gemini 4</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Okt 2026</a:t>
            </a:r>
            <a:endParaRPr lang="en-US" sz="1100" dirty="0"/>
          </a:p>
        </p:txBody>
      </p:sp>
      <p:sp>
        <p:nvSpPr>
          <p:cNvPr id="47" name="Shape 41"/>
          <p:cNvSpPr/>
          <p:nvPr/>
        </p:nvSpPr>
        <p:spPr>
          <a:xfrm>
            <a:off x="685800" y="4114800"/>
            <a:ext cx="5303520" cy="1783080"/>
          </a:xfrm>
          <a:prstGeom prst="rect">
            <a:avLst/>
          </a:prstGeom>
          <a:solidFill>
            <a:srgbClr val="F2F2F2"/>
          </a:solidFill>
          <a:ln/>
        </p:spPr>
        <p:txBody>
          <a:bodyPr/>
          <a:lstStyle/>
          <a:p>
            <a:endParaRPr lang="de-DE"/>
          </a:p>
        </p:txBody>
      </p:sp>
      <p:sp>
        <p:nvSpPr>
          <p:cNvPr id="48" name="Shape 42"/>
          <p:cNvSpPr/>
          <p:nvPr/>
        </p:nvSpPr>
        <p:spPr>
          <a:xfrm>
            <a:off x="685800" y="4114800"/>
            <a:ext cx="73152" cy="1783080"/>
          </a:xfrm>
          <a:prstGeom prst="rect">
            <a:avLst/>
          </a:prstGeom>
          <a:solidFill>
            <a:srgbClr val="1B1B1B"/>
          </a:solidFill>
          <a:ln/>
        </p:spPr>
        <p:txBody>
          <a:bodyPr/>
          <a:lstStyle/>
          <a:p>
            <a:endParaRPr lang="de-DE"/>
          </a:p>
        </p:txBody>
      </p:sp>
      <p:sp>
        <p:nvSpPr>
          <p:cNvPr id="49" name="Shape 43"/>
          <p:cNvSpPr/>
          <p:nvPr/>
        </p:nvSpPr>
        <p:spPr>
          <a:xfrm>
            <a:off x="914400" y="427939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133" name="Image 4 Grok neu" descr="SXSI_firma.png"/>
          <p:cNvPicPr>
            <a:picLocks noChangeAspect="1"/>
          </p:cNvPicPr>
          <p:nvPr/>
        </p:nvPicPr>
        <p:blipFill>
          <a:blip r:embed="rId19"/>
          <a:stretch>
            <a:fillRect/>
          </a:stretch>
        </p:blipFill>
        <p:spPr>
          <a:xfrm>
            <a:off x="1011765" y="4376757"/>
            <a:ext cx="207605" cy="207605"/>
          </a:xfrm>
          <a:prstGeom prst="rect">
            <a:avLst/>
          </a:prstGeom>
        </p:spPr>
      </p:pic>
      <p:sp>
        <p:nvSpPr>
          <p:cNvPr id="51" name="Text 44"/>
          <p:cNvSpPr/>
          <p:nvPr/>
        </p:nvSpPr>
        <p:spPr>
          <a:xfrm>
            <a:off x="1463040" y="4279392"/>
            <a:ext cx="3291840" cy="402336"/>
          </a:xfrm>
          <a:prstGeom prst="rect">
            <a:avLst/>
          </a:prstGeom>
          <a:noFill/>
          <a:ln/>
        </p:spPr>
        <p:txBody>
          <a:bodyPr wrap="square" lIns="0" tIns="0" rIns="0" bIns="0" rtlCol="0" anchor="ctr"/>
          <a:lstStyle/>
          <a:p>
            <a:pPr marL="0" indent="0">
              <a:buNone/>
            </a:pPr>
            <a:r>
              <a:rPr lang="en-US" sz="1600" dirty="0">
                <a:solidFill>
                  <a:srgbClr val="181818"/>
                </a:solidFill>
                <a:latin typeface="Poppins SemiBold" pitchFamily="34" charset="0"/>
                <a:ea typeface="Poppins SemiBold" pitchFamily="34" charset="-122"/>
                <a:cs typeface="Poppins SemiBold" pitchFamily="34" charset="-120"/>
              </a:rPr>
              <a:t>SpaceXSI Grok</a:t>
            </a:r>
            <a:endParaRPr lang="en-US" sz="1600" dirty="0"/>
          </a:p>
        </p:txBody>
      </p:sp>
      <p:sp>
        <p:nvSpPr>
          <p:cNvPr id="52" name="Shape 45"/>
          <p:cNvSpPr/>
          <p:nvPr/>
        </p:nvSpPr>
        <p:spPr>
          <a:xfrm>
            <a:off x="960120" y="4983480"/>
            <a:ext cx="4846320" cy="0"/>
          </a:xfrm>
          <a:prstGeom prst="line">
            <a:avLst/>
          </a:prstGeom>
          <a:noFill/>
          <a:ln w="31750">
            <a:solidFill>
              <a:srgbClr val="1B1B1B"/>
            </a:solidFill>
            <a:prstDash val="solid"/>
          </a:ln>
        </p:spPr>
        <p:txBody>
          <a:bodyPr/>
          <a:lstStyle/>
          <a:p>
            <a:endParaRPr lang="de-DE"/>
          </a:p>
        </p:txBody>
      </p:sp>
      <p:sp>
        <p:nvSpPr>
          <p:cNvPr id="53" name="Shape 46"/>
          <p:cNvSpPr/>
          <p:nvPr/>
        </p:nvSpPr>
        <p:spPr>
          <a:xfrm>
            <a:off x="1290828" y="4910328"/>
            <a:ext cx="146304" cy="146304"/>
          </a:xfrm>
          <a:prstGeom prst="ellipse">
            <a:avLst/>
          </a:prstGeom>
          <a:solidFill>
            <a:srgbClr val="FFFFFF"/>
          </a:solidFill>
          <a:ln w="25400">
            <a:solidFill>
              <a:srgbClr val="1B1B1B"/>
            </a:solidFill>
            <a:prstDash val="solid"/>
          </a:ln>
        </p:spPr>
        <p:txBody>
          <a:bodyPr/>
          <a:lstStyle/>
          <a:p>
            <a:endParaRPr lang="de-DE"/>
          </a:p>
        </p:txBody>
      </p:sp>
      <p:sp>
        <p:nvSpPr>
          <p:cNvPr id="54" name="Text 47"/>
          <p:cNvSpPr/>
          <p:nvPr/>
        </p:nvSpPr>
        <p:spPr>
          <a:xfrm>
            <a:off x="932688" y="512978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Grok-1</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Nov 2023</a:t>
            </a:r>
            <a:endParaRPr lang="en-US" sz="1100" dirty="0"/>
          </a:p>
        </p:txBody>
      </p:sp>
      <p:sp>
        <p:nvSpPr>
          <p:cNvPr id="55" name="Shape 48"/>
          <p:cNvSpPr/>
          <p:nvPr/>
        </p:nvSpPr>
        <p:spPr>
          <a:xfrm>
            <a:off x="2098548" y="4910328"/>
            <a:ext cx="146304" cy="146304"/>
          </a:xfrm>
          <a:prstGeom prst="ellipse">
            <a:avLst/>
          </a:prstGeom>
          <a:solidFill>
            <a:srgbClr val="FFFFFF"/>
          </a:solidFill>
          <a:ln w="25400">
            <a:solidFill>
              <a:srgbClr val="1B1B1B"/>
            </a:solidFill>
            <a:prstDash val="solid"/>
          </a:ln>
        </p:spPr>
        <p:txBody>
          <a:bodyPr/>
          <a:lstStyle/>
          <a:p>
            <a:endParaRPr lang="de-DE"/>
          </a:p>
        </p:txBody>
      </p:sp>
      <p:sp>
        <p:nvSpPr>
          <p:cNvPr id="56" name="Text 49"/>
          <p:cNvSpPr/>
          <p:nvPr/>
        </p:nvSpPr>
        <p:spPr>
          <a:xfrm>
            <a:off x="1740408" y="512978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Grok-2</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Aug 2024</a:t>
            </a:r>
            <a:endParaRPr lang="en-US" sz="1100" dirty="0"/>
          </a:p>
        </p:txBody>
      </p:sp>
      <p:sp>
        <p:nvSpPr>
          <p:cNvPr id="57" name="Shape 50"/>
          <p:cNvSpPr/>
          <p:nvPr/>
        </p:nvSpPr>
        <p:spPr>
          <a:xfrm>
            <a:off x="2906268" y="4910328"/>
            <a:ext cx="146304" cy="146304"/>
          </a:xfrm>
          <a:prstGeom prst="ellipse">
            <a:avLst/>
          </a:prstGeom>
          <a:solidFill>
            <a:srgbClr val="FFFFFF"/>
          </a:solidFill>
          <a:ln w="25400">
            <a:solidFill>
              <a:srgbClr val="1B1B1B"/>
            </a:solidFill>
            <a:prstDash val="solid"/>
          </a:ln>
        </p:spPr>
        <p:txBody>
          <a:bodyPr/>
          <a:lstStyle/>
          <a:p>
            <a:endParaRPr lang="de-DE"/>
          </a:p>
        </p:txBody>
      </p:sp>
      <p:sp>
        <p:nvSpPr>
          <p:cNvPr id="58" name="Text 51"/>
          <p:cNvSpPr/>
          <p:nvPr/>
        </p:nvSpPr>
        <p:spPr>
          <a:xfrm>
            <a:off x="2548128" y="512978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Grok 3</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Feb 2025</a:t>
            </a:r>
            <a:endParaRPr lang="en-US" sz="1100" dirty="0"/>
          </a:p>
        </p:txBody>
      </p:sp>
      <p:sp>
        <p:nvSpPr>
          <p:cNvPr id="59" name="Shape 52"/>
          <p:cNvSpPr/>
          <p:nvPr/>
        </p:nvSpPr>
        <p:spPr>
          <a:xfrm>
            <a:off x="3713988" y="4910328"/>
            <a:ext cx="146304" cy="146304"/>
          </a:xfrm>
          <a:prstGeom prst="ellipse">
            <a:avLst/>
          </a:prstGeom>
          <a:solidFill>
            <a:srgbClr val="FFFFFF"/>
          </a:solidFill>
          <a:ln w="25400">
            <a:solidFill>
              <a:srgbClr val="1B1B1B"/>
            </a:solidFill>
            <a:prstDash val="solid"/>
          </a:ln>
        </p:spPr>
        <p:txBody>
          <a:bodyPr/>
          <a:lstStyle/>
          <a:p>
            <a:endParaRPr lang="de-DE"/>
          </a:p>
        </p:txBody>
      </p:sp>
      <p:sp>
        <p:nvSpPr>
          <p:cNvPr id="60" name="Text 53"/>
          <p:cNvSpPr/>
          <p:nvPr/>
        </p:nvSpPr>
        <p:spPr>
          <a:xfrm>
            <a:off x="3355848" y="512978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Grok 4</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Jul 2025</a:t>
            </a:r>
            <a:endParaRPr lang="en-US" sz="1100" dirty="0"/>
          </a:p>
        </p:txBody>
      </p:sp>
      <p:sp>
        <p:nvSpPr>
          <p:cNvPr id="61" name="Shape 54"/>
          <p:cNvSpPr/>
          <p:nvPr/>
        </p:nvSpPr>
        <p:spPr>
          <a:xfrm>
            <a:off x="4521708" y="4910328"/>
            <a:ext cx="146304" cy="146304"/>
          </a:xfrm>
          <a:prstGeom prst="ellipse">
            <a:avLst/>
          </a:prstGeom>
          <a:solidFill>
            <a:srgbClr val="FFFFFF"/>
          </a:solidFill>
          <a:ln w="25400">
            <a:solidFill>
              <a:srgbClr val="1B1B1B"/>
            </a:solidFill>
            <a:prstDash val="solid"/>
          </a:ln>
        </p:spPr>
        <p:txBody>
          <a:bodyPr/>
          <a:lstStyle/>
          <a:p>
            <a:endParaRPr lang="de-DE"/>
          </a:p>
        </p:txBody>
      </p:sp>
      <p:sp>
        <p:nvSpPr>
          <p:cNvPr id="62" name="Text 55"/>
          <p:cNvSpPr/>
          <p:nvPr/>
        </p:nvSpPr>
        <p:spPr>
          <a:xfrm>
            <a:off x="4163568" y="512978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Grok 4.5</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Jul 2026</a:t>
            </a:r>
            <a:endParaRPr lang="en-US" sz="1100" dirty="0"/>
          </a:p>
        </p:txBody>
      </p:sp>
      <p:sp>
        <p:nvSpPr>
          <p:cNvPr id="63" name="Shape 56"/>
          <p:cNvSpPr/>
          <p:nvPr/>
        </p:nvSpPr>
        <p:spPr>
          <a:xfrm>
            <a:off x="5329428" y="4910328"/>
            <a:ext cx="146304" cy="146304"/>
          </a:xfrm>
          <a:prstGeom prst="ellipse">
            <a:avLst/>
          </a:prstGeom>
          <a:solidFill>
            <a:srgbClr val="FFFFFF"/>
          </a:solidFill>
          <a:ln w="25400">
            <a:solidFill>
              <a:srgbClr val="1B1B1B"/>
            </a:solidFill>
            <a:prstDash val="solid"/>
          </a:ln>
        </p:spPr>
        <p:txBody>
          <a:bodyPr/>
          <a:lstStyle/>
          <a:p>
            <a:endParaRPr lang="de-DE"/>
          </a:p>
        </p:txBody>
      </p:sp>
      <p:sp>
        <p:nvSpPr>
          <p:cNvPr id="64" name="Text 57"/>
          <p:cNvSpPr/>
          <p:nvPr/>
        </p:nvSpPr>
        <p:spPr>
          <a:xfrm>
            <a:off x="4971288" y="5129784"/>
            <a:ext cx="862584"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Grok 4.7</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Sep 2026</a:t>
            </a:r>
            <a:endParaRPr lang="en-US" sz="1100" dirty="0"/>
          </a:p>
        </p:txBody>
      </p:sp>
      <p:sp>
        <p:nvSpPr>
          <p:cNvPr id="65" name="Shape 58"/>
          <p:cNvSpPr/>
          <p:nvPr/>
        </p:nvSpPr>
        <p:spPr>
          <a:xfrm>
            <a:off x="6217920" y="4114800"/>
            <a:ext cx="5303520" cy="1783080"/>
          </a:xfrm>
          <a:prstGeom prst="rect">
            <a:avLst/>
          </a:prstGeom>
          <a:solidFill>
            <a:srgbClr val="F2F2F2"/>
          </a:solidFill>
          <a:ln/>
        </p:spPr>
        <p:txBody>
          <a:bodyPr/>
          <a:lstStyle/>
          <a:p>
            <a:endParaRPr lang="de-DE"/>
          </a:p>
        </p:txBody>
      </p:sp>
      <p:sp>
        <p:nvSpPr>
          <p:cNvPr id="66" name="Shape 59"/>
          <p:cNvSpPr/>
          <p:nvPr/>
        </p:nvSpPr>
        <p:spPr>
          <a:xfrm>
            <a:off x="6217920" y="4114800"/>
            <a:ext cx="73152" cy="1783080"/>
          </a:xfrm>
          <a:prstGeom prst="rect">
            <a:avLst/>
          </a:prstGeom>
          <a:solidFill>
            <a:srgbClr val="239B56"/>
          </a:solidFill>
          <a:ln/>
        </p:spPr>
        <p:txBody>
          <a:bodyPr/>
          <a:lstStyle/>
          <a:p>
            <a:endParaRPr lang="de-DE"/>
          </a:p>
        </p:txBody>
      </p:sp>
      <p:sp>
        <p:nvSpPr>
          <p:cNvPr id="67" name="Shape 60"/>
          <p:cNvSpPr/>
          <p:nvPr/>
        </p:nvSpPr>
        <p:spPr>
          <a:xfrm>
            <a:off x="6446520" y="427939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68" name="Image 5" descr="/workspace/ki-timeline/logos/png/meta.png"/>
          <p:cNvPicPr>
            <a:picLocks noChangeAspect="1"/>
          </p:cNvPicPr>
          <p:nvPr/>
        </p:nvPicPr>
        <p:blipFill>
          <a:blip r:embed="rId8"/>
          <a:stretch>
            <a:fillRect/>
          </a:stretch>
        </p:blipFill>
        <p:spPr>
          <a:xfrm>
            <a:off x="6526987" y="4359859"/>
            <a:ext cx="241402" cy="241402"/>
          </a:xfrm>
          <a:prstGeom prst="rect">
            <a:avLst/>
          </a:prstGeom>
        </p:spPr>
      </p:pic>
      <p:sp>
        <p:nvSpPr>
          <p:cNvPr id="69" name="Shape 61"/>
          <p:cNvSpPr/>
          <p:nvPr/>
        </p:nvSpPr>
        <p:spPr>
          <a:xfrm>
            <a:off x="6903720" y="427939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70" name="Image 6" descr="/workspace/ki-timeline/logos/png/mistral.png"/>
          <p:cNvPicPr>
            <a:picLocks noChangeAspect="1"/>
          </p:cNvPicPr>
          <p:nvPr/>
        </p:nvPicPr>
        <p:blipFill>
          <a:blip r:embed="rId9"/>
          <a:stretch>
            <a:fillRect/>
          </a:stretch>
        </p:blipFill>
        <p:spPr>
          <a:xfrm>
            <a:off x="6984187" y="4359859"/>
            <a:ext cx="241402" cy="241402"/>
          </a:xfrm>
          <a:prstGeom prst="rect">
            <a:avLst/>
          </a:prstGeom>
        </p:spPr>
      </p:pic>
      <p:sp>
        <p:nvSpPr>
          <p:cNvPr id="71" name="Shape 62"/>
          <p:cNvSpPr/>
          <p:nvPr/>
        </p:nvSpPr>
        <p:spPr>
          <a:xfrm>
            <a:off x="7360920" y="4279392"/>
            <a:ext cx="402336" cy="402336"/>
          </a:xfrm>
          <a:prstGeom prst="ellipse">
            <a:avLst/>
          </a:prstGeom>
          <a:solidFill>
            <a:srgbClr val="FFFFFF"/>
          </a:solidFill>
          <a:ln w="19050">
            <a:solidFill>
              <a:srgbClr val="D9D9D9"/>
            </a:solidFill>
            <a:prstDash val="solid"/>
          </a:ln>
        </p:spPr>
        <p:txBody>
          <a:bodyPr/>
          <a:lstStyle/>
          <a:p>
            <a:endParaRPr lang="de-DE"/>
          </a:p>
        </p:txBody>
      </p:sp>
      <p:pic>
        <p:nvPicPr>
          <p:cNvPr id="72" name="Image 7" descr="/workspace/ki-timeline/logos/png/deepseek.png"/>
          <p:cNvPicPr>
            <a:picLocks noChangeAspect="1"/>
          </p:cNvPicPr>
          <p:nvPr/>
        </p:nvPicPr>
        <p:blipFill>
          <a:blip r:embed="rId10"/>
          <a:stretch>
            <a:fillRect/>
          </a:stretch>
        </p:blipFill>
        <p:spPr>
          <a:xfrm>
            <a:off x="7441387" y="4359859"/>
            <a:ext cx="241402" cy="241402"/>
          </a:xfrm>
          <a:prstGeom prst="rect">
            <a:avLst/>
          </a:prstGeom>
        </p:spPr>
      </p:pic>
      <p:sp>
        <p:nvSpPr>
          <p:cNvPr id="73" name="Text 63"/>
          <p:cNvSpPr/>
          <p:nvPr/>
        </p:nvSpPr>
        <p:spPr>
          <a:xfrm>
            <a:off x="7909560" y="4279392"/>
            <a:ext cx="3291840" cy="402336"/>
          </a:xfrm>
          <a:prstGeom prst="rect">
            <a:avLst/>
          </a:prstGeom>
          <a:noFill/>
          <a:ln/>
        </p:spPr>
        <p:txBody>
          <a:bodyPr wrap="square" lIns="0" tIns="0" rIns="0" bIns="0" rtlCol="0" anchor="ctr"/>
          <a:lstStyle/>
          <a:p>
            <a:pPr marL="0" indent="0">
              <a:buNone/>
            </a:pPr>
            <a:r>
              <a:rPr lang="en-US" sz="1600" dirty="0">
                <a:solidFill>
                  <a:srgbClr val="239B56"/>
                </a:solidFill>
                <a:latin typeface="Poppins SemiBold" pitchFamily="34" charset="0"/>
                <a:ea typeface="Poppins SemiBold" pitchFamily="34" charset="-122"/>
                <a:cs typeface="Poppins SemiBold" pitchFamily="34" charset="-120"/>
              </a:rPr>
              <a:t>Offene Modelle</a:t>
            </a:r>
            <a:endParaRPr lang="en-US" sz="1600" dirty="0"/>
          </a:p>
        </p:txBody>
      </p:sp>
      <p:sp>
        <p:nvSpPr>
          <p:cNvPr id="74" name="Shape 64"/>
          <p:cNvSpPr/>
          <p:nvPr/>
        </p:nvSpPr>
        <p:spPr>
          <a:xfrm>
            <a:off x="6492240" y="4983480"/>
            <a:ext cx="4846320" cy="0"/>
          </a:xfrm>
          <a:prstGeom prst="line">
            <a:avLst/>
          </a:prstGeom>
          <a:noFill/>
          <a:ln w="31750">
            <a:solidFill>
              <a:srgbClr val="239B56"/>
            </a:solidFill>
            <a:prstDash val="solid"/>
          </a:ln>
        </p:spPr>
        <p:txBody>
          <a:bodyPr/>
          <a:lstStyle/>
          <a:p>
            <a:endParaRPr lang="de-DE"/>
          </a:p>
        </p:txBody>
      </p:sp>
      <p:sp>
        <p:nvSpPr>
          <p:cNvPr id="75" name="Shape 65"/>
          <p:cNvSpPr/>
          <p:nvPr/>
        </p:nvSpPr>
        <p:spPr>
          <a:xfrm>
            <a:off x="6903720" y="4910328"/>
            <a:ext cx="146304" cy="146304"/>
          </a:xfrm>
          <a:prstGeom prst="ellipse">
            <a:avLst/>
          </a:prstGeom>
          <a:solidFill>
            <a:srgbClr val="FFFFFF"/>
          </a:solidFill>
          <a:ln w="25400">
            <a:solidFill>
              <a:srgbClr val="239B56"/>
            </a:solidFill>
            <a:prstDash val="solid"/>
          </a:ln>
        </p:spPr>
        <p:txBody>
          <a:bodyPr/>
          <a:lstStyle/>
          <a:p>
            <a:endParaRPr lang="de-DE"/>
          </a:p>
        </p:txBody>
      </p:sp>
      <p:sp>
        <p:nvSpPr>
          <p:cNvPr id="76" name="Text 66"/>
          <p:cNvSpPr/>
          <p:nvPr/>
        </p:nvSpPr>
        <p:spPr>
          <a:xfrm>
            <a:off x="6464808" y="5129784"/>
            <a:ext cx="1024128"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LLaMA</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Feb 2023</a:t>
            </a:r>
            <a:endParaRPr lang="en-US" sz="1100" dirty="0"/>
          </a:p>
        </p:txBody>
      </p:sp>
      <p:sp>
        <p:nvSpPr>
          <p:cNvPr id="77" name="Shape 67"/>
          <p:cNvSpPr/>
          <p:nvPr/>
        </p:nvSpPr>
        <p:spPr>
          <a:xfrm>
            <a:off x="7872984" y="4910328"/>
            <a:ext cx="146304" cy="146304"/>
          </a:xfrm>
          <a:prstGeom prst="ellipse">
            <a:avLst/>
          </a:prstGeom>
          <a:solidFill>
            <a:srgbClr val="FFFFFF"/>
          </a:solidFill>
          <a:ln w="25400">
            <a:solidFill>
              <a:srgbClr val="239B56"/>
            </a:solidFill>
            <a:prstDash val="solid"/>
          </a:ln>
        </p:spPr>
        <p:txBody>
          <a:bodyPr/>
          <a:lstStyle/>
          <a:p>
            <a:endParaRPr lang="de-DE"/>
          </a:p>
        </p:txBody>
      </p:sp>
      <p:sp>
        <p:nvSpPr>
          <p:cNvPr id="78" name="Text 68"/>
          <p:cNvSpPr/>
          <p:nvPr/>
        </p:nvSpPr>
        <p:spPr>
          <a:xfrm>
            <a:off x="7434072" y="5129784"/>
            <a:ext cx="1024128"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Llama 2</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Jul 2023</a:t>
            </a:r>
            <a:endParaRPr lang="en-US" sz="1100" dirty="0"/>
          </a:p>
        </p:txBody>
      </p:sp>
      <p:sp>
        <p:nvSpPr>
          <p:cNvPr id="79" name="Shape 69"/>
          <p:cNvSpPr/>
          <p:nvPr/>
        </p:nvSpPr>
        <p:spPr>
          <a:xfrm>
            <a:off x="8842248" y="4910328"/>
            <a:ext cx="146304" cy="146304"/>
          </a:xfrm>
          <a:prstGeom prst="ellipse">
            <a:avLst/>
          </a:prstGeom>
          <a:solidFill>
            <a:srgbClr val="FFFFFF"/>
          </a:solidFill>
          <a:ln w="25400">
            <a:solidFill>
              <a:srgbClr val="239B56"/>
            </a:solidFill>
            <a:prstDash val="solid"/>
          </a:ln>
        </p:spPr>
        <p:txBody>
          <a:bodyPr/>
          <a:lstStyle/>
          <a:p>
            <a:endParaRPr lang="de-DE"/>
          </a:p>
        </p:txBody>
      </p:sp>
      <p:sp>
        <p:nvSpPr>
          <p:cNvPr id="80" name="Text 70"/>
          <p:cNvSpPr/>
          <p:nvPr/>
        </p:nvSpPr>
        <p:spPr>
          <a:xfrm>
            <a:off x="8403336" y="5129784"/>
            <a:ext cx="1024128" cy="731520"/>
          </a:xfrm>
          <a:prstGeom prst="rect">
            <a:avLst/>
          </a:prstGeom>
          <a:noFill/>
          <a:ln/>
        </p:spPr>
        <p:txBody>
          <a:bodyPr wrap="square" lIns="0" tIns="0" rIns="0" bIns="0" rtlCol="0" anchor="t"/>
          <a:lstStyle/>
          <a:p>
            <a:pPr marL="0" indent="0" algn="ctr">
              <a:buNone/>
            </a:pPr>
            <a:r>
              <a:rPr lang="en-US" sz="1100" dirty="0">
                <a:solidFill>
                  <a:srgbClr val="181818"/>
                </a:solidFill>
                <a:latin typeface="Poppins SemiBold" pitchFamily="34" charset="0"/>
                <a:ea typeface="Poppins SemiBold" pitchFamily="34" charset="-122"/>
                <a:cs typeface="Poppins SemiBold" pitchFamily="34" charset="-120"/>
              </a:rPr>
              <a:t>Mistral 7B</a:t>
            </a:r>
            <a:endParaRPr lang="en-US" sz="1100" dirty="0"/>
          </a:p>
          <a:p>
            <a:pPr marL="0" indent="0" algn="ctr">
              <a:buNone/>
            </a:pPr>
            <a:r>
              <a:rPr lang="en-US" sz="1050" dirty="0">
                <a:solidFill>
                  <a:srgbClr val="595959"/>
                </a:solidFill>
                <a:latin typeface="Lato" pitchFamily="34" charset="0"/>
                <a:ea typeface="Lato" pitchFamily="34" charset="-122"/>
                <a:cs typeface="Lato" pitchFamily="34" charset="-120"/>
              </a:rPr>
              <a:t>Sep 2023</a:t>
            </a:r>
            <a:endParaRPr lang="en-US" sz="1100" dirty="0"/>
          </a:p>
        </p:txBody>
      </p:sp>
      <p:sp>
        <p:nvSpPr>
          <p:cNvPr id="81" name="Shape 71"/>
          <p:cNvSpPr/>
          <p:nvPr/>
        </p:nvSpPr>
        <p:spPr>
          <a:xfrm>
            <a:off x="9811512" y="4910328"/>
            <a:ext cx="146304" cy="146304"/>
          </a:xfrm>
          <a:prstGeom prst="ellipse">
            <a:avLst/>
          </a:prstGeom>
          <a:solidFill>
            <a:srgbClr val="FFFFFF"/>
          </a:solidFill>
          <a:ln w="25400">
            <a:solidFill>
              <a:srgbClr val="239B56"/>
            </a:solidFill>
            <a:prstDash val="solid"/>
          </a:ln>
        </p:spPr>
        <p:txBody>
          <a:bodyPr/>
          <a:lstStyle/>
          <a:p>
            <a:endParaRPr lang="de-DE"/>
          </a:p>
        </p:txBody>
      </p:sp>
      <p:sp>
        <p:nvSpPr>
          <p:cNvPr id="82" name="Text 72"/>
          <p:cNvSpPr/>
          <p:nvPr/>
        </p:nvSpPr>
        <p:spPr>
          <a:xfrm>
            <a:off x="9372600" y="5129784"/>
            <a:ext cx="1024128" cy="731520"/>
          </a:xfrm>
          <a:prstGeom prst="rect">
            <a:avLst/>
          </a:prstGeom>
          <a:noFill/>
          <a:ln/>
        </p:spPr>
        <p:txBody>
          <a:bodyPr wrap="square" lIns="0" tIns="0" rIns="0" bIns="0" rtlCol="0" anchor="t"/>
          <a:lstStyle/>
          <a:p>
            <a:pPr marL="0" indent="0" algn="ctr">
              <a:buNone/>
            </a:pPr>
            <a:r>
              <a:rPr lang="en-US" sz="1000" dirty="0">
                <a:solidFill>
                  <a:srgbClr val="181818"/>
                </a:solidFill>
                <a:latin typeface="Poppins SemiBold" pitchFamily="34" charset="0"/>
                <a:ea typeface="Poppins SemiBold" pitchFamily="34" charset="-122"/>
                <a:cs typeface="Poppins SemiBold" pitchFamily="34" charset="-120"/>
              </a:rPr>
              <a:t>DeepSeek-R1</a:t>
            </a:r>
            <a:endParaRPr lang="en-US" sz="1000" dirty="0"/>
          </a:p>
          <a:p>
            <a:pPr marL="0" indent="0" algn="ctr">
              <a:buNone/>
            </a:pPr>
            <a:r>
              <a:rPr lang="en-US" sz="1050" dirty="0">
                <a:solidFill>
                  <a:srgbClr val="595959"/>
                </a:solidFill>
                <a:latin typeface="Lato" pitchFamily="34" charset="0"/>
                <a:ea typeface="Lato" pitchFamily="34" charset="-122"/>
                <a:cs typeface="Lato" pitchFamily="34" charset="-120"/>
              </a:rPr>
              <a:t>Jan 2025</a:t>
            </a:r>
            <a:endParaRPr lang="en-US" sz="1000" dirty="0"/>
          </a:p>
        </p:txBody>
      </p:sp>
      <p:sp>
        <p:nvSpPr>
          <p:cNvPr id="83" name="Shape 73"/>
          <p:cNvSpPr/>
          <p:nvPr/>
        </p:nvSpPr>
        <p:spPr>
          <a:xfrm>
            <a:off x="10780776" y="4910328"/>
            <a:ext cx="146304" cy="146304"/>
          </a:xfrm>
          <a:prstGeom prst="ellipse">
            <a:avLst/>
          </a:prstGeom>
          <a:solidFill>
            <a:srgbClr val="FFFFFF"/>
          </a:solidFill>
          <a:ln w="25400">
            <a:solidFill>
              <a:srgbClr val="239B56"/>
            </a:solidFill>
            <a:prstDash val="solid"/>
          </a:ln>
        </p:spPr>
        <p:txBody>
          <a:bodyPr/>
          <a:lstStyle/>
          <a:p>
            <a:endParaRPr lang="de-DE"/>
          </a:p>
        </p:txBody>
      </p:sp>
      <p:sp>
        <p:nvSpPr>
          <p:cNvPr id="84" name="Text 74"/>
          <p:cNvSpPr/>
          <p:nvPr/>
        </p:nvSpPr>
        <p:spPr>
          <a:xfrm>
            <a:off x="10341864" y="5129784"/>
            <a:ext cx="1024128" cy="731520"/>
          </a:xfrm>
          <a:prstGeom prst="rect">
            <a:avLst/>
          </a:prstGeom>
          <a:noFill/>
          <a:ln/>
        </p:spPr>
        <p:txBody>
          <a:bodyPr wrap="square" lIns="0" tIns="0" rIns="0" bIns="0" rtlCol="0" anchor="t"/>
          <a:lstStyle/>
          <a:p>
            <a:pPr marL="0" indent="0" algn="ctr">
              <a:buNone/>
            </a:pPr>
            <a:r>
              <a:rPr lang="en-US" sz="1000" dirty="0">
                <a:solidFill>
                  <a:srgbClr val="181818"/>
                </a:solidFill>
                <a:latin typeface="Poppins SemiBold" pitchFamily="34" charset="0"/>
                <a:ea typeface="Poppins SemiBold" pitchFamily="34" charset="-122"/>
                <a:cs typeface="Poppins SemiBold" pitchFamily="34" charset="-120"/>
              </a:rPr>
              <a:t>DeepSeek-V4</a:t>
            </a:r>
            <a:endParaRPr lang="en-US" sz="1000" dirty="0"/>
          </a:p>
          <a:p>
            <a:pPr marL="0" indent="0" algn="ctr">
              <a:buNone/>
            </a:pPr>
            <a:r>
              <a:rPr lang="en-US" sz="1050" dirty="0">
                <a:solidFill>
                  <a:srgbClr val="595959"/>
                </a:solidFill>
                <a:latin typeface="Lato" pitchFamily="34" charset="0"/>
                <a:ea typeface="Lato" pitchFamily="34" charset="-122"/>
                <a:cs typeface="Lato" pitchFamily="34" charset="-120"/>
              </a:rPr>
              <a:t>Apr 2026</a:t>
            </a:r>
            <a:endParaRPr lang="en-US" sz="1000" dirty="0"/>
          </a:p>
        </p:txBody>
      </p:sp>
      <p:sp>
        <p:nvSpPr>
          <p:cNvPr id="85" name="Shape 7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86" name="Shape 7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87" name="Text 7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88" name="Shape 7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89" name="Text 7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90" name="Shape 8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91" name="Text 8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92" name="Shape 8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93" name="Text 8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94" name="Shape 84"/>
          <p:cNvSpPr/>
          <p:nvPr/>
        </p:nvSpPr>
        <p:spPr>
          <a:xfrm>
            <a:off x="8692530" y="6359652"/>
            <a:ext cx="82296" cy="82296"/>
          </a:xfrm>
          <a:prstGeom prst="ellipse">
            <a:avLst/>
          </a:prstGeom>
          <a:solidFill>
            <a:srgbClr val="D62828"/>
          </a:solidFill>
          <a:ln/>
        </p:spPr>
        <p:txBody>
          <a:bodyPr/>
          <a:lstStyle/>
          <a:p>
            <a:endParaRPr lang="de-DE"/>
          </a:p>
        </p:txBody>
      </p:sp>
      <p:sp>
        <p:nvSpPr>
          <p:cNvPr id="95" name="Shape 85"/>
          <p:cNvSpPr/>
          <p:nvPr/>
        </p:nvSpPr>
        <p:spPr>
          <a:xfrm>
            <a:off x="8778028" y="6364224"/>
            <a:ext cx="1966172" cy="73152"/>
          </a:xfrm>
          <a:prstGeom prst="rect">
            <a:avLst/>
          </a:prstGeom>
          <a:solidFill>
            <a:srgbClr val="3D4C61"/>
          </a:solidFill>
          <a:ln/>
        </p:spPr>
        <p:txBody>
          <a:bodyPr/>
          <a:lstStyle/>
          <a:p>
            <a:endParaRPr lang="de-DE"/>
          </a:p>
        </p:txBody>
      </p:sp>
      <p:sp>
        <p:nvSpPr>
          <p:cNvPr id="96" name="Text 86"/>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15</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97"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El Capitan</a:t>
            </a:r>
          </a:p>
          <a:p>
            <a:pPr marL="0" indent="0" algn="l">
              <a:lnSpc>
                <a:spcPct val="95000"/>
              </a:lnSpc>
              <a:spcBef>
                <a:spcPts val="0"/>
              </a:spcBef>
              <a:buNone/>
            </a:pPr>
            <a:r>
              <a:rPr lang="de-DE" sz="750" dirty="0">
                <a:solidFill>
                  <a:srgbClr val="8B1E3F"/>
                </a:solidFill>
                <a:latin typeface="Poppins" pitchFamily="34" charset="0"/>
                <a:cs typeface="Poppins" pitchFamily="34" charset="0"/>
              </a:rPr>
              <a:t>1,74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2024</a:t>
            </a:r>
          </a:p>
        </p:txBody>
      </p:sp>
      <p:sp>
        <p:nvSpPr>
          <p:cNvPr id="98"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120" name="Hinweis Zeitachse"/>
          <p:cNvSpPr txBox="1"/>
          <p:nvPr/>
        </p:nvSpPr>
        <p:spPr>
          <a:xfrm>
            <a:off x="777600" y="5958000"/>
            <a:ext cx="9968400" cy="216000"/>
          </a:xfrm>
          <a:prstGeom prst="rect">
            <a:avLst/>
          </a:prstGeom>
          <a:noFill/>
          <a:ln>
            <a:noFill/>
          </a:ln>
        </p:spPr>
        <p:txBody>
          <a:bodyPr wrap="square" lIns="0" tIns="0" rIns="0" bIns="0" rtlCol="0" anchor="ctr"/>
          <a:lstStyle/>
          <a:p>
            <a:pPr marL="0" indent="0" algn="l">
              <a:buNone/>
            </a:pPr>
            <a:r>
              <a:rPr lang="de-DE" sz="1000" i="1" b="1" dirty="0">
                <a:solidFill>
                  <a:srgbClr val="595959"/>
                </a:solidFill>
                <a:latin typeface="Lato" pitchFamily="34" charset="0"/>
                <a:ea typeface="Lato" pitchFamily="34" charset="-122"/>
                <a:cs typeface="Lato" pitchFamily="34" charset="-120"/>
              </a:rPr>
              <a:t>Linie = Zeitachse je Lager, keine Abstammung: </a:t>
            </a:r>
            <a:r>
              <a:rPr lang="de-DE" sz="1000" i="1" dirty="0">
                <a:solidFill>
                  <a:srgbClr val="595959"/>
                </a:solidFill>
                <a:latin typeface="Lato" pitchFamily="34" charset="0"/>
                <a:ea typeface="Lato" pitchFamily="34" charset="-122"/>
                <a:cs typeface="Lato" pitchFamily="34" charset="-120"/>
              </a:rPr>
              <a:t>Claude (Anthropic) und Gemini (Google) sind getrennte Modellfamilien, Copilot nutzt GPT-4.</a:t>
            </a:r>
            <a:endParaRPr lang="de-DE" sz="1000" dirty="0"/>
          </a:p>
        </p:txBody>
      </p:sp>
      <p:sp>
        <p:nvSpPr>
          <p:cNvPr id="122" name="Name ChatGPT"/>
          <p:cNvSpPr txBox="1"/>
          <p:nvPr/>
        </p:nvSpPr>
        <p:spPr>
          <a:xfrm>
            <a:off x="4105940" y="2496312"/>
            <a:ext cx="492005" cy="132080"/>
          </a:xfrm>
          <a:prstGeom prst="rect">
            <a:avLst/>
          </a:prstGeom>
          <a:noFill/>
        </p:spPr>
        <p:txBody>
          <a:bodyPr wrap="none" anchor="t" lIns="0" rIns="0" tIns="0" bIns="0">
            <a:spAutoFit/>
          </a:bodyPr>
          <a:lstStyle/>
          <a:p>
            <a:pPr algn="ctr"/>
            <a:r>
              <a:rPr sz="800" b="1" i="0">
                <a:solidFill>
                  <a:srgbClr val="222222"/>
                </a:solidFill>
                <a:latin typeface="Lato"/>
              </a:rPr>
              <a:t>ChatGPT</a:t>
            </a:r>
          </a:p>
        </p:txBody>
      </p:sp>
      <p:sp>
        <p:nvSpPr>
          <p:cNvPr id="124" name="Name Copilot"/>
          <p:cNvSpPr txBox="1"/>
          <p:nvPr/>
        </p:nvSpPr>
        <p:spPr>
          <a:xfrm>
            <a:off x="4648746" y="2496312"/>
            <a:ext cx="411678" cy="132080"/>
          </a:xfrm>
          <a:prstGeom prst="rect">
            <a:avLst/>
          </a:prstGeom>
          <a:noFill/>
        </p:spPr>
        <p:txBody>
          <a:bodyPr wrap="none" anchor="t" lIns="0" rIns="0" tIns="0" bIns="0">
            <a:spAutoFit/>
          </a:bodyPr>
          <a:lstStyle/>
          <a:p>
            <a:pPr algn="ctr"/>
            <a:r>
              <a:rPr sz="800" b="1" i="0">
                <a:solidFill>
                  <a:srgbClr val="222222"/>
                </a:solidFill>
                <a:latin typeface="Lato"/>
              </a:rPr>
              <a:t>Copilot</a:t>
            </a:r>
          </a:p>
        </p:txBody>
      </p:sp>
      <p:sp>
        <p:nvSpPr>
          <p:cNvPr id="129" name="Name Meta"/>
          <p:cNvSpPr txBox="1"/>
          <p:nvPr/>
        </p:nvSpPr>
        <p:spPr>
          <a:xfrm>
            <a:off x="9644759" y="4416552"/>
            <a:ext cx="317500" cy="132080"/>
          </a:xfrm>
          <a:prstGeom prst="rect">
            <a:avLst/>
          </a:prstGeom>
          <a:noFill/>
        </p:spPr>
        <p:txBody>
          <a:bodyPr wrap="none" anchor="t" lIns="0" rIns="0" tIns="0" bIns="0">
            <a:spAutoFit/>
          </a:bodyPr>
          <a:lstStyle/>
          <a:p>
            <a:pPr algn="ctr"/>
            <a:r>
              <a:rPr sz="800" b="1" i="0">
                <a:solidFill>
                  <a:srgbClr val="222222"/>
                </a:solidFill>
                <a:latin typeface="Lato"/>
              </a:rPr>
              <a:t>Meta</a:t>
            </a:r>
          </a:p>
        </p:txBody>
      </p:sp>
      <p:sp>
        <p:nvSpPr>
          <p:cNvPr id="131" name="Name Mistral"/>
          <p:cNvSpPr txBox="1"/>
          <p:nvPr/>
        </p:nvSpPr>
        <p:spPr>
          <a:xfrm>
            <a:off x="10013059" y="4416552"/>
            <a:ext cx="402699" cy="132080"/>
          </a:xfrm>
          <a:prstGeom prst="rect">
            <a:avLst/>
          </a:prstGeom>
          <a:noFill/>
        </p:spPr>
        <p:txBody>
          <a:bodyPr wrap="none" anchor="t" lIns="0" rIns="0" tIns="0" bIns="0">
            <a:spAutoFit/>
          </a:bodyPr>
          <a:lstStyle/>
          <a:p>
            <a:pPr algn="ctr"/>
            <a:r>
              <a:rPr sz="800" b="1" i="0">
                <a:solidFill>
                  <a:srgbClr val="222222"/>
                </a:solidFill>
                <a:latin typeface="Lato"/>
              </a:rPr>
              <a:t>Mistral</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3D4C61"/>
                </a:solidFill>
                <a:latin typeface="Playfair Display" pitchFamily="34" charset="0"/>
                <a:ea typeface="Playfair Display" pitchFamily="34" charset="-122"/>
                <a:cs typeface="Playfair Display" pitchFamily="34" charset="-120"/>
              </a:rPr>
              <a:t>2026</a:t>
            </a:r>
            <a:endParaRPr lang="en-US" sz="6800" dirty="0"/>
          </a:p>
        </p:txBody>
      </p:sp>
      <p:sp>
        <p:nvSpPr>
          <p:cNvPr id="6"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7 · Exkurs: Eigentum &amp; Beteiligungen</a:t>
            </a:r>
            <a:endParaRPr lang="en-US" sz="1600" dirty="0"/>
          </a:p>
        </p:txBody>
      </p:sp>
      <p:sp>
        <p:nvSpPr>
          <p:cNvPr id="7"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Wer gehört wem?</a:t>
            </a:r>
            <a:endParaRPr lang="en-US" sz="2700" dirty="0"/>
          </a:p>
        </p:txBody>
      </p:sp>
      <p:sp>
        <p:nvSpPr>
          <p:cNvPr id="86" name="Shape 7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87" name="Shape 7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88" name="Text 7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89" name="Shape 7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90" name="Text 7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91" name="Shape 8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92" name="Text 8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93" name="Shape 8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94" name="Text 8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95" name="Shape 84"/>
          <p:cNvSpPr/>
          <p:nvPr/>
        </p:nvSpPr>
        <p:spPr>
          <a:xfrm>
            <a:off x="8692530" y="6359652"/>
            <a:ext cx="82296" cy="82296"/>
          </a:xfrm>
          <a:prstGeom prst="ellipse">
            <a:avLst/>
          </a:prstGeom>
          <a:solidFill>
            <a:srgbClr val="D62828"/>
          </a:solidFill>
          <a:ln/>
        </p:spPr>
        <p:txBody>
          <a:bodyPr/>
          <a:lstStyle/>
          <a:p>
            <a:endParaRPr lang="de-DE"/>
          </a:p>
        </p:txBody>
      </p:sp>
      <p:sp>
        <p:nvSpPr>
          <p:cNvPr id="96" name="Shape 85"/>
          <p:cNvSpPr/>
          <p:nvPr/>
        </p:nvSpPr>
        <p:spPr>
          <a:xfrm>
            <a:off x="8778028" y="6364224"/>
            <a:ext cx="1966172" cy="73152"/>
          </a:xfrm>
          <a:prstGeom prst="rect">
            <a:avLst/>
          </a:prstGeom>
          <a:solidFill>
            <a:srgbClr val="3D4C61"/>
          </a:solidFill>
          <a:ln/>
        </p:spPr>
        <p:txBody>
          <a:bodyPr/>
          <a:lstStyle/>
          <a:p>
            <a:endParaRPr lang="de-DE"/>
          </a:p>
        </p:txBody>
      </p:sp>
      <p:sp>
        <p:nvSpPr>
          <p:cNvPr id="97" name="Text 86"/>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16</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98"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LineShine</a:t>
            </a:r>
          </a:p>
          <a:p>
            <a:pPr marL="0" indent="0" algn="l">
              <a:lnSpc>
                <a:spcPct val="95000"/>
              </a:lnSpc>
              <a:spcBef>
                <a:spcPts val="0"/>
              </a:spcBef>
              <a:buNone/>
            </a:pPr>
            <a:r>
              <a:rPr lang="de-DE" sz="750" dirty="0">
                <a:solidFill>
                  <a:srgbClr val="8B1E3F"/>
                </a:solidFill>
                <a:latin typeface="Poppins" pitchFamily="34" charset="0"/>
                <a:cs typeface="Poppins" pitchFamily="34" charset="0"/>
              </a:rPr>
              <a:t>2,20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2026</a:t>
            </a:r>
          </a:p>
        </p:txBody>
      </p:sp>
      <p:sp>
        <p:nvSpPr>
          <p:cNvPr id="99"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100" name="TextBox 99"/>
          <p:cNvSpPr txBox="1"/>
          <p:nvPr/>
        </p:nvSpPr>
        <p:spPr>
          <a:xfrm>
            <a:off x="685800" y="2133600"/>
            <a:ext cx="6604000" cy="152400"/>
          </a:xfrm>
          <a:prstGeom prst="rect">
            <a:avLst/>
          </a:prstGeom>
          <a:noFill/>
        </p:spPr>
        <p:txBody>
          <a:bodyPr wrap="square" anchor="t" lIns="0" rIns="0" tIns="0" bIns="0">
            <a:spAutoFit/>
          </a:bodyPr>
          <a:lstStyle/>
          <a:p>
            <a:pPr algn="l"/>
            <a:r>
              <a:rPr sz="900" b="0" i="0">
                <a:solidFill>
                  <a:srgbClr val="3D4C61"/>
                </a:solidFill>
                <a:latin typeface="Poppins SemiBold"/>
              </a:rPr>
              <a:t>Lager und Eigentümer · Stand 01.11.2026 · Prozent = Kapitalanteil</a:t>
            </a:r>
          </a:p>
        </p:txBody>
      </p:sp>
      <p:sp>
        <p:nvSpPr>
          <p:cNvPr id="101" name="Rectangle 100"/>
          <p:cNvSpPr/>
          <p:nvPr/>
        </p:nvSpPr>
        <p:spPr>
          <a:xfrm>
            <a:off x="635000" y="2311400"/>
            <a:ext cx="6858000" cy="419100"/>
          </a:xfrm>
          <a:prstGeom prst="rect">
            <a:avLst/>
          </a:prstGeom>
          <a:solidFill>
            <a:srgbClr val="F4F5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2" name="Firma OAI"/>
          <p:cNvSpPr/>
          <p:nvPr/>
        </p:nvSpPr>
        <p:spPr>
          <a:xfrm>
            <a:off x="781471" y="2360803"/>
            <a:ext cx="291256" cy="142494"/>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FFFFFF"/>
                </a:solidFill>
                <a:latin typeface="Lato"/>
              </a:rPr>
              <a:t>OAI</a:t>
            </a:r>
          </a:p>
        </p:txBody>
      </p:sp>
      <p:sp>
        <p:nvSpPr>
          <p:cNvPr id="103" name="TextBox 102"/>
          <p:cNvSpPr txBox="1"/>
          <p:nvPr/>
        </p:nvSpPr>
        <p:spPr>
          <a:xfrm>
            <a:off x="1295400" y="23431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OpenAI  </a:t>
            </a:r>
            <a:r>
              <a:rPr sz="850" b="0" i="0">
                <a:solidFill>
                  <a:srgbClr val="4D4D4D"/>
                </a:solidFill>
                <a:latin typeface="Lato"/>
              </a:rPr>
              <a:t>OpenAI Foundation ~26 %, Microsoft ~24 %, Mitarbeitende und Investoren ~47 % (Stand Sep 2026) · Nvidia ~30 Mrd. $ investiert</a:t>
            </a:r>
          </a:p>
        </p:txBody>
      </p:sp>
      <p:sp>
        <p:nvSpPr>
          <p:cNvPr id="104" name="Firma GOO"/>
          <p:cNvSpPr/>
          <p:nvPr/>
        </p:nvSpPr>
        <p:spPr>
          <a:xfrm>
            <a:off x="753189" y="2779903"/>
            <a:ext cx="347821" cy="142494"/>
          </a:xfrm>
          <a:prstGeom prst="roundRect">
            <a:avLst>
              <a:gd name="adj" fmla="val 35000"/>
            </a:avLst>
          </a:prstGeom>
          <a:solidFill>
            <a:srgbClr val="0072B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FFFFFF"/>
                </a:solidFill>
                <a:latin typeface="Lato"/>
              </a:rPr>
              <a:t>GOO</a:t>
            </a:r>
          </a:p>
        </p:txBody>
      </p:sp>
      <p:sp>
        <p:nvSpPr>
          <p:cNvPr id="105" name="TextBox 104"/>
          <p:cNvSpPr txBox="1"/>
          <p:nvPr/>
        </p:nvSpPr>
        <p:spPr>
          <a:xfrm>
            <a:off x="1295400" y="27622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Google  </a:t>
            </a:r>
            <a:r>
              <a:rPr sz="850" b="0" i="0">
                <a:solidFill>
                  <a:srgbClr val="4D4D4D"/>
                </a:solidFill>
                <a:latin typeface="Lato"/>
              </a:rPr>
              <a:t>Alphabet 100 % an Google und DeepMind (DeepMind seit 2014) · an Anthropic </a:t>
            </a:r>
            <a:r>
              <a:rPr sz="850" b="0" i="1">
                <a:solidFill>
                  <a:srgbClr val="4D4D4D"/>
                </a:solidFill>
                <a:latin typeface="Lato"/>
              </a:rPr>
              <a:t>~8–15 % (Schätzung, nicht gesichert)</a:t>
            </a:r>
          </a:p>
        </p:txBody>
      </p:sp>
      <p:sp>
        <p:nvSpPr>
          <p:cNvPr id="106" name="Rectangle 105"/>
          <p:cNvSpPr/>
          <p:nvPr/>
        </p:nvSpPr>
        <p:spPr>
          <a:xfrm>
            <a:off x="635000" y="3149600"/>
            <a:ext cx="6858000" cy="419100"/>
          </a:xfrm>
          <a:prstGeom prst="rect">
            <a:avLst/>
          </a:prstGeom>
          <a:solidFill>
            <a:srgbClr val="F4F5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7" name="Firma ANT"/>
          <p:cNvSpPr/>
          <p:nvPr/>
        </p:nvSpPr>
        <p:spPr>
          <a:xfrm>
            <a:off x="767278" y="3199003"/>
            <a:ext cx="319643" cy="142494"/>
          </a:xfrm>
          <a:prstGeom prst="roundRect">
            <a:avLst>
              <a:gd name="adj" fmla="val 35000"/>
            </a:avLst>
          </a:prstGeom>
          <a:solidFill>
            <a:srgbClr val="D55E00"/>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FFFFFF"/>
                </a:solidFill>
                <a:latin typeface="Lato"/>
              </a:rPr>
              <a:t>ANT</a:t>
            </a:r>
          </a:p>
        </p:txBody>
      </p:sp>
      <p:sp>
        <p:nvSpPr>
          <p:cNvPr id="108" name="TextBox 107"/>
          <p:cNvSpPr txBox="1"/>
          <p:nvPr/>
        </p:nvSpPr>
        <p:spPr>
          <a:xfrm>
            <a:off x="1295400" y="31813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Anthropic  </a:t>
            </a:r>
            <a:r>
              <a:rPr sz="850" b="0" i="0">
                <a:solidFill>
                  <a:srgbClr val="4D4D4D"/>
                </a:solidFill>
                <a:latin typeface="Lato"/>
              </a:rPr>
              <a:t>Amazon ~18 Mrd. $ investiert, </a:t>
            </a:r>
            <a:r>
              <a:rPr sz="850" b="0" i="1">
                <a:solidFill>
                  <a:srgbClr val="4D4D4D"/>
                </a:solidFill>
                <a:latin typeface="Lato"/>
              </a:rPr>
              <a:t>Anteil nicht offengelegt</a:t>
            </a:r>
            <a:r>
              <a:rPr sz="850" b="0" i="0">
                <a:solidFill>
                  <a:srgbClr val="4D4D4D"/>
                </a:solidFill>
                <a:latin typeface="Lato"/>
              </a:rPr>
              <a:t> · Google s. o. · Nvidia bis 10 Mrd. $ · Börsengang: S-1 eingereicht 26.10.2026, </a:t>
            </a:r>
            <a:r>
              <a:rPr sz="850" b="0" i="1">
                <a:solidFill>
                  <a:srgbClr val="4D4D4D"/>
                </a:solidFill>
                <a:latin typeface="Lato"/>
              </a:rPr>
              <a:t>Notierung Mitte Nov. erwartet (nicht gesichert)</a:t>
            </a:r>
          </a:p>
        </p:txBody>
      </p:sp>
      <p:sp>
        <p:nvSpPr>
          <p:cNvPr id="109" name="Firma SXSI"/>
          <p:cNvSpPr/>
          <p:nvPr/>
        </p:nvSpPr>
        <p:spPr>
          <a:xfrm>
            <a:off x="767010" y="3618103"/>
            <a:ext cx="320178" cy="142494"/>
          </a:xfrm>
          <a:prstGeom prst="roundRect">
            <a:avLst>
              <a:gd name="adj" fmla="val 35000"/>
            </a:avLst>
          </a:prstGeom>
          <a:solidFill>
            <a:srgbClr val="000000"/>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FFFFFF"/>
                </a:solidFill>
                <a:latin typeface="Lato"/>
              </a:rPr>
              <a:t>SXSI</a:t>
            </a:r>
          </a:p>
        </p:txBody>
      </p:sp>
      <p:sp>
        <p:nvSpPr>
          <p:cNvPr id="110" name="TextBox 109"/>
          <p:cNvSpPr txBox="1"/>
          <p:nvPr/>
        </p:nvSpPr>
        <p:spPr>
          <a:xfrm>
            <a:off x="1295400" y="36004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SpaceXSI  </a:t>
            </a:r>
            <a:r>
              <a:rPr sz="850" b="0" i="0">
                <a:solidFill>
                  <a:srgbClr val="4D4D4D"/>
                </a:solidFill>
                <a:latin typeface="Lato"/>
              </a:rPr>
              <a:t>SpaceX 100 % (xAI übernommen 02.02.2026; SpaceX an der Nasdaq seit 12.06.2026, SPCX) · X 100 % (seit 28.03.2025) · Cursor 100 % (60 Mrd. $ in Aktien, vollzogen 14.08.2026)</a:t>
            </a:r>
          </a:p>
        </p:txBody>
      </p:sp>
      <p:sp>
        <p:nvSpPr>
          <p:cNvPr id="111" name="Rectangle 110"/>
          <p:cNvSpPr/>
          <p:nvPr/>
        </p:nvSpPr>
        <p:spPr>
          <a:xfrm>
            <a:off x="635000" y="3987800"/>
            <a:ext cx="6858000" cy="419100"/>
          </a:xfrm>
          <a:prstGeom prst="rect">
            <a:avLst/>
          </a:prstGeom>
          <a:solidFill>
            <a:srgbClr val="F4F5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2" name="Firma MSFT"/>
          <p:cNvSpPr/>
          <p:nvPr/>
        </p:nvSpPr>
        <p:spPr>
          <a:xfrm>
            <a:off x="736947" y="4037203"/>
            <a:ext cx="380305" cy="142494"/>
          </a:xfrm>
          <a:prstGeom prst="roundRect">
            <a:avLst>
              <a:gd name="adj" fmla="val 35000"/>
            </a:avLst>
          </a:prstGeom>
          <a:solidFill>
            <a:srgbClr val="56B4E9"/>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000000"/>
                </a:solidFill>
                <a:latin typeface="Lato"/>
              </a:rPr>
              <a:t>MSFT</a:t>
            </a:r>
          </a:p>
        </p:txBody>
      </p:sp>
      <p:sp>
        <p:nvSpPr>
          <p:cNvPr id="113" name="TextBox 112"/>
          <p:cNvSpPr txBox="1"/>
          <p:nvPr/>
        </p:nvSpPr>
        <p:spPr>
          <a:xfrm>
            <a:off x="1295400" y="40195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Microsoft  </a:t>
            </a:r>
            <a:r>
              <a:rPr sz="850" b="0" i="0">
                <a:solidFill>
                  <a:srgbClr val="4D4D4D"/>
                </a:solidFill>
                <a:latin typeface="Lato"/>
              </a:rPr>
              <a:t>GitHub 100 % (seit 2018) · OpenAI ~24 % (s. o.)</a:t>
            </a:r>
          </a:p>
        </p:txBody>
      </p:sp>
      <p:sp>
        <p:nvSpPr>
          <p:cNvPr id="114" name="Firma META"/>
          <p:cNvSpPr/>
          <p:nvPr/>
        </p:nvSpPr>
        <p:spPr>
          <a:xfrm>
            <a:off x="730954" y="4456303"/>
            <a:ext cx="392291" cy="142494"/>
          </a:xfrm>
          <a:prstGeom prst="roundRect">
            <a:avLst>
              <a:gd name="adj" fmla="val 35000"/>
            </a:avLst>
          </a:prstGeom>
          <a:solidFill>
            <a:srgbClr val="CC79A7"/>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000000"/>
                </a:solidFill>
                <a:latin typeface="Lato"/>
              </a:rPr>
              <a:t>META</a:t>
            </a:r>
          </a:p>
        </p:txBody>
      </p:sp>
      <p:sp>
        <p:nvSpPr>
          <p:cNvPr id="115" name="TextBox 114"/>
          <p:cNvSpPr txBox="1"/>
          <p:nvPr/>
        </p:nvSpPr>
        <p:spPr>
          <a:xfrm>
            <a:off x="1295400" y="44386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Meta  </a:t>
            </a:r>
            <a:r>
              <a:rPr sz="850" b="0" i="0">
                <a:solidFill>
                  <a:srgbClr val="4D4D4D"/>
                </a:solidFill>
                <a:latin typeface="Lato"/>
              </a:rPr>
              <a:t>Facebook, Instagram, WhatsApp 100 % · Scale AI 49 % ohne Stimmrecht (06/2025)</a:t>
            </a:r>
          </a:p>
        </p:txBody>
      </p:sp>
      <p:sp>
        <p:nvSpPr>
          <p:cNvPr id="116" name="Rectangle 115"/>
          <p:cNvSpPr/>
          <p:nvPr/>
        </p:nvSpPr>
        <p:spPr>
          <a:xfrm>
            <a:off x="635000" y="4826000"/>
            <a:ext cx="6858000" cy="419100"/>
          </a:xfrm>
          <a:prstGeom prst="rect">
            <a:avLst/>
          </a:prstGeom>
          <a:solidFill>
            <a:srgbClr val="F4F5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7" name="Firma China"/>
          <p:cNvSpPr/>
          <p:nvPr/>
        </p:nvSpPr>
        <p:spPr>
          <a:xfrm>
            <a:off x="738083" y="4875403"/>
            <a:ext cx="378033" cy="142494"/>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000000"/>
                </a:solidFill>
                <a:latin typeface="Lato"/>
              </a:rPr>
              <a:t>China</a:t>
            </a:r>
          </a:p>
        </p:txBody>
      </p:sp>
      <p:sp>
        <p:nvSpPr>
          <p:cNvPr id="118" name="TextBox 117"/>
          <p:cNvSpPr txBox="1"/>
          <p:nvPr/>
        </p:nvSpPr>
        <p:spPr>
          <a:xfrm>
            <a:off x="1295400" y="48577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China  </a:t>
            </a:r>
            <a:r>
              <a:rPr sz="850" b="0" i="0">
                <a:solidFill>
                  <a:srgbClr val="4D4D4D"/>
                </a:solidFill>
                <a:latin typeface="Lato"/>
              </a:rPr>
              <a:t>DSK DeepSeek: Liang Wenfeng/High-Flyer kontrollieren, externe Runde ~7,4 Mrd. $ (06/2026) · ALI Alibaba (Qwen) · BIDU Baidu (ERNIE) · BYTE ByteDance · XPEV XPeng</a:t>
            </a:r>
          </a:p>
        </p:txBody>
      </p:sp>
      <p:sp>
        <p:nvSpPr>
          <p:cNvPr id="119" name="Firma Europa"/>
          <p:cNvSpPr/>
          <p:nvPr/>
        </p:nvSpPr>
        <p:spPr>
          <a:xfrm>
            <a:off x="705425" y="5294503"/>
            <a:ext cx="443349" cy="142494"/>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000000"/>
                </a:solidFill>
                <a:latin typeface="Lato"/>
              </a:rPr>
              <a:t>Europa</a:t>
            </a:r>
          </a:p>
        </p:txBody>
      </p:sp>
      <p:sp>
        <p:nvSpPr>
          <p:cNvPr id="120" name="TextBox 119"/>
          <p:cNvSpPr txBox="1"/>
          <p:nvPr/>
        </p:nvSpPr>
        <p:spPr>
          <a:xfrm>
            <a:off x="1295400" y="52768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Europa  </a:t>
            </a:r>
            <a:r>
              <a:rPr sz="850" b="0" i="0">
                <a:solidFill>
                  <a:srgbClr val="4D4D4D"/>
                </a:solidFill>
                <a:latin typeface="Lato"/>
              </a:rPr>
              <a:t>MIS Mistral: ASML ~10 % </a:t>
            </a:r>
            <a:r>
              <a:rPr sz="850" b="0" i="1">
                <a:solidFill>
                  <a:srgbClr val="4D4D4D"/>
                </a:solidFill>
                <a:latin typeface="Lato"/>
              </a:rPr>
              <a:t>(nicht gesichert)</a:t>
            </a:r>
            <a:r>
              <a:rPr sz="850" b="0" i="0">
                <a:solidFill>
                  <a:srgbClr val="4D4D4D"/>
                </a:solidFill>
                <a:latin typeface="Lato"/>
              </a:rPr>
              <a:t>, Serie D 08.09.2026 unter Führung von Samsung · DPL DeepL · BFL Black Forest Labs · STAB Stability AI</a:t>
            </a:r>
          </a:p>
        </p:txBody>
      </p:sp>
      <p:sp>
        <p:nvSpPr>
          <p:cNvPr id="121" name="Rectangle 120"/>
          <p:cNvSpPr/>
          <p:nvPr/>
        </p:nvSpPr>
        <p:spPr>
          <a:xfrm>
            <a:off x="635000" y="5664200"/>
            <a:ext cx="6858000" cy="419100"/>
          </a:xfrm>
          <a:prstGeom prst="rect">
            <a:avLst/>
          </a:prstGeom>
          <a:solidFill>
            <a:srgbClr val="F4F5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2" name="Firma grau"/>
          <p:cNvSpPr/>
          <p:nvPr/>
        </p:nvSpPr>
        <p:spPr>
          <a:xfrm>
            <a:off x="770388" y="5713603"/>
            <a:ext cx="313422" cy="142494"/>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50" b="1">
                <a:solidFill>
                  <a:srgbClr val="000000"/>
                </a:solidFill>
                <a:latin typeface="Lato"/>
              </a:rPr>
              <a:t>grau</a:t>
            </a:r>
          </a:p>
        </p:txBody>
      </p:sp>
      <p:sp>
        <p:nvSpPr>
          <p:cNvPr id="123" name="TextBox 122"/>
          <p:cNvSpPr txBox="1"/>
          <p:nvPr/>
        </p:nvSpPr>
        <p:spPr>
          <a:xfrm>
            <a:off x="1295400" y="5695950"/>
            <a:ext cx="6096000" cy="381000"/>
          </a:xfrm>
          <a:prstGeom prst="rect">
            <a:avLst/>
          </a:prstGeom>
          <a:noFill/>
        </p:spPr>
        <p:txBody>
          <a:bodyPr wrap="square" anchor="t" lIns="0" rIns="0" tIns="0" bIns="0">
            <a:spAutoFit/>
          </a:bodyPr>
          <a:lstStyle/>
          <a:p>
            <a:pPr algn="l">
              <a:lnSpc>
                <a:spcPct val="95000"/>
              </a:lnSpc>
            </a:pPr>
            <a:r>
              <a:rPr sz="900" b="0" i="0">
                <a:solidFill>
                  <a:srgbClr val="3D4C61"/>
                </a:solidFill>
                <a:latin typeface="Poppins SemiBold"/>
              </a:rPr>
              <a:t>andere  </a:t>
            </a:r>
            <a:r>
              <a:rPr sz="850" b="0" i="0">
                <a:solidFill>
                  <a:srgbClr val="4D4D4D"/>
                </a:solidFill>
                <a:latin typeface="Lato"/>
              </a:rPr>
              <a:t>grau: AAPL Apple (kein Anteil, Gemini-Liefervertrag mit Google 12.01.2026) · AMZN Amazon · NVDA Nvidia · TSLA Tesla · FIG Figure · IBM · MJ Midjourney · LF Linux Foundation (A2A) · OSS Open Source u. a.</a:t>
            </a:r>
          </a:p>
        </p:txBody>
      </p:sp>
      <p:sp>
        <p:nvSpPr>
          <p:cNvPr id="124" name="Rounded Rectangle 123"/>
          <p:cNvSpPr/>
          <p:nvPr/>
        </p:nvSpPr>
        <p:spPr>
          <a:xfrm>
            <a:off x="7772400" y="2133600"/>
            <a:ext cx="3835400" cy="3962400"/>
          </a:xfrm>
          <a:prstGeom prst="roundRect">
            <a:avLst>
              <a:gd name="adj" fmla="val 3000"/>
            </a:avLst>
          </a:prstGeom>
          <a:solidFill>
            <a:srgbClr val="F2F2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5" name="TextBox 124"/>
          <p:cNvSpPr txBox="1"/>
          <p:nvPr/>
        </p:nvSpPr>
        <p:spPr>
          <a:xfrm>
            <a:off x="7874000" y="2209800"/>
            <a:ext cx="3632200" cy="177800"/>
          </a:xfrm>
          <a:prstGeom prst="rect">
            <a:avLst/>
          </a:prstGeom>
          <a:noFill/>
        </p:spPr>
        <p:txBody>
          <a:bodyPr wrap="square" anchor="t" lIns="0" rIns="0" tIns="0" bIns="0">
            <a:spAutoFit/>
          </a:bodyPr>
          <a:lstStyle/>
          <a:p>
            <a:pPr algn="l"/>
            <a:r>
              <a:rPr sz="1100" b="0" i="0">
                <a:solidFill>
                  <a:srgbClr val="3D4C61"/>
                </a:solidFill>
                <a:latin typeface="Poppins SemiBold"/>
              </a:rPr>
              <a:t>Große Finanzinvestoren</a:t>
            </a:r>
          </a:p>
        </p:txBody>
      </p:sp>
      <p:sp>
        <p:nvSpPr>
          <p:cNvPr id="126" name="TextBox 125"/>
          <p:cNvSpPr txBox="1"/>
          <p:nvPr/>
        </p:nvSpPr>
        <p:spPr>
          <a:xfrm>
            <a:off x="7874000" y="2413000"/>
            <a:ext cx="3632200" cy="152400"/>
          </a:xfrm>
          <a:prstGeom prst="rect">
            <a:avLst/>
          </a:prstGeom>
          <a:noFill/>
        </p:spPr>
        <p:txBody>
          <a:bodyPr wrap="square" anchor="t" lIns="0" rIns="0" tIns="0" bIns="0">
            <a:spAutoFit/>
          </a:bodyPr>
          <a:lstStyle/>
          <a:p>
            <a:pPr algn="l"/>
            <a:r>
              <a:rPr sz="850" b="0" i="1">
                <a:solidFill>
                  <a:srgbClr val="808080"/>
                </a:solidFill>
                <a:latin typeface="Lato"/>
              </a:rPr>
              <a:t>BlackRock zum 30.06.2026 (gemeldet 07.08.2026)</a:t>
            </a:r>
          </a:p>
        </p:txBody>
      </p:sp>
      <p:sp>
        <p:nvSpPr>
          <p:cNvPr id="127" name="TextBox 126"/>
          <p:cNvSpPr txBox="1"/>
          <p:nvPr/>
        </p:nvSpPr>
        <p:spPr>
          <a:xfrm>
            <a:off x="7874000" y="2616200"/>
            <a:ext cx="1524000" cy="152400"/>
          </a:xfrm>
          <a:prstGeom prst="rect">
            <a:avLst/>
          </a:prstGeom>
          <a:noFill/>
        </p:spPr>
        <p:txBody>
          <a:bodyPr wrap="square" anchor="t" lIns="0" rIns="0" tIns="0" bIns="0">
            <a:spAutoFit/>
          </a:bodyPr>
          <a:lstStyle/>
          <a:p>
            <a:pPr algn="l"/>
            <a:r>
              <a:rPr sz="900" b="0" i="0">
                <a:solidFill>
                  <a:srgbClr val="4D4D4D"/>
                </a:solidFill>
                <a:latin typeface="Lato"/>
              </a:rPr>
              <a:t>Microsoft</a:t>
            </a:r>
          </a:p>
        </p:txBody>
      </p:sp>
      <p:sp>
        <p:nvSpPr>
          <p:cNvPr id="128" name="TextBox 127"/>
          <p:cNvSpPr txBox="1"/>
          <p:nvPr/>
        </p:nvSpPr>
        <p:spPr>
          <a:xfrm>
            <a:off x="9372600" y="2616200"/>
            <a:ext cx="1143000" cy="152400"/>
          </a:xfrm>
          <a:prstGeom prst="rect">
            <a:avLst/>
          </a:prstGeom>
          <a:noFill/>
        </p:spPr>
        <p:txBody>
          <a:bodyPr wrap="square" anchor="t" lIns="0" rIns="0" tIns="0" bIns="0">
            <a:spAutoFit/>
          </a:bodyPr>
          <a:lstStyle/>
          <a:p>
            <a:pPr algn="r"/>
            <a:r>
              <a:rPr sz="900" b="0" i="0">
                <a:solidFill>
                  <a:srgbClr val="4D4D4D"/>
                </a:solidFill>
                <a:latin typeface="Lato"/>
              </a:rPr>
              <a:t>607,4 Mio.</a:t>
            </a:r>
          </a:p>
        </p:txBody>
      </p:sp>
      <p:sp>
        <p:nvSpPr>
          <p:cNvPr id="129" name="TextBox 128"/>
          <p:cNvSpPr txBox="1"/>
          <p:nvPr/>
        </p:nvSpPr>
        <p:spPr>
          <a:xfrm>
            <a:off x="10591800" y="2616200"/>
            <a:ext cx="914400" cy="152400"/>
          </a:xfrm>
          <a:prstGeom prst="rect">
            <a:avLst/>
          </a:prstGeom>
          <a:noFill/>
        </p:spPr>
        <p:txBody>
          <a:bodyPr wrap="square" anchor="t" lIns="0" rIns="0" tIns="0" bIns="0">
            <a:spAutoFit/>
          </a:bodyPr>
          <a:lstStyle/>
          <a:p>
            <a:pPr algn="r"/>
            <a:r>
              <a:rPr sz="900" b="1" i="0">
                <a:solidFill>
                  <a:srgbClr val="1D1270"/>
                </a:solidFill>
                <a:latin typeface="Lato"/>
              </a:rPr>
              <a:t>8,2 %</a:t>
            </a:r>
          </a:p>
        </p:txBody>
      </p:sp>
      <p:sp>
        <p:nvSpPr>
          <p:cNvPr id="130" name="TextBox 129"/>
          <p:cNvSpPr txBox="1"/>
          <p:nvPr/>
        </p:nvSpPr>
        <p:spPr>
          <a:xfrm>
            <a:off x="7874000" y="2781300"/>
            <a:ext cx="1524000" cy="152400"/>
          </a:xfrm>
          <a:prstGeom prst="rect">
            <a:avLst/>
          </a:prstGeom>
          <a:noFill/>
        </p:spPr>
        <p:txBody>
          <a:bodyPr wrap="square" anchor="t" lIns="0" rIns="0" tIns="0" bIns="0">
            <a:spAutoFit/>
          </a:bodyPr>
          <a:lstStyle/>
          <a:p>
            <a:pPr algn="l"/>
            <a:r>
              <a:rPr sz="900" b="0" i="0">
                <a:solidFill>
                  <a:srgbClr val="4D4D4D"/>
                </a:solidFill>
                <a:latin typeface="Lato"/>
              </a:rPr>
              <a:t>Nvidia</a:t>
            </a:r>
          </a:p>
        </p:txBody>
      </p:sp>
      <p:sp>
        <p:nvSpPr>
          <p:cNvPr id="131" name="TextBox 130"/>
          <p:cNvSpPr txBox="1"/>
          <p:nvPr/>
        </p:nvSpPr>
        <p:spPr>
          <a:xfrm>
            <a:off x="9372600" y="2781300"/>
            <a:ext cx="1143000" cy="152400"/>
          </a:xfrm>
          <a:prstGeom prst="rect">
            <a:avLst/>
          </a:prstGeom>
          <a:noFill/>
        </p:spPr>
        <p:txBody>
          <a:bodyPr wrap="square" anchor="t" lIns="0" rIns="0" tIns="0" bIns="0">
            <a:spAutoFit/>
          </a:bodyPr>
          <a:lstStyle/>
          <a:p>
            <a:pPr algn="r"/>
            <a:r>
              <a:rPr sz="900" b="0" i="0">
                <a:solidFill>
                  <a:srgbClr val="4D4D4D"/>
                </a:solidFill>
                <a:latin typeface="Lato"/>
              </a:rPr>
              <a:t>1.941,9 Mio.</a:t>
            </a:r>
          </a:p>
        </p:txBody>
      </p:sp>
      <p:sp>
        <p:nvSpPr>
          <p:cNvPr id="132" name="TextBox 131"/>
          <p:cNvSpPr txBox="1"/>
          <p:nvPr/>
        </p:nvSpPr>
        <p:spPr>
          <a:xfrm>
            <a:off x="10591800" y="2781300"/>
            <a:ext cx="914400" cy="152400"/>
          </a:xfrm>
          <a:prstGeom prst="rect">
            <a:avLst/>
          </a:prstGeom>
          <a:noFill/>
        </p:spPr>
        <p:txBody>
          <a:bodyPr wrap="square" anchor="t" lIns="0" rIns="0" tIns="0" bIns="0">
            <a:spAutoFit/>
          </a:bodyPr>
          <a:lstStyle/>
          <a:p>
            <a:pPr algn="r"/>
            <a:r>
              <a:rPr sz="900" b="1" i="0">
                <a:solidFill>
                  <a:srgbClr val="1D1270"/>
                </a:solidFill>
                <a:latin typeface="Lato"/>
              </a:rPr>
              <a:t>8,0 %</a:t>
            </a:r>
          </a:p>
        </p:txBody>
      </p:sp>
      <p:sp>
        <p:nvSpPr>
          <p:cNvPr id="133" name="TextBox 132"/>
          <p:cNvSpPr txBox="1"/>
          <p:nvPr/>
        </p:nvSpPr>
        <p:spPr>
          <a:xfrm>
            <a:off x="7874000" y="2946400"/>
            <a:ext cx="1524000" cy="152400"/>
          </a:xfrm>
          <a:prstGeom prst="rect">
            <a:avLst/>
          </a:prstGeom>
          <a:noFill/>
        </p:spPr>
        <p:txBody>
          <a:bodyPr wrap="square" anchor="t" lIns="0" rIns="0" tIns="0" bIns="0">
            <a:spAutoFit/>
          </a:bodyPr>
          <a:lstStyle/>
          <a:p>
            <a:pPr algn="l"/>
            <a:r>
              <a:rPr sz="900" b="0" i="0">
                <a:solidFill>
                  <a:srgbClr val="4D4D4D"/>
                </a:solidFill>
                <a:latin typeface="Lato"/>
              </a:rPr>
              <a:t>Apple</a:t>
            </a:r>
          </a:p>
        </p:txBody>
      </p:sp>
      <p:sp>
        <p:nvSpPr>
          <p:cNvPr id="134" name="TextBox 133"/>
          <p:cNvSpPr txBox="1"/>
          <p:nvPr/>
        </p:nvSpPr>
        <p:spPr>
          <a:xfrm>
            <a:off x="9372600" y="2946400"/>
            <a:ext cx="1143000" cy="152400"/>
          </a:xfrm>
          <a:prstGeom prst="rect">
            <a:avLst/>
          </a:prstGeom>
          <a:noFill/>
        </p:spPr>
        <p:txBody>
          <a:bodyPr wrap="square" anchor="t" lIns="0" rIns="0" tIns="0" bIns="0">
            <a:spAutoFit/>
          </a:bodyPr>
          <a:lstStyle/>
          <a:p>
            <a:pPr algn="r"/>
            <a:r>
              <a:rPr sz="900" b="0" i="0">
                <a:solidFill>
                  <a:srgbClr val="4D4D4D"/>
                </a:solidFill>
                <a:latin typeface="Lato"/>
              </a:rPr>
              <a:t>1.163,0 Mio.</a:t>
            </a:r>
          </a:p>
        </p:txBody>
      </p:sp>
      <p:sp>
        <p:nvSpPr>
          <p:cNvPr id="135" name="TextBox 134"/>
          <p:cNvSpPr txBox="1"/>
          <p:nvPr/>
        </p:nvSpPr>
        <p:spPr>
          <a:xfrm>
            <a:off x="10591800" y="2946400"/>
            <a:ext cx="914400" cy="152400"/>
          </a:xfrm>
          <a:prstGeom prst="rect">
            <a:avLst/>
          </a:prstGeom>
          <a:noFill/>
        </p:spPr>
        <p:txBody>
          <a:bodyPr wrap="square" anchor="t" lIns="0" rIns="0" tIns="0" bIns="0">
            <a:spAutoFit/>
          </a:bodyPr>
          <a:lstStyle/>
          <a:p>
            <a:pPr algn="r"/>
            <a:r>
              <a:rPr sz="900" b="1" i="0">
                <a:solidFill>
                  <a:srgbClr val="1D1270"/>
                </a:solidFill>
                <a:latin typeface="Lato"/>
              </a:rPr>
              <a:t>8,0 %</a:t>
            </a:r>
          </a:p>
        </p:txBody>
      </p:sp>
      <p:sp>
        <p:nvSpPr>
          <p:cNvPr id="136" name="TextBox 135"/>
          <p:cNvSpPr txBox="1"/>
          <p:nvPr/>
        </p:nvSpPr>
        <p:spPr>
          <a:xfrm>
            <a:off x="7874000" y="3111500"/>
            <a:ext cx="1524000" cy="152400"/>
          </a:xfrm>
          <a:prstGeom prst="rect">
            <a:avLst/>
          </a:prstGeom>
          <a:noFill/>
        </p:spPr>
        <p:txBody>
          <a:bodyPr wrap="square" anchor="t" lIns="0" rIns="0" tIns="0" bIns="0">
            <a:spAutoFit/>
          </a:bodyPr>
          <a:lstStyle/>
          <a:p>
            <a:pPr algn="l"/>
            <a:r>
              <a:rPr sz="900" b="0" i="0">
                <a:solidFill>
                  <a:srgbClr val="4D4D4D"/>
                </a:solidFill>
                <a:latin typeface="Lato"/>
              </a:rPr>
              <a:t>Amazon</a:t>
            </a:r>
          </a:p>
        </p:txBody>
      </p:sp>
      <p:sp>
        <p:nvSpPr>
          <p:cNvPr id="137" name="TextBox 136"/>
          <p:cNvSpPr txBox="1"/>
          <p:nvPr/>
        </p:nvSpPr>
        <p:spPr>
          <a:xfrm>
            <a:off x="9372600" y="3111500"/>
            <a:ext cx="1143000" cy="152400"/>
          </a:xfrm>
          <a:prstGeom prst="rect">
            <a:avLst/>
          </a:prstGeom>
          <a:noFill/>
        </p:spPr>
        <p:txBody>
          <a:bodyPr wrap="square" anchor="t" lIns="0" rIns="0" tIns="0" bIns="0">
            <a:spAutoFit/>
          </a:bodyPr>
          <a:lstStyle/>
          <a:p>
            <a:pPr algn="r"/>
            <a:r>
              <a:rPr sz="900" b="0" i="0">
                <a:solidFill>
                  <a:srgbClr val="4D4D4D"/>
                </a:solidFill>
                <a:latin typeface="Lato"/>
              </a:rPr>
              <a:t>748,4 Mio.</a:t>
            </a:r>
          </a:p>
        </p:txBody>
      </p:sp>
      <p:sp>
        <p:nvSpPr>
          <p:cNvPr id="138" name="TextBox 137"/>
          <p:cNvSpPr txBox="1"/>
          <p:nvPr/>
        </p:nvSpPr>
        <p:spPr>
          <a:xfrm>
            <a:off x="10591800" y="3111500"/>
            <a:ext cx="914400" cy="152400"/>
          </a:xfrm>
          <a:prstGeom prst="rect">
            <a:avLst/>
          </a:prstGeom>
          <a:noFill/>
        </p:spPr>
        <p:txBody>
          <a:bodyPr wrap="square" anchor="t" lIns="0" rIns="0" tIns="0" bIns="0">
            <a:spAutoFit/>
          </a:bodyPr>
          <a:lstStyle/>
          <a:p>
            <a:pPr algn="r"/>
            <a:r>
              <a:rPr sz="900" b="1" i="0">
                <a:solidFill>
                  <a:srgbClr val="1D1270"/>
                </a:solidFill>
                <a:latin typeface="Lato"/>
              </a:rPr>
              <a:t>6,9 %</a:t>
            </a:r>
          </a:p>
        </p:txBody>
      </p:sp>
      <p:sp>
        <p:nvSpPr>
          <p:cNvPr id="139" name="TextBox 138"/>
          <p:cNvSpPr txBox="1"/>
          <p:nvPr/>
        </p:nvSpPr>
        <p:spPr>
          <a:xfrm>
            <a:off x="7874000" y="3276600"/>
            <a:ext cx="1524000" cy="152400"/>
          </a:xfrm>
          <a:prstGeom prst="rect">
            <a:avLst/>
          </a:prstGeom>
          <a:noFill/>
        </p:spPr>
        <p:txBody>
          <a:bodyPr wrap="square" anchor="t" lIns="0" rIns="0" tIns="0" bIns="0">
            <a:spAutoFit/>
          </a:bodyPr>
          <a:lstStyle/>
          <a:p>
            <a:pPr algn="l"/>
            <a:r>
              <a:rPr sz="900" b="0" i="0">
                <a:solidFill>
                  <a:srgbClr val="4D4D4D"/>
                </a:solidFill>
                <a:latin typeface="Lato"/>
              </a:rPr>
              <a:t>Alphabet (A+C)</a:t>
            </a:r>
          </a:p>
        </p:txBody>
      </p:sp>
      <p:sp>
        <p:nvSpPr>
          <p:cNvPr id="140" name="TextBox 139"/>
          <p:cNvSpPr txBox="1"/>
          <p:nvPr/>
        </p:nvSpPr>
        <p:spPr>
          <a:xfrm>
            <a:off x="9372600" y="3276600"/>
            <a:ext cx="1143000" cy="152400"/>
          </a:xfrm>
          <a:prstGeom prst="rect">
            <a:avLst/>
          </a:prstGeom>
          <a:noFill/>
        </p:spPr>
        <p:txBody>
          <a:bodyPr wrap="square" anchor="t" lIns="0" rIns="0" tIns="0" bIns="0">
            <a:spAutoFit/>
          </a:bodyPr>
          <a:lstStyle/>
          <a:p>
            <a:pPr algn="r"/>
            <a:r>
              <a:rPr sz="900" b="0" i="0">
                <a:solidFill>
                  <a:srgbClr val="4D4D4D"/>
                </a:solidFill>
                <a:latin typeface="Lato"/>
              </a:rPr>
              <a:t>830,9 Mio.</a:t>
            </a:r>
          </a:p>
        </p:txBody>
      </p:sp>
      <p:sp>
        <p:nvSpPr>
          <p:cNvPr id="141" name="TextBox 140"/>
          <p:cNvSpPr txBox="1"/>
          <p:nvPr/>
        </p:nvSpPr>
        <p:spPr>
          <a:xfrm>
            <a:off x="10591800" y="3276600"/>
            <a:ext cx="914400" cy="152400"/>
          </a:xfrm>
          <a:prstGeom prst="rect">
            <a:avLst/>
          </a:prstGeom>
          <a:noFill/>
        </p:spPr>
        <p:txBody>
          <a:bodyPr wrap="square" anchor="t" lIns="0" rIns="0" tIns="0" bIns="0">
            <a:spAutoFit/>
          </a:bodyPr>
          <a:lstStyle/>
          <a:p>
            <a:pPr algn="r"/>
            <a:r>
              <a:rPr sz="900" b="1" i="0">
                <a:solidFill>
                  <a:srgbClr val="1D1270"/>
                </a:solidFill>
                <a:latin typeface="Lato"/>
              </a:rPr>
              <a:t>6,8 %</a:t>
            </a:r>
          </a:p>
        </p:txBody>
      </p:sp>
      <p:sp>
        <p:nvSpPr>
          <p:cNvPr id="142" name="TextBox 141"/>
          <p:cNvSpPr txBox="1"/>
          <p:nvPr/>
        </p:nvSpPr>
        <p:spPr>
          <a:xfrm>
            <a:off x="7874000" y="3441700"/>
            <a:ext cx="1524000" cy="152400"/>
          </a:xfrm>
          <a:prstGeom prst="rect">
            <a:avLst/>
          </a:prstGeom>
          <a:noFill/>
        </p:spPr>
        <p:txBody>
          <a:bodyPr wrap="square" anchor="t" lIns="0" rIns="0" tIns="0" bIns="0">
            <a:spAutoFit/>
          </a:bodyPr>
          <a:lstStyle/>
          <a:p>
            <a:pPr algn="l"/>
            <a:r>
              <a:rPr sz="900" b="0" i="0">
                <a:solidFill>
                  <a:srgbClr val="4D4D4D"/>
                </a:solidFill>
                <a:latin typeface="Lato"/>
              </a:rPr>
              <a:t>Meta</a:t>
            </a:r>
          </a:p>
        </p:txBody>
      </p:sp>
      <p:sp>
        <p:nvSpPr>
          <p:cNvPr id="143" name="TextBox 142"/>
          <p:cNvSpPr txBox="1"/>
          <p:nvPr/>
        </p:nvSpPr>
        <p:spPr>
          <a:xfrm>
            <a:off x="9372600" y="3441700"/>
            <a:ext cx="1143000" cy="152400"/>
          </a:xfrm>
          <a:prstGeom prst="rect">
            <a:avLst/>
          </a:prstGeom>
          <a:noFill/>
        </p:spPr>
        <p:txBody>
          <a:bodyPr wrap="square" anchor="t" lIns="0" rIns="0" tIns="0" bIns="0">
            <a:spAutoFit/>
          </a:bodyPr>
          <a:lstStyle/>
          <a:p>
            <a:pPr algn="r"/>
            <a:r>
              <a:rPr sz="900" b="0" i="0">
                <a:solidFill>
                  <a:srgbClr val="4D4D4D"/>
                </a:solidFill>
                <a:latin typeface="Lato"/>
              </a:rPr>
              <a:t>173,4 Mio.</a:t>
            </a:r>
          </a:p>
        </p:txBody>
      </p:sp>
      <p:sp>
        <p:nvSpPr>
          <p:cNvPr id="144" name="TextBox 143"/>
          <p:cNvSpPr txBox="1"/>
          <p:nvPr/>
        </p:nvSpPr>
        <p:spPr>
          <a:xfrm>
            <a:off x="10591800" y="3441700"/>
            <a:ext cx="914400" cy="152400"/>
          </a:xfrm>
          <a:prstGeom prst="rect">
            <a:avLst/>
          </a:prstGeom>
          <a:noFill/>
        </p:spPr>
        <p:txBody>
          <a:bodyPr wrap="square" anchor="t" lIns="0" rIns="0" tIns="0" bIns="0">
            <a:spAutoFit/>
          </a:bodyPr>
          <a:lstStyle/>
          <a:p>
            <a:pPr algn="r"/>
            <a:r>
              <a:rPr sz="900" b="1" i="0">
                <a:solidFill>
                  <a:srgbClr val="1D1270"/>
                </a:solidFill>
                <a:latin typeface="Lato"/>
              </a:rPr>
              <a:t>6,8 %</a:t>
            </a:r>
          </a:p>
        </p:txBody>
      </p:sp>
      <p:sp>
        <p:nvSpPr>
          <p:cNvPr id="145" name="TextBox 144"/>
          <p:cNvSpPr txBox="1"/>
          <p:nvPr/>
        </p:nvSpPr>
        <p:spPr>
          <a:xfrm>
            <a:off x="7874000" y="3606800"/>
            <a:ext cx="1524000" cy="152400"/>
          </a:xfrm>
          <a:prstGeom prst="rect">
            <a:avLst/>
          </a:prstGeom>
          <a:noFill/>
        </p:spPr>
        <p:txBody>
          <a:bodyPr wrap="square" anchor="t" lIns="0" rIns="0" tIns="0" bIns="0">
            <a:spAutoFit/>
          </a:bodyPr>
          <a:lstStyle/>
          <a:p>
            <a:pPr algn="l"/>
            <a:r>
              <a:rPr sz="900" b="0" i="0">
                <a:solidFill>
                  <a:srgbClr val="4D4D4D"/>
                </a:solidFill>
                <a:latin typeface="Lato"/>
              </a:rPr>
              <a:t>SpaceX (Kl. A)</a:t>
            </a:r>
          </a:p>
        </p:txBody>
      </p:sp>
      <p:sp>
        <p:nvSpPr>
          <p:cNvPr id="146" name="TextBox 145"/>
          <p:cNvSpPr txBox="1"/>
          <p:nvPr/>
        </p:nvSpPr>
        <p:spPr>
          <a:xfrm>
            <a:off x="9372600" y="3606800"/>
            <a:ext cx="1143000" cy="152400"/>
          </a:xfrm>
          <a:prstGeom prst="rect">
            <a:avLst/>
          </a:prstGeom>
          <a:noFill/>
        </p:spPr>
        <p:txBody>
          <a:bodyPr wrap="square" anchor="t" lIns="0" rIns="0" tIns="0" bIns="0">
            <a:spAutoFit/>
          </a:bodyPr>
          <a:lstStyle/>
          <a:p>
            <a:pPr algn="r"/>
            <a:r>
              <a:rPr sz="900" b="0" i="0">
                <a:solidFill>
                  <a:srgbClr val="4D4D4D"/>
                </a:solidFill>
                <a:latin typeface="Lato"/>
              </a:rPr>
              <a:t>51,0 Mio.</a:t>
            </a:r>
          </a:p>
        </p:txBody>
      </p:sp>
      <p:sp>
        <p:nvSpPr>
          <p:cNvPr id="147" name="TextBox 146"/>
          <p:cNvSpPr txBox="1"/>
          <p:nvPr/>
        </p:nvSpPr>
        <p:spPr>
          <a:xfrm>
            <a:off x="10591800" y="3606800"/>
            <a:ext cx="914400" cy="152400"/>
          </a:xfrm>
          <a:prstGeom prst="rect">
            <a:avLst/>
          </a:prstGeom>
          <a:noFill/>
        </p:spPr>
        <p:txBody>
          <a:bodyPr wrap="square" anchor="t" lIns="0" rIns="0" tIns="0" bIns="0">
            <a:spAutoFit/>
          </a:bodyPr>
          <a:lstStyle/>
          <a:p>
            <a:pPr algn="r"/>
            <a:r>
              <a:rPr sz="900" b="1" i="0">
                <a:solidFill>
                  <a:srgbClr val="1D1270"/>
                </a:solidFill>
                <a:latin typeface="Lato"/>
              </a:rPr>
              <a:t>0,4 %</a:t>
            </a:r>
          </a:p>
        </p:txBody>
      </p:sp>
      <p:sp>
        <p:nvSpPr>
          <p:cNvPr id="148" name="TextBox 147"/>
          <p:cNvSpPr txBox="1"/>
          <p:nvPr/>
        </p:nvSpPr>
        <p:spPr>
          <a:xfrm>
            <a:off x="7874000" y="3797300"/>
            <a:ext cx="3632200" cy="279400"/>
          </a:xfrm>
          <a:prstGeom prst="rect">
            <a:avLst/>
          </a:prstGeom>
          <a:noFill/>
        </p:spPr>
        <p:txBody>
          <a:bodyPr wrap="square" anchor="t" lIns="0" rIns="0" tIns="0" bIns="0">
            <a:spAutoFit/>
          </a:bodyPr>
          <a:lstStyle/>
          <a:p>
            <a:pPr algn="l">
              <a:lnSpc>
                <a:spcPct val="95000"/>
              </a:lnSpc>
            </a:pPr>
            <a:r>
              <a:rPr sz="850" b="0" i="0">
                <a:solidFill>
                  <a:srgbClr val="4D4D4D"/>
                </a:solidFill>
                <a:latin typeface="Lato"/>
              </a:rPr>
              <a:t>Vanguard zum Vergleich (Microsoft, zwei Einheiten): 653,6 Mio. = 8,8 %</a:t>
            </a:r>
          </a:p>
        </p:txBody>
      </p:sp>
      <p:sp>
        <p:nvSpPr>
          <p:cNvPr id="149" name="TextBox 148"/>
          <p:cNvSpPr txBox="1"/>
          <p:nvPr/>
        </p:nvSpPr>
        <p:spPr>
          <a:xfrm>
            <a:off x="7874000" y="4127500"/>
            <a:ext cx="3632200" cy="152400"/>
          </a:xfrm>
          <a:prstGeom prst="rect">
            <a:avLst/>
          </a:prstGeom>
          <a:noFill/>
        </p:spPr>
        <p:txBody>
          <a:bodyPr wrap="square" anchor="t" lIns="0" rIns="0" tIns="0" bIns="0">
            <a:spAutoFit/>
          </a:bodyPr>
          <a:lstStyle/>
          <a:p>
            <a:pPr algn="l"/>
            <a:r>
              <a:rPr sz="900" b="0" i="0">
                <a:solidFill>
                  <a:srgbClr val="3D4C61"/>
                </a:solidFill>
                <a:latin typeface="Poppins SemiBold"/>
              </a:rPr>
              <a:t>Indirekt</a:t>
            </a:r>
          </a:p>
        </p:txBody>
      </p:sp>
      <p:sp>
        <p:nvSpPr>
          <p:cNvPr id="150" name="TextBox 149"/>
          <p:cNvSpPr txBox="1"/>
          <p:nvPr/>
        </p:nvSpPr>
        <p:spPr>
          <a:xfrm>
            <a:off x="7874000" y="4292600"/>
            <a:ext cx="3632200" cy="762000"/>
          </a:xfrm>
          <a:prstGeom prst="rect">
            <a:avLst/>
          </a:prstGeom>
          <a:noFill/>
        </p:spPr>
        <p:txBody>
          <a:bodyPr wrap="square" anchor="t" lIns="0" rIns="0" tIns="0" bIns="0">
            <a:spAutoFit/>
          </a:bodyPr>
          <a:lstStyle/>
          <a:p>
            <a:pPr algn="l">
              <a:lnSpc>
                <a:spcPct val="95000"/>
              </a:lnSpc>
            </a:pPr>
            <a:r>
              <a:rPr sz="850" b="0" i="0">
                <a:solidFill>
                  <a:srgbClr val="4D4D4D"/>
                </a:solidFill>
                <a:latin typeface="Lato"/>
              </a:rPr>
              <a:t>über Microsoft 8,2 % → OpenAI ~24 %: rechnerisch ≈ 2 %</a:t>
            </a:r>
          </a:p>
          <a:p>
            <a:pPr algn="l">
              <a:lnSpc>
                <a:spcPct val="95000"/>
              </a:lnSpc>
            </a:pPr>
            <a:r>
              <a:rPr sz="850" b="0" i="0">
                <a:solidFill>
                  <a:srgbClr val="4D4D4D"/>
                </a:solidFill>
                <a:latin typeface="Lato"/>
              </a:rPr>
              <a:t>über Amazon 6,9 % und Alphabet 6,8 % → Anthropic (</a:t>
            </a:r>
            <a:r>
              <a:rPr sz="850" b="0" i="1">
                <a:solidFill>
                  <a:srgbClr val="4D4D4D"/>
                </a:solidFill>
                <a:latin typeface="Lato"/>
              </a:rPr>
              <a:t>Anteile nicht gesichert</a:t>
            </a:r>
            <a:r>
              <a:rPr sz="850" b="0" i="0">
                <a:solidFill>
                  <a:srgbClr val="4D4D4D"/>
                </a:solidFill>
                <a:latin typeface="Lato"/>
              </a:rPr>
              <a:t>)</a:t>
            </a:r>
          </a:p>
          <a:p>
            <a:pPr algn="l">
              <a:lnSpc>
                <a:spcPct val="95000"/>
              </a:lnSpc>
            </a:pPr>
            <a:r>
              <a:rPr sz="850" b="0" i="0">
                <a:solidFill>
                  <a:srgbClr val="4D4D4D"/>
                </a:solidFill>
                <a:latin typeface="Lato"/>
              </a:rPr>
              <a:t>über SpaceX 0,4 % → SpaceXSI mit X und Cursor</a:t>
            </a:r>
          </a:p>
        </p:txBody>
      </p:sp>
      <p:sp>
        <p:nvSpPr>
          <p:cNvPr id="151" name="TextBox 150"/>
          <p:cNvSpPr txBox="1"/>
          <p:nvPr/>
        </p:nvSpPr>
        <p:spPr>
          <a:xfrm>
            <a:off x="7874000" y="4826000"/>
            <a:ext cx="3632200" cy="152400"/>
          </a:xfrm>
          <a:prstGeom prst="rect">
            <a:avLst/>
          </a:prstGeom>
          <a:noFill/>
        </p:spPr>
        <p:txBody>
          <a:bodyPr wrap="square" anchor="t" lIns="0" rIns="0" tIns="0" bIns="0">
            <a:spAutoFit/>
          </a:bodyPr>
          <a:lstStyle/>
          <a:p>
            <a:pPr algn="l"/>
            <a:r>
              <a:rPr sz="900" b="0" i="0">
                <a:solidFill>
                  <a:srgbClr val="3D4C61"/>
                </a:solidFill>
                <a:latin typeface="Poppins SemiBold"/>
              </a:rPr>
              <a:t>Direkt</a:t>
            </a:r>
          </a:p>
        </p:txBody>
      </p:sp>
      <p:sp>
        <p:nvSpPr>
          <p:cNvPr id="152" name="TextBox 151"/>
          <p:cNvSpPr txBox="1"/>
          <p:nvPr/>
        </p:nvSpPr>
        <p:spPr>
          <a:xfrm>
            <a:off x="7874000" y="4991100"/>
            <a:ext cx="3632200" cy="457200"/>
          </a:xfrm>
          <a:prstGeom prst="rect">
            <a:avLst/>
          </a:prstGeom>
          <a:noFill/>
        </p:spPr>
        <p:txBody>
          <a:bodyPr wrap="square" anchor="t" lIns="0" rIns="0" tIns="0" bIns="0">
            <a:spAutoFit/>
          </a:bodyPr>
          <a:lstStyle/>
          <a:p>
            <a:pPr algn="l">
              <a:lnSpc>
                <a:spcPct val="95000"/>
              </a:lnSpc>
            </a:pPr>
            <a:r>
              <a:rPr sz="850" b="0" i="0">
                <a:solidFill>
                  <a:srgbClr val="4D4D4D"/>
                </a:solidFill>
                <a:latin typeface="Lato"/>
              </a:rPr>
              <a:t>BlackRock-Fonds in Finanzierungsrunden von OpenAI (31.03.2026) und Anthropic (02.09.2025, 12.02.2026); </a:t>
            </a:r>
            <a:r>
              <a:rPr sz="850" b="0" i="1">
                <a:solidFill>
                  <a:srgbClr val="4D4D4D"/>
                </a:solidFill>
                <a:latin typeface="Lato"/>
              </a:rPr>
              <a:t>Anteil nicht offengelegt</a:t>
            </a:r>
          </a:p>
        </p:txBody>
      </p:sp>
      <p:sp>
        <p:nvSpPr>
          <p:cNvPr id="153" name="TextBox 152"/>
          <p:cNvSpPr txBox="1"/>
          <p:nvPr/>
        </p:nvSpPr>
        <p:spPr>
          <a:xfrm>
            <a:off x="685800" y="6146800"/>
            <a:ext cx="10922000" cy="152400"/>
          </a:xfrm>
          <a:prstGeom prst="rect">
            <a:avLst/>
          </a:prstGeom>
          <a:noFill/>
        </p:spPr>
        <p:txBody>
          <a:bodyPr wrap="square" anchor="t" lIns="0" rIns="0" tIns="0" bIns="0">
            <a:spAutoFit/>
          </a:bodyPr>
          <a:lstStyle/>
          <a:p>
            <a:pPr algn="l"/>
            <a:r>
              <a:rPr sz="800" b="0" i="1">
                <a:solidFill>
                  <a:srgbClr val="808080"/>
                </a:solidFill>
                <a:latin typeface="Lato"/>
              </a:rPr>
              <a:t>Prozent BlackRock = gemeldete Aktien ÷ ausstehende Aktien (Stichtage 30.06.–26.07.2026) · kursiv = nicht gesichert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D6449A"/>
                </a:solidFill>
                <a:latin typeface="Playfair Display" pitchFamily="34" charset="0"/>
                <a:ea typeface="Playfair Display" pitchFamily="34" charset="-122"/>
                <a:cs typeface="Playfair Display" pitchFamily="34" charset="-120"/>
              </a:rPr>
              <a:t>2021–2026</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8 · Bild-KI</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Ein Satz wird zum Bild</a:t>
            </a:r>
            <a:endParaRPr lang="en-US" sz="2700" dirty="0"/>
          </a:p>
        </p:txBody>
      </p:sp>
      <p:sp>
        <p:nvSpPr>
          <p:cNvPr id="7" name="Shape 5"/>
          <p:cNvSpPr/>
          <p:nvPr/>
        </p:nvSpPr>
        <p:spPr>
          <a:xfrm>
            <a:off x="0" y="2240280"/>
            <a:ext cx="12191695" cy="3931920"/>
          </a:xfrm>
          <a:prstGeom prst="rect">
            <a:avLst/>
          </a:prstGeom>
          <a:solidFill>
            <a:srgbClr val="EFEFEF"/>
          </a:solidFill>
          <a:ln/>
        </p:spPr>
        <p:txBody>
          <a:bodyPr/>
          <a:lstStyle/>
          <a:p>
            <a:endParaRPr lang="de-DE"/>
          </a:p>
        </p:txBody>
      </p:sp>
      <p:sp>
        <p:nvSpPr>
          <p:cNvPr id="8" name="Shape 6"/>
          <p:cNvSpPr/>
          <p:nvPr/>
        </p:nvSpPr>
        <p:spPr>
          <a:xfrm>
            <a:off x="0" y="2240280"/>
            <a:ext cx="320040" cy="3931920"/>
          </a:xfrm>
          <a:prstGeom prst="rect">
            <a:avLst/>
          </a:prstGeom>
          <a:solidFill>
            <a:srgbClr val="D6449A"/>
          </a:solidFill>
          <a:ln/>
        </p:spPr>
        <p:txBody>
          <a:bodyPr/>
          <a:lstStyle/>
          <a:p>
            <a:endParaRPr lang="de-DE"/>
          </a:p>
        </p:txBody>
      </p:sp>
      <p:sp>
        <p:nvSpPr>
          <p:cNvPr id="9" name="Shape 7"/>
          <p:cNvSpPr/>
          <p:nvPr/>
        </p:nvSpPr>
        <p:spPr>
          <a:xfrm>
            <a:off x="685800" y="3017520"/>
            <a:ext cx="10972800" cy="0"/>
          </a:xfrm>
          <a:prstGeom prst="line">
            <a:avLst/>
          </a:prstGeom>
          <a:noFill/>
          <a:ln w="50800">
            <a:solidFill>
              <a:srgbClr val="D6449A"/>
            </a:solidFill>
            <a:prstDash val="solid"/>
          </a:ln>
        </p:spPr>
        <p:txBody>
          <a:bodyPr/>
          <a:lstStyle/>
          <a:p>
            <a:endParaRPr lang="de-DE"/>
          </a:p>
        </p:txBody>
      </p:sp>
      <p:sp>
        <p:nvSpPr>
          <p:cNvPr id="10" name="Text 8"/>
          <p:cNvSpPr/>
          <p:nvPr/>
        </p:nvSpPr>
        <p:spPr>
          <a:xfrm>
            <a:off x="685800"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Jan 2021</a:t>
            </a:r>
            <a:endParaRPr lang="en-US" sz="1200" dirty="0"/>
          </a:p>
        </p:txBody>
      </p:sp>
      <p:sp>
        <p:nvSpPr>
          <p:cNvPr id="11" name="Shape 9"/>
          <p:cNvSpPr/>
          <p:nvPr/>
        </p:nvSpPr>
        <p:spPr>
          <a:xfrm>
            <a:off x="1368987"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12" name="Shape 10"/>
          <p:cNvSpPr/>
          <p:nvPr/>
        </p:nvSpPr>
        <p:spPr>
          <a:xfrm>
            <a:off x="1259259"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13" name="Image 0" descr="/workspace/ki-timeline/logos/png/dalle.png"/>
          <p:cNvPicPr>
            <a:picLocks noChangeAspect="1"/>
          </p:cNvPicPr>
          <p:nvPr/>
        </p:nvPicPr>
        <p:blipFill>
          <a:blip r:embed="rId3"/>
          <a:stretch>
            <a:fillRect/>
          </a:stretch>
        </p:blipFill>
        <p:spPr>
          <a:xfrm>
            <a:off x="1343384" y="3321101"/>
            <a:ext cx="252374" cy="252374"/>
          </a:xfrm>
          <a:prstGeom prst="rect">
            <a:avLst/>
          </a:prstGeom>
        </p:spPr>
      </p:pic>
      <p:sp>
        <p:nvSpPr>
          <p:cNvPr id="14" name="Text 11"/>
          <p:cNvSpPr/>
          <p:nvPr/>
        </p:nvSpPr>
        <p:spPr>
          <a:xfrm>
            <a:off x="713232"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DALL·E</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OpenAI</a:t>
            </a:r>
            <a:endParaRPr lang="en-US" sz="1150" dirty="0"/>
          </a:p>
        </p:txBody>
      </p:sp>
      <p:sp>
        <p:nvSpPr>
          <p:cNvPr id="15" name="Text 12"/>
          <p:cNvSpPr/>
          <p:nvPr/>
        </p:nvSpPr>
        <p:spPr>
          <a:xfrm>
            <a:off x="2253343"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Apr 2022</a:t>
            </a:r>
            <a:endParaRPr lang="en-US" sz="1200" dirty="0"/>
          </a:p>
        </p:txBody>
      </p:sp>
      <p:sp>
        <p:nvSpPr>
          <p:cNvPr id="16" name="Shape 13"/>
          <p:cNvSpPr/>
          <p:nvPr/>
        </p:nvSpPr>
        <p:spPr>
          <a:xfrm>
            <a:off x="2936530"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17" name="Shape 14"/>
          <p:cNvSpPr/>
          <p:nvPr/>
        </p:nvSpPr>
        <p:spPr>
          <a:xfrm>
            <a:off x="2826802"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18" name="Image 1" descr="/workspace/ki-timeline/logos/png/dalle.png"/>
          <p:cNvPicPr>
            <a:picLocks noChangeAspect="1"/>
          </p:cNvPicPr>
          <p:nvPr/>
        </p:nvPicPr>
        <p:blipFill>
          <a:blip r:embed="rId3"/>
          <a:stretch>
            <a:fillRect/>
          </a:stretch>
        </p:blipFill>
        <p:spPr>
          <a:xfrm>
            <a:off x="2910927" y="3321101"/>
            <a:ext cx="252374" cy="252374"/>
          </a:xfrm>
          <a:prstGeom prst="rect">
            <a:avLst/>
          </a:prstGeom>
        </p:spPr>
      </p:pic>
      <p:sp>
        <p:nvSpPr>
          <p:cNvPr id="19" name="Text 15"/>
          <p:cNvSpPr/>
          <p:nvPr/>
        </p:nvSpPr>
        <p:spPr>
          <a:xfrm>
            <a:off x="2280775"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DALL·E 2</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OpenAI</a:t>
            </a:r>
            <a:endParaRPr lang="en-US" sz="1150" dirty="0"/>
          </a:p>
        </p:txBody>
      </p:sp>
      <p:sp>
        <p:nvSpPr>
          <p:cNvPr id="20" name="Text 16"/>
          <p:cNvSpPr/>
          <p:nvPr/>
        </p:nvSpPr>
        <p:spPr>
          <a:xfrm>
            <a:off x="3820886"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Jul 2022</a:t>
            </a:r>
            <a:endParaRPr lang="en-US" sz="1200" dirty="0"/>
          </a:p>
        </p:txBody>
      </p:sp>
      <p:sp>
        <p:nvSpPr>
          <p:cNvPr id="21" name="Shape 17"/>
          <p:cNvSpPr/>
          <p:nvPr/>
        </p:nvSpPr>
        <p:spPr>
          <a:xfrm>
            <a:off x="4504073"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22" name="Shape 18"/>
          <p:cNvSpPr/>
          <p:nvPr/>
        </p:nvSpPr>
        <p:spPr>
          <a:xfrm>
            <a:off x="4394345"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23" name="Image 2" descr="/workspace/ki-timeline/logos/png/midjourney.png"/>
          <p:cNvPicPr>
            <a:picLocks noChangeAspect="1"/>
          </p:cNvPicPr>
          <p:nvPr/>
        </p:nvPicPr>
        <p:blipFill>
          <a:blip r:embed="rId4"/>
          <a:stretch>
            <a:fillRect/>
          </a:stretch>
        </p:blipFill>
        <p:spPr>
          <a:xfrm>
            <a:off x="4478470" y="3321101"/>
            <a:ext cx="252374" cy="252374"/>
          </a:xfrm>
          <a:prstGeom prst="rect">
            <a:avLst/>
          </a:prstGeom>
        </p:spPr>
      </p:pic>
      <p:sp>
        <p:nvSpPr>
          <p:cNvPr id="24" name="Text 19"/>
          <p:cNvSpPr/>
          <p:nvPr/>
        </p:nvSpPr>
        <p:spPr>
          <a:xfrm>
            <a:off x="3848318"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Midjourney</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/imagine auf Discord</a:t>
            </a:r>
            <a:endParaRPr lang="en-US" sz="1150" dirty="0"/>
          </a:p>
        </p:txBody>
      </p:sp>
      <p:sp>
        <p:nvSpPr>
          <p:cNvPr id="25" name="Text 20"/>
          <p:cNvSpPr/>
          <p:nvPr/>
        </p:nvSpPr>
        <p:spPr>
          <a:xfrm>
            <a:off x="5388429"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Aug 2022</a:t>
            </a:r>
            <a:endParaRPr lang="en-US" sz="1200" dirty="0"/>
          </a:p>
        </p:txBody>
      </p:sp>
      <p:sp>
        <p:nvSpPr>
          <p:cNvPr id="26" name="Shape 21"/>
          <p:cNvSpPr/>
          <p:nvPr/>
        </p:nvSpPr>
        <p:spPr>
          <a:xfrm>
            <a:off x="6071616"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27" name="Shape 22"/>
          <p:cNvSpPr/>
          <p:nvPr/>
        </p:nvSpPr>
        <p:spPr>
          <a:xfrm>
            <a:off x="5961888"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28" name="Image 3" descr="/workspace/ki-timeline/logos/png/stability.png"/>
          <p:cNvPicPr>
            <a:picLocks noChangeAspect="1"/>
          </p:cNvPicPr>
          <p:nvPr/>
        </p:nvPicPr>
        <p:blipFill>
          <a:blip r:embed="rId5"/>
          <a:stretch>
            <a:fillRect/>
          </a:stretch>
        </p:blipFill>
        <p:spPr>
          <a:xfrm>
            <a:off x="6046013" y="3321101"/>
            <a:ext cx="252374" cy="252374"/>
          </a:xfrm>
          <a:prstGeom prst="rect">
            <a:avLst/>
          </a:prstGeom>
        </p:spPr>
      </p:pic>
      <p:sp>
        <p:nvSpPr>
          <p:cNvPr id="29" name="Text 23"/>
          <p:cNvSpPr/>
          <p:nvPr/>
        </p:nvSpPr>
        <p:spPr>
          <a:xfrm>
            <a:off x="5415861"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Stable Diffusion</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Stability AI</a:t>
            </a:r>
            <a:endParaRPr lang="en-US" sz="1150" dirty="0"/>
          </a:p>
        </p:txBody>
      </p:sp>
      <p:sp>
        <p:nvSpPr>
          <p:cNvPr id="30" name="Text 24"/>
          <p:cNvSpPr/>
          <p:nvPr/>
        </p:nvSpPr>
        <p:spPr>
          <a:xfrm>
            <a:off x="6955971"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Mär 2023</a:t>
            </a:r>
            <a:endParaRPr lang="en-US" sz="1200" dirty="0"/>
          </a:p>
        </p:txBody>
      </p:sp>
      <p:sp>
        <p:nvSpPr>
          <p:cNvPr id="31" name="Shape 25"/>
          <p:cNvSpPr/>
          <p:nvPr/>
        </p:nvSpPr>
        <p:spPr>
          <a:xfrm>
            <a:off x="7639159"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32" name="Shape 26"/>
          <p:cNvSpPr/>
          <p:nvPr/>
        </p:nvSpPr>
        <p:spPr>
          <a:xfrm>
            <a:off x="7529431"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33" name="Image 4" descr="/workspace/ki-timeline/logos/png/adobefirefly.png"/>
          <p:cNvPicPr>
            <a:picLocks noChangeAspect="1"/>
          </p:cNvPicPr>
          <p:nvPr/>
        </p:nvPicPr>
        <p:blipFill>
          <a:blip r:embed="rId6"/>
          <a:stretch>
            <a:fillRect/>
          </a:stretch>
        </p:blipFill>
        <p:spPr>
          <a:xfrm>
            <a:off x="7613556" y="3321101"/>
            <a:ext cx="252374" cy="252374"/>
          </a:xfrm>
          <a:prstGeom prst="rect">
            <a:avLst/>
          </a:prstGeom>
        </p:spPr>
      </p:pic>
      <p:sp>
        <p:nvSpPr>
          <p:cNvPr id="34" name="Text 27"/>
          <p:cNvSpPr/>
          <p:nvPr/>
        </p:nvSpPr>
        <p:spPr>
          <a:xfrm>
            <a:off x="6983403"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Adobe Firefly</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Adobe</a:t>
            </a:r>
            <a:endParaRPr lang="en-US" sz="1150" dirty="0"/>
          </a:p>
        </p:txBody>
      </p:sp>
      <p:sp>
        <p:nvSpPr>
          <p:cNvPr id="35" name="Text 28"/>
          <p:cNvSpPr/>
          <p:nvPr/>
        </p:nvSpPr>
        <p:spPr>
          <a:xfrm>
            <a:off x="8523514"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Aug 2023</a:t>
            </a:r>
            <a:endParaRPr lang="en-US" sz="1200" dirty="0"/>
          </a:p>
        </p:txBody>
      </p:sp>
      <p:sp>
        <p:nvSpPr>
          <p:cNvPr id="36" name="Shape 29"/>
          <p:cNvSpPr/>
          <p:nvPr/>
        </p:nvSpPr>
        <p:spPr>
          <a:xfrm>
            <a:off x="9206702"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37" name="Shape 30"/>
          <p:cNvSpPr/>
          <p:nvPr/>
        </p:nvSpPr>
        <p:spPr>
          <a:xfrm>
            <a:off x="9096974"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38" name="Image 5" descr="/workspace/ki-timeline/logos/png/ideogram.png"/>
          <p:cNvPicPr>
            <a:picLocks noChangeAspect="1"/>
          </p:cNvPicPr>
          <p:nvPr/>
        </p:nvPicPr>
        <p:blipFill>
          <a:blip r:embed="rId7"/>
          <a:stretch>
            <a:fillRect/>
          </a:stretch>
        </p:blipFill>
        <p:spPr>
          <a:xfrm>
            <a:off x="9181099" y="3321101"/>
            <a:ext cx="252374" cy="252374"/>
          </a:xfrm>
          <a:prstGeom prst="rect">
            <a:avLst/>
          </a:prstGeom>
        </p:spPr>
      </p:pic>
      <p:sp>
        <p:nvSpPr>
          <p:cNvPr id="39" name="Text 31"/>
          <p:cNvSpPr/>
          <p:nvPr/>
        </p:nvSpPr>
        <p:spPr>
          <a:xfrm>
            <a:off x="8550946"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Ideogram</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Ideogram AI</a:t>
            </a:r>
            <a:endParaRPr lang="en-US" sz="1150" dirty="0"/>
          </a:p>
        </p:txBody>
      </p:sp>
      <p:sp>
        <p:nvSpPr>
          <p:cNvPr id="40" name="Text 32"/>
          <p:cNvSpPr/>
          <p:nvPr/>
        </p:nvSpPr>
        <p:spPr>
          <a:xfrm>
            <a:off x="10091057" y="25603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Sep 2023</a:t>
            </a:r>
            <a:endParaRPr lang="en-US" sz="1200" dirty="0"/>
          </a:p>
        </p:txBody>
      </p:sp>
      <p:sp>
        <p:nvSpPr>
          <p:cNvPr id="41" name="Shape 33"/>
          <p:cNvSpPr/>
          <p:nvPr/>
        </p:nvSpPr>
        <p:spPr>
          <a:xfrm>
            <a:off x="10774245" y="2916936"/>
            <a:ext cx="201168" cy="201168"/>
          </a:xfrm>
          <a:prstGeom prst="ellipse">
            <a:avLst/>
          </a:prstGeom>
          <a:solidFill>
            <a:srgbClr val="FFFFFF"/>
          </a:solidFill>
          <a:ln w="31750">
            <a:solidFill>
              <a:srgbClr val="D6449A"/>
            </a:solidFill>
            <a:prstDash val="solid"/>
          </a:ln>
        </p:spPr>
        <p:txBody>
          <a:bodyPr/>
          <a:lstStyle/>
          <a:p>
            <a:endParaRPr lang="de-DE"/>
          </a:p>
        </p:txBody>
      </p:sp>
      <p:sp>
        <p:nvSpPr>
          <p:cNvPr id="42" name="Shape 34"/>
          <p:cNvSpPr/>
          <p:nvPr/>
        </p:nvSpPr>
        <p:spPr>
          <a:xfrm>
            <a:off x="10664517" y="32369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43" name="Image 6" descr="/workspace/ki-timeline/logos/png/dalle.png"/>
          <p:cNvPicPr>
            <a:picLocks noChangeAspect="1"/>
          </p:cNvPicPr>
          <p:nvPr/>
        </p:nvPicPr>
        <p:blipFill>
          <a:blip r:embed="rId3"/>
          <a:stretch>
            <a:fillRect/>
          </a:stretch>
        </p:blipFill>
        <p:spPr>
          <a:xfrm>
            <a:off x="10748641" y="3321101"/>
            <a:ext cx="252374" cy="252374"/>
          </a:xfrm>
          <a:prstGeom prst="rect">
            <a:avLst/>
          </a:prstGeom>
        </p:spPr>
      </p:pic>
      <p:sp>
        <p:nvSpPr>
          <p:cNvPr id="44" name="Text 35"/>
          <p:cNvSpPr/>
          <p:nvPr/>
        </p:nvSpPr>
        <p:spPr>
          <a:xfrm>
            <a:off x="10118489" y="37124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DALL·E 3</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OpenAI</a:t>
            </a:r>
            <a:endParaRPr lang="en-US" sz="1150" dirty="0"/>
          </a:p>
        </p:txBody>
      </p:sp>
      <p:sp>
        <p:nvSpPr>
          <p:cNvPr id="45" name="Shape 36"/>
          <p:cNvSpPr/>
          <p:nvPr/>
        </p:nvSpPr>
        <p:spPr>
          <a:xfrm>
            <a:off x="685800" y="4846320"/>
            <a:ext cx="10972800" cy="0"/>
          </a:xfrm>
          <a:prstGeom prst="line">
            <a:avLst/>
          </a:prstGeom>
          <a:noFill/>
          <a:ln w="50800">
            <a:solidFill>
              <a:srgbClr val="D6449A"/>
            </a:solidFill>
            <a:prstDash val="solid"/>
          </a:ln>
        </p:spPr>
        <p:txBody>
          <a:bodyPr/>
          <a:lstStyle/>
          <a:p>
            <a:endParaRPr lang="de-DE"/>
          </a:p>
        </p:txBody>
      </p:sp>
      <p:sp>
        <p:nvSpPr>
          <p:cNvPr id="46" name="Text 37"/>
          <p:cNvSpPr/>
          <p:nvPr/>
        </p:nvSpPr>
        <p:spPr>
          <a:xfrm>
            <a:off x="685800" y="43891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Aug 2024</a:t>
            </a:r>
            <a:endParaRPr lang="en-US" sz="1200" dirty="0"/>
          </a:p>
        </p:txBody>
      </p:sp>
      <p:sp>
        <p:nvSpPr>
          <p:cNvPr id="47" name="Shape 38"/>
          <p:cNvSpPr/>
          <p:nvPr/>
        </p:nvSpPr>
        <p:spPr>
          <a:xfrm>
            <a:off x="1368987" y="4745736"/>
            <a:ext cx="201168" cy="201168"/>
          </a:xfrm>
          <a:prstGeom prst="ellipse">
            <a:avLst/>
          </a:prstGeom>
          <a:solidFill>
            <a:srgbClr val="FFFFFF"/>
          </a:solidFill>
          <a:ln w="31750">
            <a:solidFill>
              <a:srgbClr val="D6449A"/>
            </a:solidFill>
            <a:prstDash val="solid"/>
          </a:ln>
        </p:spPr>
        <p:txBody>
          <a:bodyPr/>
          <a:lstStyle/>
          <a:p>
            <a:endParaRPr lang="de-DE"/>
          </a:p>
        </p:txBody>
      </p:sp>
      <p:sp>
        <p:nvSpPr>
          <p:cNvPr id="48" name="Shape 39"/>
          <p:cNvSpPr/>
          <p:nvPr/>
        </p:nvSpPr>
        <p:spPr>
          <a:xfrm>
            <a:off x="1259259" y="50657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49" name="Image 7" descr="/workspace/ki-timeline/logos/png/bfl.png"/>
          <p:cNvPicPr>
            <a:picLocks noChangeAspect="1"/>
          </p:cNvPicPr>
          <p:nvPr/>
        </p:nvPicPr>
        <p:blipFill>
          <a:blip r:embed="rId8"/>
          <a:stretch>
            <a:fillRect/>
          </a:stretch>
        </p:blipFill>
        <p:spPr>
          <a:xfrm>
            <a:off x="1343384" y="5149901"/>
            <a:ext cx="252374" cy="252374"/>
          </a:xfrm>
          <a:prstGeom prst="rect">
            <a:avLst/>
          </a:prstGeom>
        </p:spPr>
      </p:pic>
      <p:sp>
        <p:nvSpPr>
          <p:cNvPr id="50" name="Text 40"/>
          <p:cNvSpPr/>
          <p:nvPr/>
        </p:nvSpPr>
        <p:spPr>
          <a:xfrm>
            <a:off x="713232" y="55412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FLUX.1</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Black Forest Labs</a:t>
            </a:r>
            <a:endParaRPr lang="en-US" sz="1150" dirty="0"/>
          </a:p>
        </p:txBody>
      </p:sp>
      <p:sp>
        <p:nvSpPr>
          <p:cNvPr id="51" name="Text 41"/>
          <p:cNvSpPr/>
          <p:nvPr/>
        </p:nvSpPr>
        <p:spPr>
          <a:xfrm>
            <a:off x="2253343" y="43891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Dez 2024</a:t>
            </a:r>
            <a:endParaRPr lang="en-US" sz="1200" dirty="0"/>
          </a:p>
        </p:txBody>
      </p:sp>
      <p:sp>
        <p:nvSpPr>
          <p:cNvPr id="52" name="Shape 42"/>
          <p:cNvSpPr/>
          <p:nvPr/>
        </p:nvSpPr>
        <p:spPr>
          <a:xfrm>
            <a:off x="2936530" y="4745736"/>
            <a:ext cx="201168" cy="201168"/>
          </a:xfrm>
          <a:prstGeom prst="ellipse">
            <a:avLst/>
          </a:prstGeom>
          <a:solidFill>
            <a:srgbClr val="FFFFFF"/>
          </a:solidFill>
          <a:ln w="31750">
            <a:solidFill>
              <a:srgbClr val="D6449A"/>
            </a:solidFill>
            <a:prstDash val="solid"/>
          </a:ln>
        </p:spPr>
        <p:txBody>
          <a:bodyPr/>
          <a:lstStyle/>
          <a:p>
            <a:endParaRPr lang="de-DE"/>
          </a:p>
        </p:txBody>
      </p:sp>
      <p:sp>
        <p:nvSpPr>
          <p:cNvPr id="53" name="Shape 43"/>
          <p:cNvSpPr/>
          <p:nvPr/>
        </p:nvSpPr>
        <p:spPr>
          <a:xfrm>
            <a:off x="2826802" y="50657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111" name="Image 8 Grok neu" descr="SXSI_firma.png"/>
          <p:cNvPicPr>
            <a:picLocks noChangeAspect="1"/>
          </p:cNvPicPr>
          <p:nvPr/>
        </p:nvPicPr>
        <p:blipFill>
          <a:blip r:embed="rId16"/>
          <a:stretch>
            <a:fillRect/>
          </a:stretch>
        </p:blipFill>
        <p:spPr>
          <a:xfrm>
            <a:off x="2928593" y="5167567"/>
            <a:ext cx="217041" cy="217041"/>
          </a:xfrm>
          <a:prstGeom prst="rect">
            <a:avLst/>
          </a:prstGeom>
        </p:spPr>
      </p:pic>
      <p:sp>
        <p:nvSpPr>
          <p:cNvPr id="55" name="Text 44"/>
          <p:cNvSpPr/>
          <p:nvPr/>
        </p:nvSpPr>
        <p:spPr>
          <a:xfrm>
            <a:off x="2280775" y="55412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Aurora</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SpaceXSI</a:t>
            </a:r>
            <a:endParaRPr lang="en-US" sz="1150" dirty="0"/>
          </a:p>
        </p:txBody>
      </p:sp>
      <p:sp>
        <p:nvSpPr>
          <p:cNvPr id="56" name="Text 45"/>
          <p:cNvSpPr/>
          <p:nvPr/>
        </p:nvSpPr>
        <p:spPr>
          <a:xfrm>
            <a:off x="3820886" y="43891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Mär 2025</a:t>
            </a:r>
            <a:endParaRPr lang="en-US" sz="1200" dirty="0"/>
          </a:p>
        </p:txBody>
      </p:sp>
      <p:sp>
        <p:nvSpPr>
          <p:cNvPr id="57" name="Shape 46"/>
          <p:cNvSpPr/>
          <p:nvPr/>
        </p:nvSpPr>
        <p:spPr>
          <a:xfrm>
            <a:off x="4504073" y="4745736"/>
            <a:ext cx="201168" cy="201168"/>
          </a:xfrm>
          <a:prstGeom prst="ellipse">
            <a:avLst/>
          </a:prstGeom>
          <a:solidFill>
            <a:srgbClr val="FFFFFF"/>
          </a:solidFill>
          <a:ln w="31750">
            <a:solidFill>
              <a:srgbClr val="D6449A"/>
            </a:solidFill>
            <a:prstDash val="solid"/>
          </a:ln>
        </p:spPr>
        <p:txBody>
          <a:bodyPr/>
          <a:lstStyle/>
          <a:p>
            <a:endParaRPr lang="de-DE"/>
          </a:p>
        </p:txBody>
      </p:sp>
      <p:sp>
        <p:nvSpPr>
          <p:cNvPr id="58" name="Shape 47"/>
          <p:cNvSpPr/>
          <p:nvPr/>
        </p:nvSpPr>
        <p:spPr>
          <a:xfrm>
            <a:off x="4394345" y="50657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59" name="Image 9" descr="/workspace/ki-timeline/logos/png/openai.png"/>
          <p:cNvPicPr>
            <a:picLocks noChangeAspect="1"/>
          </p:cNvPicPr>
          <p:nvPr/>
        </p:nvPicPr>
        <p:blipFill>
          <a:blip r:embed="rId10"/>
          <a:stretch>
            <a:fillRect/>
          </a:stretch>
        </p:blipFill>
        <p:spPr>
          <a:xfrm>
            <a:off x="4478470" y="5149901"/>
            <a:ext cx="252374" cy="252374"/>
          </a:xfrm>
          <a:prstGeom prst="rect">
            <a:avLst/>
          </a:prstGeom>
        </p:spPr>
      </p:pic>
      <p:sp>
        <p:nvSpPr>
          <p:cNvPr id="60" name="Text 48"/>
          <p:cNvSpPr/>
          <p:nvPr/>
        </p:nvSpPr>
        <p:spPr>
          <a:xfrm>
            <a:off x="3848318" y="55412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GPT-4o Bilder</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OpenAI</a:t>
            </a:r>
            <a:endParaRPr lang="en-US" sz="1150" dirty="0"/>
          </a:p>
        </p:txBody>
      </p:sp>
      <p:sp>
        <p:nvSpPr>
          <p:cNvPr id="61" name="Text 49"/>
          <p:cNvSpPr/>
          <p:nvPr/>
        </p:nvSpPr>
        <p:spPr>
          <a:xfrm>
            <a:off x="5388429" y="43891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Aug 2025</a:t>
            </a:r>
            <a:endParaRPr lang="en-US" sz="1200" dirty="0"/>
          </a:p>
        </p:txBody>
      </p:sp>
      <p:sp>
        <p:nvSpPr>
          <p:cNvPr id="62" name="Shape 50"/>
          <p:cNvSpPr/>
          <p:nvPr/>
        </p:nvSpPr>
        <p:spPr>
          <a:xfrm>
            <a:off x="6071616" y="4745736"/>
            <a:ext cx="201168" cy="201168"/>
          </a:xfrm>
          <a:prstGeom prst="ellipse">
            <a:avLst/>
          </a:prstGeom>
          <a:solidFill>
            <a:srgbClr val="FFFFFF"/>
          </a:solidFill>
          <a:ln w="31750">
            <a:solidFill>
              <a:srgbClr val="D6449A"/>
            </a:solidFill>
            <a:prstDash val="solid"/>
          </a:ln>
        </p:spPr>
        <p:txBody>
          <a:bodyPr/>
          <a:lstStyle/>
          <a:p>
            <a:endParaRPr lang="de-DE"/>
          </a:p>
        </p:txBody>
      </p:sp>
      <p:sp>
        <p:nvSpPr>
          <p:cNvPr id="63" name="Shape 51"/>
          <p:cNvSpPr/>
          <p:nvPr/>
        </p:nvSpPr>
        <p:spPr>
          <a:xfrm>
            <a:off x="5961888" y="50657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64" name="Image 10" descr="/workspace/ki-timeline/logos/png/nanobanana.png"/>
          <p:cNvPicPr>
            <a:picLocks noChangeAspect="1"/>
          </p:cNvPicPr>
          <p:nvPr/>
        </p:nvPicPr>
        <p:blipFill>
          <a:blip r:embed="rId11"/>
          <a:stretch>
            <a:fillRect/>
          </a:stretch>
        </p:blipFill>
        <p:spPr>
          <a:xfrm>
            <a:off x="6046013" y="5149901"/>
            <a:ext cx="252374" cy="252374"/>
          </a:xfrm>
          <a:prstGeom prst="rect">
            <a:avLst/>
          </a:prstGeom>
        </p:spPr>
      </p:pic>
      <p:sp>
        <p:nvSpPr>
          <p:cNvPr id="65" name="Text 52"/>
          <p:cNvSpPr/>
          <p:nvPr/>
        </p:nvSpPr>
        <p:spPr>
          <a:xfrm>
            <a:off x="5415861" y="55412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Nano Banana</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Google</a:t>
            </a:r>
            <a:endParaRPr lang="en-US" sz="1150" dirty="0"/>
          </a:p>
        </p:txBody>
      </p:sp>
      <p:sp>
        <p:nvSpPr>
          <p:cNvPr id="66" name="Text 53"/>
          <p:cNvSpPr/>
          <p:nvPr/>
        </p:nvSpPr>
        <p:spPr>
          <a:xfrm>
            <a:off x="6955971" y="4389120"/>
            <a:ext cx="1567543" cy="274320"/>
          </a:xfrm>
          <a:prstGeom prst="rect">
            <a:avLst/>
          </a:prstGeom>
          <a:noFill/>
          <a:ln/>
        </p:spPr>
        <p:txBody>
          <a:bodyPr wrap="square" lIns="0" tIns="0" rIns="0" bIns="0" rtlCol="0" anchor="ctr"/>
          <a:lstStyle/>
          <a:p>
            <a:pPr marL="0" indent="0" algn="ctr">
              <a:buNone/>
            </a:pPr>
            <a:r>
              <a:rPr lang="en-US" sz="1200" b="1" dirty="0">
                <a:solidFill>
                  <a:srgbClr val="D6449A"/>
                </a:solidFill>
                <a:latin typeface="Poppins" pitchFamily="34" charset="0"/>
                <a:ea typeface="Poppins" pitchFamily="34" charset="-122"/>
                <a:cs typeface="Poppins" pitchFamily="34" charset="-120"/>
              </a:rPr>
              <a:t>Aug 2025</a:t>
            </a:r>
            <a:endParaRPr lang="en-US" sz="1200" dirty="0"/>
          </a:p>
        </p:txBody>
      </p:sp>
      <p:sp>
        <p:nvSpPr>
          <p:cNvPr id="67" name="Shape 54"/>
          <p:cNvSpPr/>
          <p:nvPr/>
        </p:nvSpPr>
        <p:spPr>
          <a:xfrm>
            <a:off x="7602583" y="4709160"/>
            <a:ext cx="274320" cy="274320"/>
          </a:xfrm>
          <a:prstGeom prst="ellipse">
            <a:avLst/>
          </a:prstGeom>
          <a:solidFill>
            <a:srgbClr val="D6449A"/>
          </a:solidFill>
          <a:ln w="31750">
            <a:solidFill>
              <a:srgbClr val="181818"/>
            </a:solidFill>
            <a:prstDash val="solid"/>
          </a:ln>
        </p:spPr>
        <p:txBody>
          <a:bodyPr/>
          <a:lstStyle/>
          <a:p>
            <a:endParaRPr lang="de-DE"/>
          </a:p>
        </p:txBody>
      </p:sp>
      <p:sp>
        <p:nvSpPr>
          <p:cNvPr id="68" name="Shape 55"/>
          <p:cNvSpPr/>
          <p:nvPr/>
        </p:nvSpPr>
        <p:spPr>
          <a:xfrm>
            <a:off x="7529431" y="5065776"/>
            <a:ext cx="420624" cy="420624"/>
          </a:xfrm>
          <a:prstGeom prst="ellipse">
            <a:avLst/>
          </a:prstGeom>
          <a:solidFill>
            <a:srgbClr val="FFFFFF"/>
          </a:solidFill>
          <a:ln w="19050">
            <a:solidFill>
              <a:srgbClr val="D6449A"/>
            </a:solidFill>
            <a:prstDash val="solid"/>
          </a:ln>
        </p:spPr>
        <p:txBody>
          <a:bodyPr/>
          <a:lstStyle/>
          <a:p>
            <a:endParaRPr lang="de-DE"/>
          </a:p>
        </p:txBody>
      </p:sp>
      <p:pic>
        <p:nvPicPr>
          <p:cNvPr id="112" name="Image 11 Grok neu" descr="SXSI_firma.png"/>
          <p:cNvPicPr>
            <a:picLocks noChangeAspect="1"/>
          </p:cNvPicPr>
          <p:nvPr/>
        </p:nvPicPr>
        <p:blipFill>
          <a:blip r:embed="rId16"/>
          <a:stretch>
            <a:fillRect/>
          </a:stretch>
        </p:blipFill>
        <p:spPr>
          <a:xfrm>
            <a:off x="7631222" y="5167567"/>
            <a:ext cx="217041" cy="217041"/>
          </a:xfrm>
          <a:prstGeom prst="rect">
            <a:avLst/>
          </a:prstGeom>
        </p:spPr>
      </p:pic>
      <p:sp>
        <p:nvSpPr>
          <p:cNvPr id="70" name="Text 56"/>
          <p:cNvSpPr/>
          <p:nvPr/>
        </p:nvSpPr>
        <p:spPr>
          <a:xfrm>
            <a:off x="6983403" y="5541264"/>
            <a:ext cx="1512679" cy="640080"/>
          </a:xfrm>
          <a:prstGeom prst="rect">
            <a:avLst/>
          </a:prstGeom>
          <a:noFill/>
          <a:ln/>
        </p:spPr>
        <p:txBody>
          <a:bodyPr wrap="square" lIns="0" tIns="0" rIns="0" bIns="0" rtlCol="0" anchor="t"/>
          <a:lstStyle/>
          <a:p>
            <a:pPr marL="0" indent="0" algn="ctr">
              <a:buNone/>
            </a:pPr>
            <a:r>
              <a:rPr lang="en-US" sz="1200" dirty="0">
                <a:solidFill>
                  <a:srgbClr val="D6449A"/>
                </a:solidFill>
                <a:latin typeface="Poppins SemiBold" pitchFamily="34" charset="0"/>
                <a:ea typeface="Poppins SemiBold" pitchFamily="34" charset="-122"/>
                <a:cs typeface="Poppins SemiBold" pitchFamily="34" charset="-120"/>
              </a:rPr>
              <a:t>Grok Imagine</a:t>
            </a:r>
            <a:endParaRPr lang="en-US" sz="1200" dirty="0"/>
          </a:p>
          <a:p>
            <a:pPr marL="0" indent="0" algn="ctr">
              <a:buNone/>
            </a:pPr>
            <a:r>
              <a:rPr lang="en-US" sz="1050" dirty="0">
                <a:solidFill>
                  <a:srgbClr val="595959"/>
                </a:solidFill>
                <a:latin typeface="Lato" pitchFamily="34" charset="0"/>
                <a:ea typeface="Lato" pitchFamily="34" charset="-122"/>
                <a:cs typeface="Lato" pitchFamily="34" charset="-120"/>
              </a:rPr>
              <a:t>SpaceXSI</a:t>
            </a:r>
            <a:endParaRPr lang="en-US" sz="1200" dirty="0"/>
          </a:p>
        </p:txBody>
      </p:sp>
      <p:sp>
        <p:nvSpPr>
          <p:cNvPr id="71" name="Text 57"/>
          <p:cNvSpPr/>
          <p:nvPr/>
        </p:nvSpPr>
        <p:spPr>
          <a:xfrm>
            <a:off x="8523514" y="4389120"/>
            <a:ext cx="1567543" cy="274320"/>
          </a:xfrm>
          <a:prstGeom prst="rect">
            <a:avLst/>
          </a:prstGeom>
          <a:noFill/>
          <a:ln/>
        </p:spPr>
        <p:txBody>
          <a:bodyPr wrap="square" lIns="0" tIns="0" rIns="0" bIns="0" rtlCol="0" anchor="ctr"/>
          <a:lstStyle/>
          <a:p>
            <a:pPr marL="0" indent="0" algn="ctr">
              <a:buNone/>
            </a:pPr>
            <a:r>
              <a:rPr lang="en-US" sz="1200" b="1" dirty="0">
                <a:solidFill>
                  <a:srgbClr val="3D4C61"/>
                </a:solidFill>
                <a:latin typeface="Poppins" pitchFamily="34" charset="0"/>
                <a:ea typeface="Poppins" pitchFamily="34" charset="-122"/>
                <a:cs typeface="Poppins" pitchFamily="34" charset="-120"/>
              </a:rPr>
              <a:t>Sep 2025</a:t>
            </a:r>
            <a:endParaRPr lang="en-US" sz="1200" dirty="0"/>
          </a:p>
        </p:txBody>
      </p:sp>
      <p:sp>
        <p:nvSpPr>
          <p:cNvPr id="72" name="Shape 58"/>
          <p:cNvSpPr/>
          <p:nvPr/>
        </p:nvSpPr>
        <p:spPr>
          <a:xfrm>
            <a:off x="9206702" y="4745736"/>
            <a:ext cx="201168" cy="201168"/>
          </a:xfrm>
          <a:prstGeom prst="ellipse">
            <a:avLst/>
          </a:prstGeom>
          <a:solidFill>
            <a:srgbClr val="FFFFFF"/>
          </a:solidFill>
          <a:ln w="31750">
            <a:solidFill>
              <a:srgbClr val="D6449A"/>
            </a:solidFill>
            <a:prstDash val="solid"/>
          </a:ln>
        </p:spPr>
        <p:txBody>
          <a:bodyPr/>
          <a:lstStyle/>
          <a:p>
            <a:endParaRPr lang="de-DE"/>
          </a:p>
        </p:txBody>
      </p:sp>
      <p:sp>
        <p:nvSpPr>
          <p:cNvPr id="73" name="Shape 59"/>
          <p:cNvSpPr/>
          <p:nvPr/>
        </p:nvSpPr>
        <p:spPr>
          <a:xfrm>
            <a:off x="9096974" y="5065776"/>
            <a:ext cx="420624" cy="420624"/>
          </a:xfrm>
          <a:prstGeom prst="ellipse">
            <a:avLst/>
          </a:prstGeom>
          <a:solidFill>
            <a:srgbClr val="FFFFFF"/>
          </a:solidFill>
          <a:ln w="19050">
            <a:solidFill>
              <a:srgbClr val="D9D9D9"/>
            </a:solidFill>
            <a:prstDash val="solid"/>
          </a:ln>
        </p:spPr>
        <p:txBody>
          <a:bodyPr/>
          <a:lstStyle/>
          <a:p>
            <a:endParaRPr lang="de-DE"/>
          </a:p>
        </p:txBody>
      </p:sp>
      <p:pic>
        <p:nvPicPr>
          <p:cNvPr id="74" name="Image 12" descr="/workspace/ki-timeline/logos/png/bytedance.png"/>
          <p:cNvPicPr>
            <a:picLocks noChangeAspect="1"/>
          </p:cNvPicPr>
          <p:nvPr/>
        </p:nvPicPr>
        <p:blipFill>
          <a:blip r:embed="rId12"/>
          <a:stretch>
            <a:fillRect/>
          </a:stretch>
        </p:blipFill>
        <p:spPr>
          <a:xfrm>
            <a:off x="9181099" y="5149901"/>
            <a:ext cx="252374" cy="252374"/>
          </a:xfrm>
          <a:prstGeom prst="rect">
            <a:avLst/>
          </a:prstGeom>
        </p:spPr>
      </p:pic>
      <p:sp>
        <p:nvSpPr>
          <p:cNvPr id="75" name="Text 60"/>
          <p:cNvSpPr/>
          <p:nvPr/>
        </p:nvSpPr>
        <p:spPr>
          <a:xfrm>
            <a:off x="8550946" y="5541264"/>
            <a:ext cx="1512679" cy="640080"/>
          </a:xfrm>
          <a:prstGeom prst="rect">
            <a:avLst/>
          </a:prstGeom>
          <a:noFill/>
          <a:ln/>
        </p:spPr>
        <p:txBody>
          <a:bodyPr wrap="square" lIns="0" tIns="0" rIns="0" bIns="0" rtlCol="0" anchor="t"/>
          <a:lstStyle/>
          <a:p>
            <a:pPr marL="0" indent="0" algn="ctr">
              <a:buNone/>
            </a:pPr>
            <a:r>
              <a:rPr lang="en-US" sz="1150" dirty="0">
                <a:solidFill>
                  <a:srgbClr val="181818"/>
                </a:solidFill>
                <a:latin typeface="Poppins SemiBold" pitchFamily="34" charset="0"/>
                <a:ea typeface="Poppins SemiBold" pitchFamily="34" charset="-122"/>
                <a:cs typeface="Poppins SemiBold" pitchFamily="34" charset="-120"/>
              </a:rPr>
              <a:t>Seedream 4.0</a:t>
            </a:r>
            <a:endParaRPr lang="en-US" sz="1150" dirty="0"/>
          </a:p>
          <a:p>
            <a:pPr marL="0" indent="0" algn="ctr">
              <a:buNone/>
            </a:pPr>
            <a:r>
              <a:rPr lang="en-US" sz="1050" dirty="0">
                <a:solidFill>
                  <a:srgbClr val="595959"/>
                </a:solidFill>
                <a:latin typeface="Lato" pitchFamily="34" charset="0"/>
                <a:ea typeface="Lato" pitchFamily="34" charset="-122"/>
                <a:cs typeface="Lato" pitchFamily="34" charset="-120"/>
              </a:rPr>
              <a:t>ByteDance</a:t>
            </a:r>
            <a:endParaRPr lang="en-US" sz="1150" dirty="0"/>
          </a:p>
        </p:txBody>
      </p:sp>
      <p:sp>
        <p:nvSpPr>
          <p:cNvPr id="76" name="Text 61"/>
          <p:cNvSpPr/>
          <p:nvPr/>
        </p:nvSpPr>
        <p:spPr>
          <a:xfrm>
            <a:off x="10091057" y="4389120"/>
            <a:ext cx="1567543" cy="274320"/>
          </a:xfrm>
          <a:prstGeom prst="rect">
            <a:avLst/>
          </a:prstGeom>
          <a:noFill/>
          <a:ln/>
        </p:spPr>
        <p:txBody>
          <a:bodyPr wrap="square" lIns="0" tIns="0" rIns="0" bIns="0" rtlCol="0" anchor="ctr"/>
          <a:lstStyle/>
          <a:p>
            <a:pPr marL="0" indent="0" algn="ctr">
              <a:buNone/>
            </a:pPr>
            <a:r>
              <a:rPr lang="en-US" sz="1200" b="1" dirty="0">
                <a:solidFill>
                  <a:srgbClr val="D6449A"/>
                </a:solidFill>
                <a:latin typeface="Poppins" pitchFamily="34" charset="0"/>
                <a:ea typeface="Poppins" pitchFamily="34" charset="-122"/>
                <a:cs typeface="Poppins" pitchFamily="34" charset="-120"/>
              </a:rPr>
              <a:t>Aug 2026</a:t>
            </a:r>
            <a:endParaRPr lang="en-US" sz="1200" dirty="0"/>
          </a:p>
        </p:txBody>
      </p:sp>
      <p:sp>
        <p:nvSpPr>
          <p:cNvPr id="77" name="Shape 62"/>
          <p:cNvSpPr/>
          <p:nvPr/>
        </p:nvSpPr>
        <p:spPr>
          <a:xfrm>
            <a:off x="10737669" y="4709160"/>
            <a:ext cx="274320" cy="274320"/>
          </a:xfrm>
          <a:prstGeom prst="ellipse">
            <a:avLst/>
          </a:prstGeom>
          <a:solidFill>
            <a:srgbClr val="D6449A"/>
          </a:solidFill>
          <a:ln w="31750">
            <a:solidFill>
              <a:srgbClr val="181818"/>
            </a:solidFill>
            <a:prstDash val="solid"/>
          </a:ln>
        </p:spPr>
        <p:txBody>
          <a:bodyPr/>
          <a:lstStyle/>
          <a:p>
            <a:endParaRPr lang="de-DE"/>
          </a:p>
        </p:txBody>
      </p:sp>
      <p:sp>
        <p:nvSpPr>
          <p:cNvPr id="78" name="Shape 63"/>
          <p:cNvSpPr/>
          <p:nvPr/>
        </p:nvSpPr>
        <p:spPr>
          <a:xfrm>
            <a:off x="10664517" y="5065776"/>
            <a:ext cx="420624" cy="420624"/>
          </a:xfrm>
          <a:prstGeom prst="ellipse">
            <a:avLst/>
          </a:prstGeom>
          <a:solidFill>
            <a:srgbClr val="FFFFFF"/>
          </a:solidFill>
          <a:ln w="19050">
            <a:solidFill>
              <a:srgbClr val="D6449A"/>
            </a:solidFill>
            <a:prstDash val="solid"/>
          </a:ln>
        </p:spPr>
        <p:txBody>
          <a:bodyPr/>
          <a:lstStyle/>
          <a:p>
            <a:endParaRPr lang="de-DE"/>
          </a:p>
        </p:txBody>
      </p:sp>
      <p:pic>
        <p:nvPicPr>
          <p:cNvPr id="113" name="Image 13 Grok neu" descr="SXSI_firma.png"/>
          <p:cNvPicPr>
            <a:picLocks noChangeAspect="1"/>
          </p:cNvPicPr>
          <p:nvPr/>
        </p:nvPicPr>
        <p:blipFill>
          <a:blip r:embed="rId16"/>
          <a:stretch>
            <a:fillRect/>
          </a:stretch>
        </p:blipFill>
        <p:spPr>
          <a:xfrm>
            <a:off x="10766307" y="5167567"/>
            <a:ext cx="217041" cy="217041"/>
          </a:xfrm>
          <a:prstGeom prst="rect">
            <a:avLst/>
          </a:prstGeom>
        </p:spPr>
      </p:pic>
      <p:sp>
        <p:nvSpPr>
          <p:cNvPr id="80" name="Text 64"/>
          <p:cNvSpPr/>
          <p:nvPr/>
        </p:nvSpPr>
        <p:spPr>
          <a:xfrm>
            <a:off x="10118489" y="5541264"/>
            <a:ext cx="1512679" cy="640080"/>
          </a:xfrm>
          <a:prstGeom prst="rect">
            <a:avLst/>
          </a:prstGeom>
          <a:noFill/>
          <a:ln/>
        </p:spPr>
        <p:txBody>
          <a:bodyPr wrap="square" lIns="0" tIns="0" rIns="0" bIns="0" rtlCol="0" anchor="t"/>
          <a:lstStyle/>
          <a:p>
            <a:pPr marL="0" indent="0" algn="ctr">
              <a:buNone/>
            </a:pPr>
            <a:r>
              <a:rPr lang="en-US" sz="1200" dirty="0">
                <a:solidFill>
                  <a:srgbClr val="D6449A"/>
                </a:solidFill>
                <a:latin typeface="Poppins SemiBold" pitchFamily="34" charset="0"/>
                <a:ea typeface="Poppins SemiBold" pitchFamily="34" charset="-122"/>
                <a:cs typeface="Poppins SemiBold" pitchFamily="34" charset="-120"/>
              </a:rPr>
              <a:t>Grok Imagine Image 2.0</a:t>
            </a:r>
            <a:endParaRPr lang="en-US" sz="1200" dirty="0"/>
          </a:p>
          <a:p>
            <a:pPr marL="0" indent="0" algn="ctr">
              <a:buNone/>
            </a:pPr>
            <a:r>
              <a:rPr lang="en-US" sz="1050" dirty="0">
                <a:solidFill>
                  <a:srgbClr val="595959"/>
                </a:solidFill>
                <a:latin typeface="Lato" pitchFamily="34" charset="0"/>
                <a:ea typeface="Lato" pitchFamily="34" charset="-122"/>
                <a:cs typeface="Lato" pitchFamily="34" charset="-120"/>
              </a:rPr>
              <a:t>SpaceXSI</a:t>
            </a:r>
            <a:endParaRPr lang="en-US" sz="1200" dirty="0"/>
          </a:p>
        </p:txBody>
      </p:sp>
      <p:sp>
        <p:nvSpPr>
          <p:cNvPr id="81" name="Shape 6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82" name="Shape 6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83" name="Text 6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84" name="Shape 6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85" name="Text 6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86" name="Shape 7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87" name="Text 7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88" name="Shape 7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89" name="Text 7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90" name="Shape 74"/>
          <p:cNvSpPr/>
          <p:nvPr/>
        </p:nvSpPr>
        <p:spPr>
          <a:xfrm>
            <a:off x="8692530" y="6359652"/>
            <a:ext cx="82296" cy="82296"/>
          </a:xfrm>
          <a:prstGeom prst="ellipse">
            <a:avLst/>
          </a:prstGeom>
          <a:solidFill>
            <a:srgbClr val="D62828"/>
          </a:solidFill>
          <a:ln/>
        </p:spPr>
        <p:txBody>
          <a:bodyPr/>
          <a:lstStyle/>
          <a:p>
            <a:endParaRPr lang="de-DE"/>
          </a:p>
        </p:txBody>
      </p:sp>
      <p:sp>
        <p:nvSpPr>
          <p:cNvPr id="91" name="Shape 75"/>
          <p:cNvSpPr/>
          <p:nvPr/>
        </p:nvSpPr>
        <p:spPr>
          <a:xfrm>
            <a:off x="7792478" y="6364224"/>
            <a:ext cx="2951722" cy="73152"/>
          </a:xfrm>
          <a:prstGeom prst="rect">
            <a:avLst/>
          </a:prstGeom>
          <a:solidFill>
            <a:srgbClr val="3D4C61"/>
          </a:solidFill>
          <a:ln/>
        </p:spPr>
        <p:txBody>
          <a:bodyPr/>
          <a:lstStyle/>
          <a:p>
            <a:endParaRPr lang="de-DE"/>
          </a:p>
        </p:txBody>
      </p:sp>
      <p:sp>
        <p:nvSpPr>
          <p:cNvPr id="92" name="Text 76"/>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17</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93"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Mac mit M1</a:t>
            </a:r>
          </a:p>
          <a:p>
            <a:pPr marL="0" indent="0" algn="l">
              <a:lnSpc>
                <a:spcPct val="95000"/>
              </a:lnSpc>
              <a:spcBef>
                <a:spcPts val="0"/>
              </a:spcBef>
              <a:buNone/>
            </a:pPr>
            <a:r>
              <a:rPr lang="de-DE" sz="750" dirty="0">
                <a:solidFill>
                  <a:srgbClr val="8B1E3F"/>
                </a:solidFill>
                <a:latin typeface="Poppins" pitchFamily="34" charset="0"/>
                <a:cs typeface="Poppins" pitchFamily="34" charset="0"/>
              </a:rPr>
              <a:t>2,6 TFLOPS</a:t>
            </a:r>
          </a:p>
          <a:p>
            <a:pPr marL="0" indent="0" algn="l">
              <a:lnSpc>
                <a:spcPct val="95000"/>
              </a:lnSpc>
              <a:spcBef>
                <a:spcPts val="0"/>
              </a:spcBef>
              <a:buNone/>
            </a:pPr>
            <a:r>
              <a:rPr lang="de-DE" sz="700" dirty="0">
                <a:solidFill>
                  <a:srgbClr val="808080"/>
                </a:solidFill>
                <a:latin typeface="Lato" pitchFamily="34" charset="0"/>
                <a:cs typeface="Lato" pitchFamily="34" charset="0"/>
              </a:rPr>
              <a:t>2020</a:t>
            </a:r>
          </a:p>
        </p:txBody>
      </p:sp>
      <p:sp>
        <p:nvSpPr>
          <p:cNvPr id="94"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95" name="Firma OAI"/>
          <p:cNvSpPr/>
          <p:nvPr/>
        </p:nvSpPr>
        <p:spPr>
          <a:xfrm>
            <a:off x="1341082" y="3594735"/>
            <a:ext cx="256976" cy="125730"/>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FFFFFF"/>
                </a:solidFill>
                <a:latin typeface="Lato"/>
              </a:rPr>
              <a:t>OAI</a:t>
            </a:r>
          </a:p>
        </p:txBody>
      </p:sp>
      <p:sp>
        <p:nvSpPr>
          <p:cNvPr id="96" name="Firma OAI"/>
          <p:cNvSpPr/>
          <p:nvPr/>
        </p:nvSpPr>
        <p:spPr>
          <a:xfrm>
            <a:off x="2908625" y="3594735"/>
            <a:ext cx="256976" cy="125730"/>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FFFFFF"/>
                </a:solidFill>
                <a:latin typeface="Lato"/>
              </a:rPr>
              <a:t>OAI</a:t>
            </a:r>
          </a:p>
        </p:txBody>
      </p:sp>
      <p:sp>
        <p:nvSpPr>
          <p:cNvPr id="97" name="Firma MJ"/>
          <p:cNvSpPr/>
          <p:nvPr/>
        </p:nvSpPr>
        <p:spPr>
          <a:xfrm>
            <a:off x="4496692" y="3594735"/>
            <a:ext cx="215929" cy="125730"/>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MJ</a:t>
            </a:r>
          </a:p>
        </p:txBody>
      </p:sp>
      <p:sp>
        <p:nvSpPr>
          <p:cNvPr id="98" name="Firma STAB"/>
          <p:cNvSpPr/>
          <p:nvPr/>
        </p:nvSpPr>
        <p:spPr>
          <a:xfrm>
            <a:off x="6014114" y="3594735"/>
            <a:ext cx="316170" cy="125730"/>
          </a:xfrm>
          <a:prstGeom prst="roundRect">
            <a:avLst>
              <a:gd name="adj" fmla="val 35000"/>
            </a:avLst>
          </a:prstGeom>
          <a:solidFill>
            <a:srgbClr val="F0E44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STAB</a:t>
            </a:r>
          </a:p>
        </p:txBody>
      </p:sp>
      <p:sp>
        <p:nvSpPr>
          <p:cNvPr id="99" name="Firma ADBE"/>
          <p:cNvSpPr/>
          <p:nvPr/>
        </p:nvSpPr>
        <p:spPr>
          <a:xfrm>
            <a:off x="7569176" y="3594735"/>
            <a:ext cx="341133" cy="125730"/>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ADBE</a:t>
            </a:r>
          </a:p>
        </p:txBody>
      </p:sp>
      <p:sp>
        <p:nvSpPr>
          <p:cNvPr id="100" name="Firma IDEO"/>
          <p:cNvSpPr/>
          <p:nvPr/>
        </p:nvSpPr>
        <p:spPr>
          <a:xfrm>
            <a:off x="9148531" y="3594735"/>
            <a:ext cx="317509" cy="125730"/>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IDEO</a:t>
            </a:r>
          </a:p>
        </p:txBody>
      </p:sp>
      <p:pic>
        <p:nvPicPr>
          <p:cNvPr id="101" name="Logo F_OAI" descr="OAI.png"/>
          <p:cNvPicPr>
            <a:picLocks noChangeAspect="1"/>
          </p:cNvPicPr>
          <p:nvPr/>
        </p:nvPicPr>
        <p:blipFill>
          <a:blip r:embed="rId13"/>
          <a:stretch>
            <a:fillRect/>
          </a:stretch>
        </p:blipFill>
        <p:spPr>
          <a:xfrm>
            <a:off x="11236367" y="3301873"/>
            <a:ext cx="153924" cy="152400"/>
          </a:xfrm>
          <a:prstGeom prst="rect">
            <a:avLst/>
          </a:prstGeom>
        </p:spPr>
      </p:pic>
      <p:sp>
        <p:nvSpPr>
          <p:cNvPr id="102" name="Name OpenAI"/>
          <p:cNvSpPr txBox="1"/>
          <p:nvPr/>
        </p:nvSpPr>
        <p:spPr>
          <a:xfrm>
            <a:off x="11097841" y="3460623"/>
            <a:ext cx="430976" cy="132080"/>
          </a:xfrm>
          <a:prstGeom prst="rect">
            <a:avLst/>
          </a:prstGeom>
          <a:noFill/>
        </p:spPr>
        <p:txBody>
          <a:bodyPr wrap="none" anchor="t" lIns="0" rIns="0" tIns="0" bIns="0">
            <a:spAutoFit/>
          </a:bodyPr>
          <a:lstStyle/>
          <a:p>
            <a:pPr algn="ctr"/>
            <a:r>
              <a:rPr sz="800" b="1" i="0">
                <a:solidFill>
                  <a:srgbClr val="222222"/>
                </a:solidFill>
                <a:latin typeface="Lato"/>
              </a:rPr>
              <a:t>OpenAI</a:t>
            </a:r>
          </a:p>
        </p:txBody>
      </p:sp>
      <p:sp>
        <p:nvSpPr>
          <p:cNvPr id="103" name="Firma BFL"/>
          <p:cNvSpPr/>
          <p:nvPr/>
        </p:nvSpPr>
        <p:spPr>
          <a:xfrm>
            <a:off x="1344322" y="5423535"/>
            <a:ext cx="250497" cy="125730"/>
          </a:xfrm>
          <a:prstGeom prst="roundRect">
            <a:avLst>
              <a:gd name="adj" fmla="val 35000"/>
            </a:avLst>
          </a:prstGeom>
          <a:solidFill>
            <a:srgbClr val="F0E442"/>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BFL</a:t>
            </a:r>
          </a:p>
        </p:txBody>
      </p:sp>
      <p:pic>
        <p:nvPicPr>
          <p:cNvPr id="107" name="Logo F_GOO" descr="GOO_firma.png"/>
          <p:cNvPicPr>
            <a:picLocks noChangeAspect="1"/>
          </p:cNvPicPr>
          <p:nvPr/>
        </p:nvPicPr>
        <p:blipFill>
          <a:blip r:embed="rId15"/>
          <a:stretch>
            <a:fillRect/>
          </a:stretch>
        </p:blipFill>
        <p:spPr>
          <a:xfrm>
            <a:off x="6518803" y="5130673"/>
            <a:ext cx="152400" cy="152400"/>
          </a:xfrm>
          <a:prstGeom prst="rect">
            <a:avLst/>
          </a:prstGeom>
        </p:spPr>
      </p:pic>
      <p:sp>
        <p:nvSpPr>
          <p:cNvPr id="108" name="Name Google"/>
          <p:cNvSpPr txBox="1"/>
          <p:nvPr/>
        </p:nvSpPr>
        <p:spPr>
          <a:xfrm>
            <a:off x="6395212" y="5289423"/>
            <a:ext cx="399583" cy="132080"/>
          </a:xfrm>
          <a:prstGeom prst="rect">
            <a:avLst/>
          </a:prstGeom>
          <a:noFill/>
        </p:spPr>
        <p:txBody>
          <a:bodyPr wrap="none" anchor="t" lIns="0" rIns="0" tIns="0" bIns="0">
            <a:spAutoFit/>
          </a:bodyPr>
          <a:lstStyle/>
          <a:p>
            <a:pPr algn="ctr"/>
            <a:r>
              <a:rPr sz="800" b="1" i="0">
                <a:solidFill>
                  <a:srgbClr val="222222"/>
                </a:solidFill>
                <a:latin typeface="Lato"/>
              </a:rPr>
              <a:t>Google</a:t>
            </a:r>
          </a:p>
        </p:txBody>
      </p:sp>
      <p:sp>
        <p:nvSpPr>
          <p:cNvPr id="110" name="Firma BYTE"/>
          <p:cNvSpPr/>
          <p:nvPr/>
        </p:nvSpPr>
        <p:spPr>
          <a:xfrm>
            <a:off x="9146626" y="5423535"/>
            <a:ext cx="321319" cy="125730"/>
          </a:xfrm>
          <a:prstGeom prst="roundRect">
            <a:avLst>
              <a:gd name="adj" fmla="val 35000"/>
            </a:avLst>
          </a:prstGeom>
          <a:solidFill>
            <a:srgbClr val="E69F00"/>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BYTE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1828800" y="868680"/>
            <a:ext cx="8531352" cy="338328"/>
          </a:xfrm>
          <a:prstGeom prst="rect">
            <a:avLst/>
          </a:prstGeom>
          <a:noFill/>
          <a:ln/>
        </p:spPr>
        <p:txBody>
          <a:bodyPr wrap="square" lIns="0" tIns="0" rIns="0" bIns="0" rtlCol="0" anchor="ctr"/>
          <a:lstStyle/>
          <a:p>
            <a:pPr marL="0" indent="0" algn="ctr">
              <a:buNone/>
            </a:pPr>
            <a:r>
              <a:rPr lang="en-US" sz="1600" dirty="0">
                <a:solidFill>
                  <a:srgbClr val="595959"/>
                </a:solidFill>
                <a:latin typeface="Poppins" pitchFamily="34" charset="0"/>
                <a:ea typeface="Poppins" pitchFamily="34" charset="-122"/>
                <a:cs typeface="Poppins" pitchFamily="34" charset="-120"/>
              </a:rPr>
              <a:t>Kapitel 9 · Video &amp; Ton</a:t>
            </a:r>
            <a:endParaRPr lang="en-US" sz="1600" dirty="0"/>
          </a:p>
        </p:txBody>
      </p:sp>
      <p:sp>
        <p:nvSpPr>
          <p:cNvPr id="5" name="Text 3"/>
          <p:cNvSpPr/>
          <p:nvPr/>
        </p:nvSpPr>
        <p:spPr>
          <a:xfrm>
            <a:off x="1828800" y="1207008"/>
            <a:ext cx="8531352" cy="640080"/>
          </a:xfrm>
          <a:prstGeom prst="rect">
            <a:avLst/>
          </a:prstGeom>
          <a:noFill/>
          <a:ln/>
        </p:spPr>
        <p:txBody>
          <a:bodyPr wrap="square" lIns="0" tIns="0" rIns="0" bIns="0" rtlCol="0" anchor="ctr"/>
          <a:lstStyle/>
          <a:p>
            <a:pPr marL="0" indent="0" algn="ctr">
              <a:buNone/>
            </a:pPr>
            <a:r>
              <a:rPr lang="en-US" sz="3000" dirty="0">
                <a:solidFill>
                  <a:srgbClr val="3D4C61"/>
                </a:solidFill>
                <a:latin typeface="Poppins SemiBold" pitchFamily="34" charset="0"/>
                <a:ea typeface="Poppins SemiBold" pitchFamily="34" charset="-122"/>
                <a:cs typeface="Poppins SemiBold" pitchFamily="34" charset="-120"/>
              </a:rPr>
              <a:t>KI spricht, singt und dreht Filme</a:t>
            </a:r>
            <a:endParaRPr lang="en-US" sz="3000" dirty="0"/>
          </a:p>
        </p:txBody>
      </p:sp>
      <p:sp>
        <p:nvSpPr>
          <p:cNvPr id="6" name="Shape 4"/>
          <p:cNvSpPr/>
          <p:nvPr/>
        </p:nvSpPr>
        <p:spPr>
          <a:xfrm>
            <a:off x="4617720" y="2331720"/>
            <a:ext cx="2971800" cy="1965960"/>
          </a:xfrm>
          <a:prstGeom prst="roundRect">
            <a:avLst>
              <a:gd name="adj" fmla="val 3721"/>
            </a:avLst>
          </a:prstGeom>
          <a:solidFill>
            <a:srgbClr val="FFFFFF"/>
          </a:solidFill>
          <a:ln w="127000">
            <a:solidFill>
              <a:srgbClr val="3D4C61"/>
            </a:solidFill>
            <a:prstDash val="solid"/>
          </a:ln>
        </p:spPr>
        <p:txBody>
          <a:bodyPr/>
          <a:lstStyle/>
          <a:p>
            <a:endParaRPr lang="de-DE"/>
          </a:p>
        </p:txBody>
      </p:sp>
      <p:sp>
        <p:nvSpPr>
          <p:cNvPr id="7" name="Shape 5"/>
          <p:cNvSpPr/>
          <p:nvPr/>
        </p:nvSpPr>
        <p:spPr>
          <a:xfrm>
            <a:off x="5920740" y="4343400"/>
            <a:ext cx="365760" cy="320040"/>
          </a:xfrm>
          <a:prstGeom prst="rect">
            <a:avLst/>
          </a:prstGeom>
          <a:solidFill>
            <a:srgbClr val="3D4C61"/>
          </a:solidFill>
          <a:ln/>
        </p:spPr>
        <p:txBody>
          <a:bodyPr/>
          <a:lstStyle/>
          <a:p>
            <a:endParaRPr lang="de-DE"/>
          </a:p>
        </p:txBody>
      </p:sp>
      <p:sp>
        <p:nvSpPr>
          <p:cNvPr id="8" name="Shape 6"/>
          <p:cNvSpPr/>
          <p:nvPr/>
        </p:nvSpPr>
        <p:spPr>
          <a:xfrm>
            <a:off x="5326380" y="4645152"/>
            <a:ext cx="1554480" cy="146304"/>
          </a:xfrm>
          <a:prstGeom prst="roundRect">
            <a:avLst>
              <a:gd name="adj" fmla="val 50000"/>
            </a:avLst>
          </a:prstGeom>
          <a:solidFill>
            <a:srgbClr val="3D4C61"/>
          </a:solidFill>
          <a:ln/>
        </p:spPr>
        <p:txBody>
          <a:bodyPr/>
          <a:lstStyle/>
          <a:p>
            <a:endParaRPr lang="de-DE"/>
          </a:p>
        </p:txBody>
      </p:sp>
      <p:sp>
        <p:nvSpPr>
          <p:cNvPr id="9" name="Shape 7"/>
          <p:cNvSpPr/>
          <p:nvPr/>
        </p:nvSpPr>
        <p:spPr>
          <a:xfrm>
            <a:off x="5600700" y="2811780"/>
            <a:ext cx="1005840" cy="1005840"/>
          </a:xfrm>
          <a:prstGeom prst="ellipse">
            <a:avLst/>
          </a:prstGeom>
          <a:solidFill>
            <a:srgbClr val="A04000"/>
          </a:solidFill>
          <a:ln/>
        </p:spPr>
        <p:txBody>
          <a:bodyPr/>
          <a:lstStyle/>
          <a:p>
            <a:endParaRPr lang="de-DE"/>
          </a:p>
        </p:txBody>
      </p:sp>
      <p:sp>
        <p:nvSpPr>
          <p:cNvPr id="10" name="Shape 8"/>
          <p:cNvSpPr/>
          <p:nvPr/>
        </p:nvSpPr>
        <p:spPr>
          <a:xfrm rot="5400000">
            <a:off x="5966460" y="3086100"/>
            <a:ext cx="384048" cy="457200"/>
          </a:xfrm>
          <a:prstGeom prst="triangle">
            <a:avLst/>
          </a:prstGeom>
          <a:solidFill>
            <a:srgbClr val="FFFFFF"/>
          </a:solidFill>
          <a:ln/>
        </p:spPr>
        <p:txBody>
          <a:bodyPr/>
          <a:lstStyle/>
          <a:p>
            <a:endParaRPr lang="de-DE"/>
          </a:p>
        </p:txBody>
      </p:sp>
      <p:sp>
        <p:nvSpPr>
          <p:cNvPr id="11" name="Text 9"/>
          <p:cNvSpPr/>
          <p:nvPr/>
        </p:nvSpPr>
        <p:spPr>
          <a:xfrm>
            <a:off x="4160520" y="4983480"/>
            <a:ext cx="3886200" cy="365760"/>
          </a:xfrm>
          <a:prstGeom prst="rect">
            <a:avLst/>
          </a:prstGeom>
          <a:noFill/>
          <a:ln/>
        </p:spPr>
        <p:txBody>
          <a:bodyPr wrap="square" lIns="0" tIns="0" rIns="0" bIns="0" rtlCol="0" anchor="ctr"/>
          <a:lstStyle/>
          <a:p>
            <a:pPr marL="0" indent="0" algn="ctr">
              <a:buNone/>
            </a:pPr>
            <a:r>
              <a:rPr lang="en-US" sz="2000" dirty="0">
                <a:solidFill>
                  <a:srgbClr val="A04000"/>
                </a:solidFill>
                <a:latin typeface="Playfair Display" pitchFamily="34" charset="0"/>
                <a:ea typeface="Playfair Display" pitchFamily="34" charset="-122"/>
                <a:cs typeface="Playfair Display" pitchFamily="34" charset="-120"/>
              </a:rPr>
              <a:t>Sep 2022 – Sep 2025</a:t>
            </a:r>
            <a:endParaRPr lang="en-US" sz="2000" dirty="0"/>
          </a:p>
        </p:txBody>
      </p:sp>
      <p:sp>
        <p:nvSpPr>
          <p:cNvPr id="12" name="Text 10"/>
          <p:cNvSpPr/>
          <p:nvPr/>
        </p:nvSpPr>
        <p:spPr>
          <a:xfrm>
            <a:off x="685800" y="2103120"/>
            <a:ext cx="3474720" cy="365760"/>
          </a:xfrm>
          <a:prstGeom prst="rect">
            <a:avLst/>
          </a:prstGeom>
          <a:noFill/>
          <a:ln/>
        </p:spPr>
        <p:txBody>
          <a:bodyPr wrap="square" lIns="0" tIns="0" rIns="0" bIns="0" rtlCol="0" anchor="ctr"/>
          <a:lstStyle/>
          <a:p>
            <a:pPr marL="0" indent="0">
              <a:buNone/>
            </a:pPr>
            <a:r>
              <a:rPr lang="en-US" sz="1800" dirty="0">
                <a:solidFill>
                  <a:srgbClr val="A04000"/>
                </a:solidFill>
                <a:latin typeface="Poppins SemiBold" pitchFamily="34" charset="0"/>
                <a:ea typeface="Poppins SemiBold" pitchFamily="34" charset="-122"/>
                <a:cs typeface="Poppins SemiBold" pitchFamily="34" charset="-120"/>
              </a:rPr>
              <a:t>Ton</a:t>
            </a:r>
            <a:endParaRPr lang="en-US" sz="1800" dirty="0"/>
          </a:p>
        </p:txBody>
      </p:sp>
      <p:sp>
        <p:nvSpPr>
          <p:cNvPr id="13" name="Text 11"/>
          <p:cNvSpPr/>
          <p:nvPr/>
        </p:nvSpPr>
        <p:spPr>
          <a:xfrm>
            <a:off x="8092440" y="2103120"/>
            <a:ext cx="3474720" cy="365760"/>
          </a:xfrm>
          <a:prstGeom prst="rect">
            <a:avLst/>
          </a:prstGeom>
          <a:noFill/>
          <a:ln/>
        </p:spPr>
        <p:txBody>
          <a:bodyPr wrap="square" lIns="0" tIns="0" rIns="0" bIns="0" rtlCol="0" anchor="ctr"/>
          <a:lstStyle/>
          <a:p>
            <a:pPr marL="0" indent="0">
              <a:buNone/>
            </a:pPr>
            <a:r>
              <a:rPr lang="en-US" sz="1800" dirty="0">
                <a:solidFill>
                  <a:srgbClr val="A04000"/>
                </a:solidFill>
                <a:latin typeface="Poppins SemiBold" pitchFamily="34" charset="0"/>
                <a:ea typeface="Poppins SemiBold" pitchFamily="34" charset="-122"/>
                <a:cs typeface="Poppins SemiBold" pitchFamily="34" charset="-120"/>
              </a:rPr>
              <a:t>Video</a:t>
            </a:r>
            <a:endParaRPr lang="en-US" sz="1800" dirty="0"/>
          </a:p>
        </p:txBody>
      </p:sp>
      <p:sp>
        <p:nvSpPr>
          <p:cNvPr id="14" name="Shape 12"/>
          <p:cNvSpPr/>
          <p:nvPr/>
        </p:nvSpPr>
        <p:spPr>
          <a:xfrm>
            <a:off x="685800" y="265176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15" name="Image 0" descr="/workspace/ki-timeline/logos/png/openai.png"/>
          <p:cNvPicPr>
            <a:picLocks noChangeAspect="1"/>
          </p:cNvPicPr>
          <p:nvPr/>
        </p:nvPicPr>
        <p:blipFill>
          <a:blip r:embed="rId3"/>
          <a:stretch>
            <a:fillRect/>
          </a:stretch>
        </p:blipFill>
        <p:spPr>
          <a:xfrm>
            <a:off x="786384" y="2752344"/>
            <a:ext cx="301752" cy="301752"/>
          </a:xfrm>
          <a:prstGeom prst="rect">
            <a:avLst/>
          </a:prstGeom>
        </p:spPr>
      </p:pic>
      <p:sp>
        <p:nvSpPr>
          <p:cNvPr id="16" name="Text 13"/>
          <p:cNvSpPr/>
          <p:nvPr/>
        </p:nvSpPr>
        <p:spPr>
          <a:xfrm>
            <a:off x="1325880" y="2606040"/>
            <a:ext cx="301752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Sep 2022  </a:t>
            </a:r>
            <a:r>
              <a:rPr lang="en-US" sz="1400" dirty="0">
                <a:solidFill>
                  <a:srgbClr val="181818"/>
                </a:solidFill>
                <a:latin typeface="Poppins SemiBold" pitchFamily="34" charset="0"/>
                <a:ea typeface="Poppins SemiBold" pitchFamily="34" charset="-122"/>
                <a:cs typeface="Poppins SemiBold" pitchFamily="34" charset="-120"/>
              </a:rPr>
              <a:t>Whisper</a:t>
            </a:r>
            <a:endParaRPr lang="en-US" sz="1200" dirty="0"/>
          </a:p>
        </p:txBody>
      </p:sp>
      <p:sp>
        <p:nvSpPr>
          <p:cNvPr id="17" name="Text 14"/>
          <p:cNvSpPr/>
          <p:nvPr/>
        </p:nvSpPr>
        <p:spPr>
          <a:xfrm>
            <a:off x="1325880" y="2916936"/>
            <a:ext cx="301752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OpenAI: offene Spracherkennung für viele Sprachen</a:t>
            </a:r>
            <a:endParaRPr lang="en-US" sz="1100" dirty="0"/>
          </a:p>
        </p:txBody>
      </p:sp>
      <p:sp>
        <p:nvSpPr>
          <p:cNvPr id="18" name="Shape 15"/>
          <p:cNvSpPr/>
          <p:nvPr/>
        </p:nvSpPr>
        <p:spPr>
          <a:xfrm>
            <a:off x="685800" y="352044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19" name="Image 1" descr="/workspace/ki-timeline/logos/png/elevenlabs.png"/>
          <p:cNvPicPr>
            <a:picLocks noChangeAspect="1"/>
          </p:cNvPicPr>
          <p:nvPr/>
        </p:nvPicPr>
        <p:blipFill>
          <a:blip r:embed="rId4"/>
          <a:stretch>
            <a:fillRect/>
          </a:stretch>
        </p:blipFill>
        <p:spPr>
          <a:xfrm>
            <a:off x="786384" y="3621024"/>
            <a:ext cx="301752" cy="301752"/>
          </a:xfrm>
          <a:prstGeom prst="rect">
            <a:avLst/>
          </a:prstGeom>
        </p:spPr>
      </p:pic>
      <p:sp>
        <p:nvSpPr>
          <p:cNvPr id="20" name="Text 16"/>
          <p:cNvSpPr/>
          <p:nvPr/>
        </p:nvSpPr>
        <p:spPr>
          <a:xfrm>
            <a:off x="1325880" y="3474720"/>
            <a:ext cx="301752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Jan 2023  </a:t>
            </a:r>
            <a:r>
              <a:rPr lang="en-US" sz="1400" dirty="0">
                <a:solidFill>
                  <a:srgbClr val="181818"/>
                </a:solidFill>
                <a:latin typeface="Poppins SemiBold" pitchFamily="34" charset="0"/>
                <a:ea typeface="Poppins SemiBold" pitchFamily="34" charset="-122"/>
                <a:cs typeface="Poppins SemiBold" pitchFamily="34" charset="-120"/>
              </a:rPr>
              <a:t>ElevenLabs</a:t>
            </a:r>
            <a:endParaRPr lang="en-US" sz="1200" dirty="0"/>
          </a:p>
        </p:txBody>
      </p:sp>
      <p:sp>
        <p:nvSpPr>
          <p:cNvPr id="21" name="Text 17"/>
          <p:cNvSpPr/>
          <p:nvPr/>
        </p:nvSpPr>
        <p:spPr>
          <a:xfrm>
            <a:off x="1325880" y="3785616"/>
            <a:ext cx="301752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Realistische KI-Stimmen und Stimmklone</a:t>
            </a:r>
            <a:endParaRPr lang="en-US" sz="1100" dirty="0"/>
          </a:p>
        </p:txBody>
      </p:sp>
      <p:sp>
        <p:nvSpPr>
          <p:cNvPr id="22" name="Shape 18"/>
          <p:cNvSpPr/>
          <p:nvPr/>
        </p:nvSpPr>
        <p:spPr>
          <a:xfrm>
            <a:off x="685800" y="438912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23" name="Image 2" descr="/workspace/ki-timeline/logos/png/suno.png"/>
          <p:cNvPicPr>
            <a:picLocks noChangeAspect="1"/>
          </p:cNvPicPr>
          <p:nvPr/>
        </p:nvPicPr>
        <p:blipFill>
          <a:blip r:embed="rId5"/>
          <a:stretch>
            <a:fillRect/>
          </a:stretch>
        </p:blipFill>
        <p:spPr>
          <a:xfrm>
            <a:off x="786384" y="4489704"/>
            <a:ext cx="301752" cy="301752"/>
          </a:xfrm>
          <a:prstGeom prst="rect">
            <a:avLst/>
          </a:prstGeom>
        </p:spPr>
      </p:pic>
      <p:sp>
        <p:nvSpPr>
          <p:cNvPr id="24" name="Text 19"/>
          <p:cNvSpPr/>
          <p:nvPr/>
        </p:nvSpPr>
        <p:spPr>
          <a:xfrm>
            <a:off x="1325880" y="4343400"/>
            <a:ext cx="301752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Dez 2023  </a:t>
            </a:r>
            <a:r>
              <a:rPr lang="en-US" sz="1400" dirty="0">
                <a:solidFill>
                  <a:srgbClr val="181818"/>
                </a:solidFill>
                <a:latin typeface="Poppins SemiBold" pitchFamily="34" charset="0"/>
                <a:ea typeface="Poppins SemiBold" pitchFamily="34" charset="-122"/>
                <a:cs typeface="Poppins SemiBold" pitchFamily="34" charset="-120"/>
              </a:rPr>
              <a:t>Suno</a:t>
            </a:r>
            <a:endParaRPr lang="en-US" sz="1200" dirty="0"/>
          </a:p>
        </p:txBody>
      </p:sp>
      <p:sp>
        <p:nvSpPr>
          <p:cNvPr id="25" name="Text 20"/>
          <p:cNvSpPr/>
          <p:nvPr/>
        </p:nvSpPr>
        <p:spPr>
          <a:xfrm>
            <a:off x="1325880" y="4654296"/>
            <a:ext cx="301752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Ganze Lieder aus einem Satz, auch in Copilot</a:t>
            </a:r>
            <a:endParaRPr lang="en-US" sz="1100" dirty="0"/>
          </a:p>
        </p:txBody>
      </p:sp>
      <p:sp>
        <p:nvSpPr>
          <p:cNvPr id="26" name="Shape 21"/>
          <p:cNvSpPr/>
          <p:nvPr/>
        </p:nvSpPr>
        <p:spPr>
          <a:xfrm>
            <a:off x="8092440" y="265176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27" name="Image 3" descr="/workspace/ki-timeline/logos/png/runway.png"/>
          <p:cNvPicPr>
            <a:picLocks noChangeAspect="1"/>
          </p:cNvPicPr>
          <p:nvPr/>
        </p:nvPicPr>
        <p:blipFill>
          <a:blip r:embed="rId6"/>
          <a:stretch>
            <a:fillRect/>
          </a:stretch>
        </p:blipFill>
        <p:spPr>
          <a:xfrm>
            <a:off x="8193024" y="2752344"/>
            <a:ext cx="301752" cy="301752"/>
          </a:xfrm>
          <a:prstGeom prst="rect">
            <a:avLst/>
          </a:prstGeom>
        </p:spPr>
      </p:pic>
      <p:sp>
        <p:nvSpPr>
          <p:cNvPr id="28" name="Text 22"/>
          <p:cNvSpPr/>
          <p:nvPr/>
        </p:nvSpPr>
        <p:spPr>
          <a:xfrm>
            <a:off x="8732520" y="2606040"/>
            <a:ext cx="297180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Mär 2023  </a:t>
            </a:r>
            <a:r>
              <a:rPr lang="en-US" sz="1400" dirty="0">
                <a:solidFill>
                  <a:srgbClr val="181818"/>
                </a:solidFill>
                <a:latin typeface="Poppins SemiBold" pitchFamily="34" charset="0"/>
                <a:ea typeface="Poppins SemiBold" pitchFamily="34" charset="-122"/>
                <a:cs typeface="Poppins SemiBold" pitchFamily="34" charset="-120"/>
              </a:rPr>
              <a:t>Runway Gen-2</a:t>
            </a:r>
            <a:endParaRPr lang="en-US" sz="1200" dirty="0"/>
          </a:p>
        </p:txBody>
      </p:sp>
      <p:sp>
        <p:nvSpPr>
          <p:cNvPr id="29" name="Text 23"/>
          <p:cNvSpPr/>
          <p:nvPr/>
        </p:nvSpPr>
        <p:spPr>
          <a:xfrm>
            <a:off x="8732520" y="2916936"/>
            <a:ext cx="297180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Video aus Text, ab Juni 2023 für alle</a:t>
            </a:r>
            <a:endParaRPr lang="en-US" sz="1100" dirty="0"/>
          </a:p>
        </p:txBody>
      </p:sp>
      <p:sp>
        <p:nvSpPr>
          <p:cNvPr id="30" name="Shape 24"/>
          <p:cNvSpPr/>
          <p:nvPr/>
        </p:nvSpPr>
        <p:spPr>
          <a:xfrm>
            <a:off x="8092440" y="352044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31" name="Image 4" descr="/workspace/ki-timeline/logos/png/sora.png"/>
          <p:cNvPicPr>
            <a:picLocks noChangeAspect="1"/>
          </p:cNvPicPr>
          <p:nvPr/>
        </p:nvPicPr>
        <p:blipFill>
          <a:blip r:embed="rId7"/>
          <a:stretch>
            <a:fillRect/>
          </a:stretch>
        </p:blipFill>
        <p:spPr>
          <a:xfrm>
            <a:off x="8193024" y="3621024"/>
            <a:ext cx="301752" cy="301752"/>
          </a:xfrm>
          <a:prstGeom prst="rect">
            <a:avLst/>
          </a:prstGeom>
        </p:spPr>
      </p:pic>
      <p:sp>
        <p:nvSpPr>
          <p:cNvPr id="32" name="Text 25"/>
          <p:cNvSpPr/>
          <p:nvPr/>
        </p:nvSpPr>
        <p:spPr>
          <a:xfrm>
            <a:off x="8732520" y="3474720"/>
            <a:ext cx="297180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Feb 2024  </a:t>
            </a:r>
            <a:r>
              <a:rPr lang="en-US" sz="1400" dirty="0">
                <a:solidFill>
                  <a:srgbClr val="181818"/>
                </a:solidFill>
                <a:latin typeface="Poppins SemiBold" pitchFamily="34" charset="0"/>
                <a:ea typeface="Poppins SemiBold" pitchFamily="34" charset="-122"/>
                <a:cs typeface="Poppins SemiBold" pitchFamily="34" charset="-120"/>
              </a:rPr>
              <a:t>Sora</a:t>
            </a:r>
            <a:endParaRPr lang="en-US" sz="1200" dirty="0"/>
          </a:p>
        </p:txBody>
      </p:sp>
      <p:sp>
        <p:nvSpPr>
          <p:cNvPr id="33" name="Text 26"/>
          <p:cNvSpPr/>
          <p:nvPr/>
        </p:nvSpPr>
        <p:spPr>
          <a:xfrm>
            <a:off x="8732520" y="3785616"/>
            <a:ext cx="297180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OpenAI: Video aus Text, öffentlich ab Dez 2024</a:t>
            </a:r>
            <a:endParaRPr lang="en-US" sz="1100" dirty="0"/>
          </a:p>
        </p:txBody>
      </p:sp>
      <p:sp>
        <p:nvSpPr>
          <p:cNvPr id="34" name="Shape 27"/>
          <p:cNvSpPr/>
          <p:nvPr/>
        </p:nvSpPr>
        <p:spPr>
          <a:xfrm>
            <a:off x="8092440" y="438912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35" name="Image 5" descr="/workspace/ki-timeline/logos/png/gemini.png"/>
          <p:cNvPicPr>
            <a:picLocks noChangeAspect="1"/>
          </p:cNvPicPr>
          <p:nvPr/>
        </p:nvPicPr>
        <p:blipFill>
          <a:blip r:embed="rId8"/>
          <a:stretch>
            <a:fillRect/>
          </a:stretch>
        </p:blipFill>
        <p:spPr>
          <a:xfrm>
            <a:off x="8193024" y="4489704"/>
            <a:ext cx="301752" cy="301752"/>
          </a:xfrm>
          <a:prstGeom prst="rect">
            <a:avLst/>
          </a:prstGeom>
        </p:spPr>
      </p:pic>
      <p:sp>
        <p:nvSpPr>
          <p:cNvPr id="36" name="Text 28"/>
          <p:cNvSpPr/>
          <p:nvPr/>
        </p:nvSpPr>
        <p:spPr>
          <a:xfrm>
            <a:off x="8732520" y="4343400"/>
            <a:ext cx="297180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Mai 2025  </a:t>
            </a:r>
            <a:r>
              <a:rPr lang="en-US" sz="1400" dirty="0">
                <a:solidFill>
                  <a:srgbClr val="181818"/>
                </a:solidFill>
                <a:latin typeface="Poppins SemiBold" pitchFamily="34" charset="0"/>
                <a:ea typeface="Poppins SemiBold" pitchFamily="34" charset="-122"/>
                <a:cs typeface="Poppins SemiBold" pitchFamily="34" charset="-120"/>
              </a:rPr>
              <a:t>Veo 3</a:t>
            </a:r>
            <a:endParaRPr lang="en-US" sz="1200" dirty="0"/>
          </a:p>
        </p:txBody>
      </p:sp>
      <p:sp>
        <p:nvSpPr>
          <p:cNvPr id="37" name="Text 29"/>
          <p:cNvSpPr/>
          <p:nvPr/>
        </p:nvSpPr>
        <p:spPr>
          <a:xfrm>
            <a:off x="8732520" y="4654296"/>
            <a:ext cx="297180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Google: Video mit passendem Ton und Dialog</a:t>
            </a:r>
            <a:endParaRPr lang="en-US" sz="1100" dirty="0"/>
          </a:p>
        </p:txBody>
      </p:sp>
      <p:sp>
        <p:nvSpPr>
          <p:cNvPr id="38" name="Shape 30"/>
          <p:cNvSpPr/>
          <p:nvPr/>
        </p:nvSpPr>
        <p:spPr>
          <a:xfrm>
            <a:off x="8092440" y="525780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39" name="Image 6" descr="/workspace/ki-timeline/logos/png/sora.png"/>
          <p:cNvPicPr>
            <a:picLocks noChangeAspect="1"/>
          </p:cNvPicPr>
          <p:nvPr/>
        </p:nvPicPr>
        <p:blipFill>
          <a:blip r:embed="rId7"/>
          <a:stretch>
            <a:fillRect/>
          </a:stretch>
        </p:blipFill>
        <p:spPr>
          <a:xfrm>
            <a:off x="8193024" y="5358384"/>
            <a:ext cx="301752" cy="301752"/>
          </a:xfrm>
          <a:prstGeom prst="rect">
            <a:avLst/>
          </a:prstGeom>
        </p:spPr>
      </p:pic>
      <p:sp>
        <p:nvSpPr>
          <p:cNvPr id="40" name="Text 31"/>
          <p:cNvSpPr/>
          <p:nvPr/>
        </p:nvSpPr>
        <p:spPr>
          <a:xfrm>
            <a:off x="8732520" y="5212080"/>
            <a:ext cx="2971800" cy="310896"/>
          </a:xfrm>
          <a:prstGeom prst="rect">
            <a:avLst/>
          </a:prstGeom>
          <a:noFill/>
          <a:ln/>
        </p:spPr>
        <p:txBody>
          <a:bodyPr wrap="square" lIns="0" tIns="0" rIns="0" bIns="0" rtlCol="0" anchor="ctr"/>
          <a:lstStyle/>
          <a:p>
            <a:pPr marL="0" indent="0">
              <a:buNone/>
            </a:pPr>
            <a:r>
              <a:rPr lang="en-US" sz="1200" b="1" dirty="0">
                <a:solidFill>
                  <a:srgbClr val="A04000"/>
                </a:solidFill>
                <a:latin typeface="Poppins" pitchFamily="34" charset="0"/>
                <a:ea typeface="Poppins" pitchFamily="34" charset="-122"/>
                <a:cs typeface="Poppins" pitchFamily="34" charset="-120"/>
              </a:rPr>
              <a:t>Sep 2025  </a:t>
            </a:r>
            <a:r>
              <a:rPr lang="en-US" sz="1400" dirty="0">
                <a:solidFill>
                  <a:srgbClr val="181818"/>
                </a:solidFill>
                <a:latin typeface="Poppins SemiBold" pitchFamily="34" charset="0"/>
                <a:ea typeface="Poppins SemiBold" pitchFamily="34" charset="-122"/>
                <a:cs typeface="Poppins SemiBold" pitchFamily="34" charset="-120"/>
              </a:rPr>
              <a:t>Sora 2</a:t>
            </a:r>
            <a:endParaRPr lang="en-US" sz="1200" dirty="0"/>
          </a:p>
        </p:txBody>
      </p:sp>
      <p:sp>
        <p:nvSpPr>
          <p:cNvPr id="41" name="Text 32"/>
          <p:cNvSpPr/>
          <p:nvPr/>
        </p:nvSpPr>
        <p:spPr>
          <a:xfrm>
            <a:off x="8732520" y="5522976"/>
            <a:ext cx="2971800" cy="402336"/>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Video mit Ton in eigener App, App seit Apr 2026 eingestellt</a:t>
            </a:r>
            <a:endParaRPr lang="en-US" sz="1100" dirty="0"/>
          </a:p>
        </p:txBody>
      </p:sp>
      <p:sp>
        <p:nvSpPr>
          <p:cNvPr id="42" name="Shape 33"/>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43" name="Shape 34"/>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44" name="Text 35"/>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45" name="Shape 36"/>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46" name="Text 37"/>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47" name="Shape 38"/>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48" name="Text 39"/>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49" name="Shape 40"/>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50" name="Text 41"/>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51" name="Shape 42"/>
          <p:cNvSpPr/>
          <p:nvPr/>
        </p:nvSpPr>
        <p:spPr>
          <a:xfrm>
            <a:off x="8692530" y="6359652"/>
            <a:ext cx="82296" cy="82296"/>
          </a:xfrm>
          <a:prstGeom prst="ellipse">
            <a:avLst/>
          </a:prstGeom>
          <a:solidFill>
            <a:srgbClr val="D62828"/>
          </a:solidFill>
          <a:ln/>
        </p:spPr>
        <p:txBody>
          <a:bodyPr/>
          <a:lstStyle/>
          <a:p>
            <a:endParaRPr lang="de-DE"/>
          </a:p>
        </p:txBody>
      </p:sp>
      <p:sp>
        <p:nvSpPr>
          <p:cNvPr id="52" name="Shape 43"/>
          <p:cNvSpPr/>
          <p:nvPr/>
        </p:nvSpPr>
        <p:spPr>
          <a:xfrm>
            <a:off x="8285253" y="6364224"/>
            <a:ext cx="1966172" cy="73152"/>
          </a:xfrm>
          <a:prstGeom prst="rect">
            <a:avLst/>
          </a:prstGeom>
          <a:solidFill>
            <a:srgbClr val="3D4C61"/>
          </a:solidFill>
          <a:ln/>
        </p:spPr>
        <p:txBody>
          <a:bodyPr/>
          <a:lstStyle/>
          <a:p>
            <a:endParaRPr lang="de-DE"/>
          </a:p>
        </p:txBody>
      </p:sp>
      <p:sp>
        <p:nvSpPr>
          <p:cNvPr id="53" name="Text 44"/>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18</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54"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JUPITER</a:t>
            </a:r>
          </a:p>
          <a:p>
            <a:pPr marL="0" indent="0" algn="l">
              <a:lnSpc>
                <a:spcPct val="95000"/>
              </a:lnSpc>
              <a:spcBef>
                <a:spcPts val="0"/>
              </a:spcBef>
              <a:buNone/>
            </a:pPr>
            <a:r>
              <a:rPr lang="de-DE" sz="750" dirty="0">
                <a:solidFill>
                  <a:srgbClr val="8B1E3F"/>
                </a:solidFill>
                <a:latin typeface="Poppins" pitchFamily="34" charset="0"/>
                <a:cs typeface="Poppins" pitchFamily="34" charset="0"/>
              </a:rPr>
              <a:t>1,00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2025</a:t>
            </a:r>
          </a:p>
        </p:txBody>
      </p:sp>
      <p:sp>
        <p:nvSpPr>
          <p:cNvPr id="55"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56" name="Firma OAI"/>
          <p:cNvSpPr/>
          <p:nvPr/>
        </p:nvSpPr>
        <p:spPr>
          <a:xfrm>
            <a:off x="800204" y="3087624"/>
            <a:ext cx="274111" cy="134112"/>
          </a:xfrm>
          <a:prstGeom prst="roundRect">
            <a:avLst>
              <a:gd name="adj" fmla="val 35000"/>
            </a:avLst>
          </a:prstGeom>
          <a:solidFill>
            <a:srgbClr val="009E7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FFFFFF"/>
                </a:solidFill>
                <a:latin typeface="Lato"/>
              </a:rPr>
              <a:t>OAI</a:t>
            </a:r>
          </a:p>
        </p:txBody>
      </p:sp>
      <p:sp>
        <p:nvSpPr>
          <p:cNvPr id="57" name="Firma ELEV"/>
          <p:cNvSpPr/>
          <p:nvPr/>
        </p:nvSpPr>
        <p:spPr>
          <a:xfrm>
            <a:off x="771048" y="3956304"/>
            <a:ext cx="332422"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ELEV</a:t>
            </a:r>
          </a:p>
        </p:txBody>
      </p:sp>
      <p:sp>
        <p:nvSpPr>
          <p:cNvPr id="58" name="Firma SUNO"/>
          <p:cNvSpPr/>
          <p:nvPr/>
        </p:nvSpPr>
        <p:spPr>
          <a:xfrm>
            <a:off x="748283" y="4824984"/>
            <a:ext cx="377953"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SUNO</a:t>
            </a:r>
          </a:p>
        </p:txBody>
      </p:sp>
      <p:sp>
        <p:nvSpPr>
          <p:cNvPr id="59" name="Firma RWY"/>
          <p:cNvSpPr/>
          <p:nvPr/>
        </p:nvSpPr>
        <p:spPr>
          <a:xfrm>
            <a:off x="8178497" y="3087624"/>
            <a:ext cx="330805"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RWY</a:t>
            </a:r>
          </a:p>
        </p:txBody>
      </p:sp>
      <p:pic>
        <p:nvPicPr>
          <p:cNvPr id="60" name="Logo F_OAI" descr="OAI.png"/>
          <p:cNvPicPr>
            <a:picLocks noChangeAspect="1"/>
          </p:cNvPicPr>
          <p:nvPr/>
        </p:nvPicPr>
        <p:blipFill>
          <a:blip r:embed="rId9"/>
          <a:stretch>
            <a:fillRect/>
          </a:stretch>
        </p:blipFill>
        <p:spPr>
          <a:xfrm>
            <a:off x="8266938" y="4042410"/>
            <a:ext cx="153924" cy="152400"/>
          </a:xfrm>
          <a:prstGeom prst="rect">
            <a:avLst/>
          </a:prstGeom>
        </p:spPr>
      </p:pic>
      <p:sp>
        <p:nvSpPr>
          <p:cNvPr id="61" name="Name OpenAI"/>
          <p:cNvSpPr txBox="1"/>
          <p:nvPr/>
        </p:nvSpPr>
        <p:spPr>
          <a:xfrm>
            <a:off x="8128411" y="4201160"/>
            <a:ext cx="430976" cy="132080"/>
          </a:xfrm>
          <a:prstGeom prst="rect">
            <a:avLst/>
          </a:prstGeom>
          <a:noFill/>
        </p:spPr>
        <p:txBody>
          <a:bodyPr wrap="none" anchor="t" lIns="0" rIns="0" tIns="0" bIns="0">
            <a:spAutoFit/>
          </a:bodyPr>
          <a:lstStyle/>
          <a:p>
            <a:pPr algn="ctr"/>
            <a:r>
              <a:rPr sz="800" b="1" i="0">
                <a:solidFill>
                  <a:srgbClr val="222222"/>
                </a:solidFill>
                <a:latin typeface="Lato"/>
              </a:rPr>
              <a:t>OpenAI</a:t>
            </a:r>
          </a:p>
        </p:txBody>
      </p:sp>
      <p:sp>
        <p:nvSpPr>
          <p:cNvPr id="63" name="Name Google"/>
          <p:cNvSpPr txBox="1"/>
          <p:nvPr/>
        </p:nvSpPr>
        <p:spPr>
          <a:xfrm>
            <a:off x="8144108" y="4818888"/>
            <a:ext cx="399583" cy="132080"/>
          </a:xfrm>
          <a:prstGeom prst="rect">
            <a:avLst/>
          </a:prstGeom>
          <a:noFill/>
        </p:spPr>
        <p:txBody>
          <a:bodyPr wrap="none" anchor="t" lIns="0" rIns="0" tIns="0" bIns="0">
            <a:spAutoFit/>
          </a:bodyPr>
          <a:lstStyle/>
          <a:p>
            <a:pPr algn="ctr"/>
            <a:r>
              <a:rPr sz="800" b="1" i="0">
                <a:solidFill>
                  <a:srgbClr val="222222"/>
                </a:solidFill>
                <a:latin typeface="Lato"/>
              </a:rPr>
              <a:t>Google</a:t>
            </a:r>
          </a:p>
        </p:txBody>
      </p:sp>
      <p:pic>
        <p:nvPicPr>
          <p:cNvPr id="64" name="Logo F_OAI" descr="OAI.png"/>
          <p:cNvPicPr>
            <a:picLocks noChangeAspect="1"/>
          </p:cNvPicPr>
          <p:nvPr/>
        </p:nvPicPr>
        <p:blipFill>
          <a:blip r:embed="rId9"/>
          <a:stretch>
            <a:fillRect/>
          </a:stretch>
        </p:blipFill>
        <p:spPr>
          <a:xfrm>
            <a:off x="8266938" y="5779770"/>
            <a:ext cx="153924" cy="152400"/>
          </a:xfrm>
          <a:prstGeom prst="rect">
            <a:avLst/>
          </a:prstGeom>
        </p:spPr>
      </p:pic>
      <p:sp>
        <p:nvSpPr>
          <p:cNvPr id="65" name="Name OpenAI"/>
          <p:cNvSpPr txBox="1"/>
          <p:nvPr/>
        </p:nvSpPr>
        <p:spPr>
          <a:xfrm>
            <a:off x="8128411" y="5938520"/>
            <a:ext cx="430976" cy="132080"/>
          </a:xfrm>
          <a:prstGeom prst="rect">
            <a:avLst/>
          </a:prstGeom>
          <a:noFill/>
        </p:spPr>
        <p:txBody>
          <a:bodyPr wrap="none" anchor="t" lIns="0" rIns="0" tIns="0" bIns="0">
            <a:spAutoFit/>
          </a:bodyPr>
          <a:lstStyle/>
          <a:p>
            <a:pPr algn="ctr"/>
            <a:r>
              <a:rPr sz="800" b="1" i="0">
                <a:solidFill>
                  <a:srgbClr val="222222"/>
                </a:solidFill>
                <a:latin typeface="Lato"/>
              </a:rPr>
              <a:t>OpenAI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1828800" y="868680"/>
            <a:ext cx="8531352" cy="338328"/>
          </a:xfrm>
          <a:prstGeom prst="rect">
            <a:avLst/>
          </a:prstGeom>
          <a:noFill/>
          <a:ln/>
        </p:spPr>
        <p:txBody>
          <a:bodyPr wrap="square" lIns="0" tIns="0" rIns="0" bIns="0" rtlCol="0" anchor="ctr"/>
          <a:lstStyle/>
          <a:p>
            <a:pPr marL="0" indent="0" algn="ctr">
              <a:buNone/>
            </a:pPr>
            <a:r>
              <a:rPr lang="en-US" sz="1600" dirty="0">
                <a:solidFill>
                  <a:srgbClr val="595959"/>
                </a:solidFill>
                <a:latin typeface="Poppins" pitchFamily="34" charset="0"/>
                <a:ea typeface="Poppins" pitchFamily="34" charset="-122"/>
                <a:cs typeface="Poppins" pitchFamily="34" charset="-120"/>
              </a:rPr>
              <a:t>Kapitel 10 · Code im Editor</a:t>
            </a:r>
            <a:endParaRPr lang="en-US" sz="1600" dirty="0"/>
          </a:p>
        </p:txBody>
      </p:sp>
      <p:sp>
        <p:nvSpPr>
          <p:cNvPr id="5" name="Text 3"/>
          <p:cNvSpPr/>
          <p:nvPr/>
        </p:nvSpPr>
        <p:spPr>
          <a:xfrm>
            <a:off x="1828800" y="1207008"/>
            <a:ext cx="8531352" cy="640080"/>
          </a:xfrm>
          <a:prstGeom prst="rect">
            <a:avLst/>
          </a:prstGeom>
          <a:noFill/>
          <a:ln/>
        </p:spPr>
        <p:txBody>
          <a:bodyPr wrap="square" lIns="0" tIns="0" rIns="0" bIns="0" rtlCol="0" anchor="ctr"/>
          <a:lstStyle/>
          <a:p>
            <a:pPr marL="0" indent="0" algn="ctr">
              <a:buNone/>
            </a:pPr>
            <a:r>
              <a:rPr lang="en-US" sz="3000" dirty="0">
                <a:solidFill>
                  <a:srgbClr val="3D4C61"/>
                </a:solidFill>
                <a:latin typeface="Poppins SemiBold" pitchFamily="34" charset="0"/>
                <a:ea typeface="Poppins SemiBold" pitchFamily="34" charset="-122"/>
                <a:cs typeface="Poppins SemiBold" pitchFamily="34" charset="-120"/>
              </a:rPr>
              <a:t>Vom Vorschlag zum Agenten</a:t>
            </a:r>
            <a:endParaRPr lang="en-US" sz="3000" dirty="0"/>
          </a:p>
        </p:txBody>
      </p:sp>
      <p:sp>
        <p:nvSpPr>
          <p:cNvPr id="6" name="Shape 4"/>
          <p:cNvSpPr/>
          <p:nvPr/>
        </p:nvSpPr>
        <p:spPr>
          <a:xfrm>
            <a:off x="3977640" y="2103120"/>
            <a:ext cx="4251960" cy="2697480"/>
          </a:xfrm>
          <a:prstGeom prst="roundRect">
            <a:avLst>
              <a:gd name="adj" fmla="val 2034"/>
            </a:avLst>
          </a:prstGeom>
          <a:solidFill>
            <a:srgbClr val="2B2B2B"/>
          </a:solidFill>
          <a:ln/>
        </p:spPr>
        <p:txBody>
          <a:bodyPr/>
          <a:lstStyle/>
          <a:p>
            <a:endParaRPr lang="de-DE"/>
          </a:p>
        </p:txBody>
      </p:sp>
      <p:sp>
        <p:nvSpPr>
          <p:cNvPr id="7" name="Shape 5"/>
          <p:cNvSpPr/>
          <p:nvPr/>
        </p:nvSpPr>
        <p:spPr>
          <a:xfrm>
            <a:off x="4087368" y="2212848"/>
            <a:ext cx="4032504" cy="2478024"/>
          </a:xfrm>
          <a:prstGeom prst="rect">
            <a:avLst/>
          </a:prstGeom>
          <a:solidFill>
            <a:srgbClr val="1E1F29"/>
          </a:solidFill>
          <a:ln/>
        </p:spPr>
        <p:txBody>
          <a:bodyPr/>
          <a:lstStyle/>
          <a:p>
            <a:endParaRPr lang="de-DE"/>
          </a:p>
        </p:txBody>
      </p:sp>
      <p:sp>
        <p:nvSpPr>
          <p:cNvPr id="8" name="Shape 6"/>
          <p:cNvSpPr/>
          <p:nvPr/>
        </p:nvSpPr>
        <p:spPr>
          <a:xfrm>
            <a:off x="5829300" y="4800600"/>
            <a:ext cx="548640" cy="411480"/>
          </a:xfrm>
          <a:prstGeom prst="rect">
            <a:avLst/>
          </a:prstGeom>
          <a:solidFill>
            <a:srgbClr val="A8A9AA"/>
          </a:solidFill>
          <a:ln/>
        </p:spPr>
        <p:txBody>
          <a:bodyPr/>
          <a:lstStyle/>
          <a:p>
            <a:endParaRPr lang="de-DE"/>
          </a:p>
        </p:txBody>
      </p:sp>
      <p:sp>
        <p:nvSpPr>
          <p:cNvPr id="9" name="Shape 7"/>
          <p:cNvSpPr/>
          <p:nvPr/>
        </p:nvSpPr>
        <p:spPr>
          <a:xfrm>
            <a:off x="5189220" y="5193792"/>
            <a:ext cx="1828800" cy="109728"/>
          </a:xfrm>
          <a:prstGeom prst="roundRect">
            <a:avLst>
              <a:gd name="adj" fmla="val 50000"/>
            </a:avLst>
          </a:prstGeom>
          <a:solidFill>
            <a:srgbClr val="A8A9AA"/>
          </a:solidFill>
          <a:ln/>
        </p:spPr>
        <p:txBody>
          <a:bodyPr/>
          <a:lstStyle/>
          <a:p>
            <a:endParaRPr lang="de-DE"/>
          </a:p>
        </p:txBody>
      </p:sp>
      <p:sp>
        <p:nvSpPr>
          <p:cNvPr id="10" name="Text 8"/>
          <p:cNvSpPr/>
          <p:nvPr/>
        </p:nvSpPr>
        <p:spPr>
          <a:xfrm>
            <a:off x="4142232" y="2368296"/>
            <a:ext cx="228600" cy="182880"/>
          </a:xfrm>
          <a:prstGeom prst="rect">
            <a:avLst/>
          </a:prstGeom>
          <a:noFill/>
          <a:ln/>
        </p:spPr>
        <p:txBody>
          <a:bodyPr wrap="square" lIns="0" tIns="0" rIns="0" bIns="0" rtlCol="0" anchor="ctr"/>
          <a:lstStyle/>
          <a:p>
            <a:pPr marL="0" indent="0" algn="r">
              <a:buNone/>
            </a:pPr>
            <a:r>
              <a:rPr lang="en-US" sz="800" dirty="0">
                <a:solidFill>
                  <a:srgbClr val="808080"/>
                </a:solidFill>
                <a:latin typeface="Poppins" pitchFamily="34" charset="0"/>
                <a:ea typeface="Poppins" pitchFamily="34" charset="-122"/>
                <a:cs typeface="Poppins" pitchFamily="34" charset="-120"/>
              </a:rPr>
              <a:t>1</a:t>
            </a:r>
            <a:endParaRPr lang="en-US" sz="800" dirty="0"/>
          </a:p>
        </p:txBody>
      </p:sp>
      <p:sp>
        <p:nvSpPr>
          <p:cNvPr id="11" name="Shape 9"/>
          <p:cNvSpPr/>
          <p:nvPr/>
        </p:nvSpPr>
        <p:spPr>
          <a:xfrm>
            <a:off x="4754880" y="2423160"/>
            <a:ext cx="1097280" cy="82296"/>
          </a:xfrm>
          <a:prstGeom prst="rect">
            <a:avLst/>
          </a:prstGeom>
          <a:solidFill>
            <a:srgbClr val="7F8C8D"/>
          </a:solidFill>
          <a:ln/>
        </p:spPr>
        <p:txBody>
          <a:bodyPr/>
          <a:lstStyle/>
          <a:p>
            <a:endParaRPr lang="de-DE"/>
          </a:p>
        </p:txBody>
      </p:sp>
      <p:sp>
        <p:nvSpPr>
          <p:cNvPr id="12" name="Text 10"/>
          <p:cNvSpPr/>
          <p:nvPr/>
        </p:nvSpPr>
        <p:spPr>
          <a:xfrm>
            <a:off x="4142232" y="2615184"/>
            <a:ext cx="228600" cy="182880"/>
          </a:xfrm>
          <a:prstGeom prst="rect">
            <a:avLst/>
          </a:prstGeom>
          <a:noFill/>
          <a:ln/>
        </p:spPr>
        <p:txBody>
          <a:bodyPr wrap="square" lIns="0" tIns="0" rIns="0" bIns="0" rtlCol="0" anchor="ctr"/>
          <a:lstStyle/>
          <a:p>
            <a:pPr marL="0" indent="0" algn="r">
              <a:buNone/>
            </a:pPr>
            <a:r>
              <a:rPr lang="en-US" sz="800" dirty="0">
                <a:solidFill>
                  <a:srgbClr val="808080"/>
                </a:solidFill>
                <a:latin typeface="Poppins" pitchFamily="34" charset="0"/>
                <a:ea typeface="Poppins" pitchFamily="34" charset="-122"/>
                <a:cs typeface="Poppins" pitchFamily="34" charset="-120"/>
              </a:rPr>
              <a:t>2</a:t>
            </a:r>
            <a:endParaRPr lang="en-US" sz="800" dirty="0"/>
          </a:p>
        </p:txBody>
      </p:sp>
      <p:sp>
        <p:nvSpPr>
          <p:cNvPr id="13" name="Shape 11"/>
          <p:cNvSpPr/>
          <p:nvPr/>
        </p:nvSpPr>
        <p:spPr>
          <a:xfrm>
            <a:off x="4983480" y="2670048"/>
            <a:ext cx="1463040" cy="82296"/>
          </a:xfrm>
          <a:prstGeom prst="rect">
            <a:avLst/>
          </a:prstGeom>
          <a:solidFill>
            <a:srgbClr val="13A39B"/>
          </a:solidFill>
          <a:ln/>
        </p:spPr>
        <p:txBody>
          <a:bodyPr/>
          <a:lstStyle/>
          <a:p>
            <a:endParaRPr lang="de-DE"/>
          </a:p>
        </p:txBody>
      </p:sp>
      <p:sp>
        <p:nvSpPr>
          <p:cNvPr id="14" name="Text 12"/>
          <p:cNvSpPr/>
          <p:nvPr/>
        </p:nvSpPr>
        <p:spPr>
          <a:xfrm>
            <a:off x="4142232" y="2862072"/>
            <a:ext cx="228600" cy="182880"/>
          </a:xfrm>
          <a:prstGeom prst="rect">
            <a:avLst/>
          </a:prstGeom>
          <a:noFill/>
          <a:ln/>
        </p:spPr>
        <p:txBody>
          <a:bodyPr wrap="square" lIns="0" tIns="0" rIns="0" bIns="0" rtlCol="0" anchor="ctr"/>
          <a:lstStyle/>
          <a:p>
            <a:pPr marL="0" indent="0" algn="r">
              <a:buNone/>
            </a:pPr>
            <a:r>
              <a:rPr lang="en-US" sz="800" dirty="0">
                <a:solidFill>
                  <a:srgbClr val="808080"/>
                </a:solidFill>
                <a:latin typeface="Poppins" pitchFamily="34" charset="0"/>
                <a:ea typeface="Poppins" pitchFamily="34" charset="-122"/>
                <a:cs typeface="Poppins" pitchFamily="34" charset="-120"/>
              </a:rPr>
              <a:t>3</a:t>
            </a:r>
            <a:endParaRPr lang="en-US" sz="800" dirty="0"/>
          </a:p>
        </p:txBody>
      </p:sp>
      <p:sp>
        <p:nvSpPr>
          <p:cNvPr id="15" name="Shape 13"/>
          <p:cNvSpPr/>
          <p:nvPr/>
        </p:nvSpPr>
        <p:spPr>
          <a:xfrm>
            <a:off x="4983480" y="2916936"/>
            <a:ext cx="822960" cy="82296"/>
          </a:xfrm>
          <a:prstGeom prst="rect">
            <a:avLst/>
          </a:prstGeom>
          <a:solidFill>
            <a:srgbClr val="D2D3D5"/>
          </a:solidFill>
          <a:ln/>
        </p:spPr>
        <p:txBody>
          <a:bodyPr/>
          <a:lstStyle/>
          <a:p>
            <a:endParaRPr lang="de-DE"/>
          </a:p>
        </p:txBody>
      </p:sp>
      <p:sp>
        <p:nvSpPr>
          <p:cNvPr id="16" name="Text 14"/>
          <p:cNvSpPr/>
          <p:nvPr/>
        </p:nvSpPr>
        <p:spPr>
          <a:xfrm>
            <a:off x="4142232" y="3108960"/>
            <a:ext cx="228600" cy="182880"/>
          </a:xfrm>
          <a:prstGeom prst="rect">
            <a:avLst/>
          </a:prstGeom>
          <a:noFill/>
          <a:ln/>
        </p:spPr>
        <p:txBody>
          <a:bodyPr wrap="square" lIns="0" tIns="0" rIns="0" bIns="0" rtlCol="0" anchor="ctr"/>
          <a:lstStyle/>
          <a:p>
            <a:pPr marL="0" indent="0" algn="r">
              <a:buNone/>
            </a:pPr>
            <a:r>
              <a:rPr lang="en-US" sz="800" dirty="0">
                <a:solidFill>
                  <a:srgbClr val="808080"/>
                </a:solidFill>
                <a:latin typeface="Poppins" pitchFamily="34" charset="0"/>
                <a:ea typeface="Poppins" pitchFamily="34" charset="-122"/>
                <a:cs typeface="Poppins" pitchFamily="34" charset="-120"/>
              </a:rPr>
              <a:t>4</a:t>
            </a:r>
            <a:endParaRPr lang="en-US" sz="800" dirty="0"/>
          </a:p>
        </p:txBody>
      </p:sp>
      <p:sp>
        <p:nvSpPr>
          <p:cNvPr id="17" name="Shape 15"/>
          <p:cNvSpPr/>
          <p:nvPr/>
        </p:nvSpPr>
        <p:spPr>
          <a:xfrm>
            <a:off x="4754880" y="3163824"/>
            <a:ext cx="548640" cy="82296"/>
          </a:xfrm>
          <a:prstGeom prst="rect">
            <a:avLst/>
          </a:prstGeom>
          <a:solidFill>
            <a:srgbClr val="7F8C8D"/>
          </a:solidFill>
          <a:ln/>
        </p:spPr>
        <p:txBody>
          <a:bodyPr/>
          <a:lstStyle/>
          <a:p>
            <a:endParaRPr lang="de-DE"/>
          </a:p>
        </p:txBody>
      </p:sp>
      <p:sp>
        <p:nvSpPr>
          <p:cNvPr id="18" name="Text 16"/>
          <p:cNvSpPr/>
          <p:nvPr/>
        </p:nvSpPr>
        <p:spPr>
          <a:xfrm>
            <a:off x="4142232" y="3355848"/>
            <a:ext cx="228600" cy="182880"/>
          </a:xfrm>
          <a:prstGeom prst="rect">
            <a:avLst/>
          </a:prstGeom>
          <a:noFill/>
          <a:ln/>
        </p:spPr>
        <p:txBody>
          <a:bodyPr wrap="square" lIns="0" tIns="0" rIns="0" bIns="0" rtlCol="0" anchor="ctr"/>
          <a:lstStyle/>
          <a:p>
            <a:pPr marL="0" indent="0" algn="r">
              <a:buNone/>
            </a:pPr>
            <a:r>
              <a:rPr lang="en-US" sz="800" dirty="0">
                <a:solidFill>
                  <a:srgbClr val="808080"/>
                </a:solidFill>
                <a:latin typeface="Poppins" pitchFamily="34" charset="0"/>
                <a:ea typeface="Poppins" pitchFamily="34" charset="-122"/>
                <a:cs typeface="Poppins" pitchFamily="34" charset="-120"/>
              </a:rPr>
              <a:t>5</a:t>
            </a:r>
            <a:endParaRPr lang="en-US" sz="800" dirty="0"/>
          </a:p>
        </p:txBody>
      </p:sp>
      <p:sp>
        <p:nvSpPr>
          <p:cNvPr id="19" name="Shape 17"/>
          <p:cNvSpPr/>
          <p:nvPr/>
        </p:nvSpPr>
        <p:spPr>
          <a:xfrm>
            <a:off x="4754880" y="3410712"/>
            <a:ext cx="1280160" cy="82296"/>
          </a:xfrm>
          <a:prstGeom prst="rect">
            <a:avLst/>
          </a:prstGeom>
          <a:solidFill>
            <a:srgbClr val="13A39B"/>
          </a:solidFill>
          <a:ln/>
        </p:spPr>
        <p:txBody>
          <a:bodyPr/>
          <a:lstStyle/>
          <a:p>
            <a:endParaRPr lang="de-DE"/>
          </a:p>
        </p:txBody>
      </p:sp>
      <p:sp>
        <p:nvSpPr>
          <p:cNvPr id="20" name="Text 18"/>
          <p:cNvSpPr/>
          <p:nvPr/>
        </p:nvSpPr>
        <p:spPr>
          <a:xfrm>
            <a:off x="4142232" y="3602736"/>
            <a:ext cx="228600" cy="182880"/>
          </a:xfrm>
          <a:prstGeom prst="rect">
            <a:avLst/>
          </a:prstGeom>
          <a:noFill/>
          <a:ln/>
        </p:spPr>
        <p:txBody>
          <a:bodyPr wrap="square" lIns="0" tIns="0" rIns="0" bIns="0" rtlCol="0" anchor="ctr"/>
          <a:lstStyle/>
          <a:p>
            <a:pPr marL="0" indent="0" algn="r">
              <a:buNone/>
            </a:pPr>
            <a:r>
              <a:rPr lang="en-US" sz="800" dirty="0">
                <a:solidFill>
                  <a:srgbClr val="808080"/>
                </a:solidFill>
                <a:latin typeface="Poppins" pitchFamily="34" charset="0"/>
                <a:ea typeface="Poppins" pitchFamily="34" charset="-122"/>
                <a:cs typeface="Poppins" pitchFamily="34" charset="-120"/>
              </a:rPr>
              <a:t>6</a:t>
            </a:r>
            <a:endParaRPr lang="en-US" sz="800" dirty="0"/>
          </a:p>
        </p:txBody>
      </p:sp>
      <p:sp>
        <p:nvSpPr>
          <p:cNvPr id="21" name="Shape 19"/>
          <p:cNvSpPr/>
          <p:nvPr/>
        </p:nvSpPr>
        <p:spPr>
          <a:xfrm>
            <a:off x="4983480" y="3657600"/>
            <a:ext cx="1828800" cy="82296"/>
          </a:xfrm>
          <a:prstGeom prst="rect">
            <a:avLst/>
          </a:prstGeom>
          <a:solidFill>
            <a:srgbClr val="D2D3D5"/>
          </a:solidFill>
          <a:ln/>
        </p:spPr>
        <p:txBody>
          <a:bodyPr/>
          <a:lstStyle/>
          <a:p>
            <a:endParaRPr lang="de-DE"/>
          </a:p>
        </p:txBody>
      </p:sp>
      <p:sp>
        <p:nvSpPr>
          <p:cNvPr id="22" name="Shape 20"/>
          <p:cNvSpPr/>
          <p:nvPr/>
        </p:nvSpPr>
        <p:spPr>
          <a:xfrm>
            <a:off x="4983480" y="3904488"/>
            <a:ext cx="2194560" cy="82296"/>
          </a:xfrm>
          <a:prstGeom prst="rect">
            <a:avLst/>
          </a:prstGeom>
          <a:solidFill>
            <a:srgbClr val="8E44AD">
              <a:alpha val="55000"/>
            </a:srgbClr>
          </a:solidFill>
          <a:ln/>
        </p:spPr>
        <p:txBody>
          <a:bodyPr/>
          <a:lstStyle/>
          <a:p>
            <a:endParaRPr lang="de-DE"/>
          </a:p>
        </p:txBody>
      </p:sp>
      <p:sp>
        <p:nvSpPr>
          <p:cNvPr id="23" name="Shape 21"/>
          <p:cNvSpPr/>
          <p:nvPr/>
        </p:nvSpPr>
        <p:spPr>
          <a:xfrm>
            <a:off x="4983480" y="4151376"/>
            <a:ext cx="1554480" cy="82296"/>
          </a:xfrm>
          <a:prstGeom prst="rect">
            <a:avLst/>
          </a:prstGeom>
          <a:solidFill>
            <a:srgbClr val="8E44AD">
              <a:alpha val="55000"/>
            </a:srgbClr>
          </a:solidFill>
          <a:ln/>
        </p:spPr>
        <p:txBody>
          <a:bodyPr/>
          <a:lstStyle/>
          <a:p>
            <a:endParaRPr lang="de-DE"/>
          </a:p>
        </p:txBody>
      </p:sp>
      <p:sp>
        <p:nvSpPr>
          <p:cNvPr id="24" name="Shape 22"/>
          <p:cNvSpPr/>
          <p:nvPr/>
        </p:nvSpPr>
        <p:spPr>
          <a:xfrm>
            <a:off x="4754880" y="4398264"/>
            <a:ext cx="1005840" cy="82296"/>
          </a:xfrm>
          <a:prstGeom prst="rect">
            <a:avLst/>
          </a:prstGeom>
          <a:solidFill>
            <a:srgbClr val="8E44AD">
              <a:alpha val="55000"/>
            </a:srgbClr>
          </a:solidFill>
          <a:ln/>
        </p:spPr>
        <p:txBody>
          <a:bodyPr/>
          <a:lstStyle/>
          <a:p>
            <a:endParaRPr lang="de-DE"/>
          </a:p>
        </p:txBody>
      </p:sp>
      <p:sp>
        <p:nvSpPr>
          <p:cNvPr id="25" name="Text 23"/>
          <p:cNvSpPr/>
          <p:nvPr/>
        </p:nvSpPr>
        <p:spPr>
          <a:xfrm>
            <a:off x="6812280" y="4325112"/>
            <a:ext cx="1188720" cy="256032"/>
          </a:xfrm>
          <a:prstGeom prst="rect">
            <a:avLst/>
          </a:prstGeom>
          <a:solidFill>
            <a:srgbClr val="8E44AD"/>
          </a:solidFill>
          <a:ln/>
        </p:spPr>
        <p:txBody>
          <a:bodyPr wrap="square" lIns="0" tIns="0" rIns="0" bIns="0" rtlCol="0" anchor="ctr"/>
          <a:lstStyle/>
          <a:p>
            <a:pPr marL="0" indent="0" algn="ctr">
              <a:buNone/>
            </a:pPr>
            <a:r>
              <a:rPr lang="en-US" sz="1000" dirty="0">
                <a:solidFill>
                  <a:srgbClr val="FFFFFF"/>
                </a:solidFill>
                <a:latin typeface="Poppins" pitchFamily="34" charset="0"/>
                <a:ea typeface="Poppins" pitchFamily="34" charset="-122"/>
                <a:cs typeface="Poppins" pitchFamily="34" charset="-120"/>
              </a:rPr>
              <a:t>KI-Vorschlag</a:t>
            </a:r>
            <a:endParaRPr lang="en-US" sz="1000" dirty="0"/>
          </a:p>
        </p:txBody>
      </p:sp>
      <p:sp>
        <p:nvSpPr>
          <p:cNvPr id="26" name="Text 24"/>
          <p:cNvSpPr/>
          <p:nvPr/>
        </p:nvSpPr>
        <p:spPr>
          <a:xfrm>
            <a:off x="685800" y="2103120"/>
            <a:ext cx="3017520" cy="365760"/>
          </a:xfrm>
          <a:prstGeom prst="rect">
            <a:avLst/>
          </a:prstGeom>
          <a:noFill/>
          <a:ln/>
        </p:spPr>
        <p:txBody>
          <a:bodyPr wrap="square" lIns="0" tIns="0" rIns="0" bIns="0" rtlCol="0" anchor="ctr"/>
          <a:lstStyle/>
          <a:p>
            <a:pPr marL="0" indent="0">
              <a:buNone/>
            </a:pPr>
            <a:r>
              <a:rPr lang="en-US" sz="1800" dirty="0">
                <a:solidFill>
                  <a:srgbClr val="8E44AD"/>
                </a:solidFill>
                <a:latin typeface="Poppins SemiBold" pitchFamily="34" charset="0"/>
                <a:ea typeface="Poppins SemiBold" pitchFamily="34" charset="-122"/>
                <a:cs typeface="Poppins SemiBold" pitchFamily="34" charset="-120"/>
              </a:rPr>
              <a:t>Vorschlagen</a:t>
            </a:r>
            <a:endParaRPr lang="en-US" sz="1800" dirty="0"/>
          </a:p>
        </p:txBody>
      </p:sp>
      <p:sp>
        <p:nvSpPr>
          <p:cNvPr id="27" name="Shape 25"/>
          <p:cNvSpPr/>
          <p:nvPr/>
        </p:nvSpPr>
        <p:spPr>
          <a:xfrm>
            <a:off x="685800" y="265176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28" name="Image 0" descr="/workspace/ki-timeline/logos/png/githubcopilot.png"/>
          <p:cNvPicPr>
            <a:picLocks noChangeAspect="1"/>
          </p:cNvPicPr>
          <p:nvPr/>
        </p:nvPicPr>
        <p:blipFill>
          <a:blip r:embed="rId3"/>
          <a:stretch>
            <a:fillRect/>
          </a:stretch>
        </p:blipFill>
        <p:spPr>
          <a:xfrm>
            <a:off x="786384" y="2752344"/>
            <a:ext cx="301752" cy="301752"/>
          </a:xfrm>
          <a:prstGeom prst="rect">
            <a:avLst/>
          </a:prstGeom>
        </p:spPr>
      </p:pic>
      <p:sp>
        <p:nvSpPr>
          <p:cNvPr id="29" name="Text 26"/>
          <p:cNvSpPr/>
          <p:nvPr/>
        </p:nvSpPr>
        <p:spPr>
          <a:xfrm>
            <a:off x="1325880" y="2606040"/>
            <a:ext cx="2468880" cy="256032"/>
          </a:xfrm>
          <a:prstGeom prst="rect">
            <a:avLst/>
          </a:prstGeom>
          <a:noFill/>
          <a:ln/>
        </p:spPr>
        <p:txBody>
          <a:bodyPr wrap="square" lIns="0" tIns="0" rIns="0" bIns="0" rtlCol="0" anchor="ctr"/>
          <a:lstStyle/>
          <a:p>
            <a:pPr marL="0" indent="0">
              <a:buNone/>
            </a:pPr>
            <a:r>
              <a:rPr lang="en-US" sz="1200" b="1" dirty="0">
                <a:solidFill>
                  <a:srgbClr val="8E44AD"/>
                </a:solidFill>
                <a:latin typeface="Poppins" pitchFamily="34" charset="0"/>
                <a:ea typeface="Poppins" pitchFamily="34" charset="-122"/>
                <a:cs typeface="Poppins" pitchFamily="34" charset="-120"/>
              </a:rPr>
              <a:t>Jun 2021</a:t>
            </a:r>
            <a:endParaRPr lang="en-US" sz="1200" dirty="0"/>
          </a:p>
        </p:txBody>
      </p:sp>
      <p:sp>
        <p:nvSpPr>
          <p:cNvPr id="30" name="Text 27"/>
          <p:cNvSpPr/>
          <p:nvPr/>
        </p:nvSpPr>
        <p:spPr>
          <a:xfrm>
            <a:off x="1325880" y="2862072"/>
            <a:ext cx="2468880"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GitHub Copilot</a:t>
            </a:r>
            <a:endParaRPr lang="en-US" sz="1400" dirty="0"/>
          </a:p>
        </p:txBody>
      </p:sp>
      <p:sp>
        <p:nvSpPr>
          <p:cNvPr id="31" name="Text 28"/>
          <p:cNvSpPr/>
          <p:nvPr/>
        </p:nvSpPr>
        <p:spPr>
          <a:xfrm>
            <a:off x="1325880" y="3191256"/>
            <a:ext cx="2468880" cy="45720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Codevorschläge im Editor, Basis OpenAI Codex (GPT-3)</a:t>
            </a:r>
            <a:endParaRPr lang="en-US" sz="1100" dirty="0"/>
          </a:p>
        </p:txBody>
      </p:sp>
      <p:sp>
        <p:nvSpPr>
          <p:cNvPr id="32" name="Text 29"/>
          <p:cNvSpPr/>
          <p:nvPr/>
        </p:nvSpPr>
        <p:spPr>
          <a:xfrm>
            <a:off x="8549640" y="2103120"/>
            <a:ext cx="3017520" cy="365760"/>
          </a:xfrm>
          <a:prstGeom prst="rect">
            <a:avLst/>
          </a:prstGeom>
          <a:noFill/>
          <a:ln/>
        </p:spPr>
        <p:txBody>
          <a:bodyPr wrap="square" lIns="0" tIns="0" rIns="0" bIns="0" rtlCol="0" anchor="ctr"/>
          <a:lstStyle/>
          <a:p>
            <a:pPr marL="0" indent="0">
              <a:buNone/>
            </a:pPr>
            <a:r>
              <a:rPr lang="en-US" sz="1800" dirty="0">
                <a:solidFill>
                  <a:srgbClr val="8E44AD"/>
                </a:solidFill>
                <a:latin typeface="Poppins SemiBold" pitchFamily="34" charset="0"/>
                <a:ea typeface="Poppins SemiBold" pitchFamily="34" charset="-122"/>
                <a:cs typeface="Poppins SemiBold" pitchFamily="34" charset="-120"/>
              </a:rPr>
              <a:t>Selbst erledigen</a:t>
            </a:r>
            <a:endParaRPr lang="en-US" sz="1800" dirty="0"/>
          </a:p>
        </p:txBody>
      </p:sp>
      <p:sp>
        <p:nvSpPr>
          <p:cNvPr id="33" name="Shape 30"/>
          <p:cNvSpPr/>
          <p:nvPr/>
        </p:nvSpPr>
        <p:spPr>
          <a:xfrm>
            <a:off x="8549640" y="265176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34" name="Image 1" descr="/workspace/ki-timeline/logos/png/codex.png"/>
          <p:cNvPicPr>
            <a:picLocks noChangeAspect="1"/>
          </p:cNvPicPr>
          <p:nvPr/>
        </p:nvPicPr>
        <p:blipFill>
          <a:blip r:embed="rId4"/>
          <a:stretch>
            <a:fillRect/>
          </a:stretch>
        </p:blipFill>
        <p:spPr>
          <a:xfrm>
            <a:off x="8650224" y="2752344"/>
            <a:ext cx="301752" cy="301752"/>
          </a:xfrm>
          <a:prstGeom prst="rect">
            <a:avLst/>
          </a:prstGeom>
        </p:spPr>
      </p:pic>
      <p:sp>
        <p:nvSpPr>
          <p:cNvPr id="35" name="Text 31"/>
          <p:cNvSpPr/>
          <p:nvPr/>
        </p:nvSpPr>
        <p:spPr>
          <a:xfrm>
            <a:off x="9189720" y="2606040"/>
            <a:ext cx="2468880" cy="256032"/>
          </a:xfrm>
          <a:prstGeom prst="rect">
            <a:avLst/>
          </a:prstGeom>
          <a:noFill/>
          <a:ln/>
        </p:spPr>
        <p:txBody>
          <a:bodyPr wrap="square" lIns="0" tIns="0" rIns="0" bIns="0" rtlCol="0" anchor="ctr"/>
          <a:lstStyle/>
          <a:p>
            <a:pPr marL="0" indent="0">
              <a:buNone/>
            </a:pPr>
            <a:r>
              <a:rPr lang="en-US" sz="1200" b="1" dirty="0">
                <a:solidFill>
                  <a:srgbClr val="8E44AD"/>
                </a:solidFill>
                <a:latin typeface="Poppins" pitchFamily="34" charset="0"/>
                <a:ea typeface="Poppins" pitchFamily="34" charset="-122"/>
                <a:cs typeface="Poppins" pitchFamily="34" charset="-120"/>
              </a:rPr>
              <a:t>Mai 2025</a:t>
            </a:r>
            <a:endParaRPr lang="en-US" sz="1200" dirty="0"/>
          </a:p>
        </p:txBody>
      </p:sp>
      <p:sp>
        <p:nvSpPr>
          <p:cNvPr id="36" name="Text 32"/>
          <p:cNvSpPr/>
          <p:nvPr/>
        </p:nvSpPr>
        <p:spPr>
          <a:xfrm>
            <a:off x="9189720" y="2862072"/>
            <a:ext cx="2468880"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Codex Cloud-Agent</a:t>
            </a:r>
            <a:endParaRPr lang="en-US" sz="1400" dirty="0"/>
          </a:p>
        </p:txBody>
      </p:sp>
      <p:sp>
        <p:nvSpPr>
          <p:cNvPr id="37" name="Text 33"/>
          <p:cNvSpPr/>
          <p:nvPr/>
        </p:nvSpPr>
        <p:spPr>
          <a:xfrm>
            <a:off x="9189720" y="3191256"/>
            <a:ext cx="2468880" cy="45720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OpenAI: erledigt Programmieraufgaben parallel in der Cloud</a:t>
            </a:r>
            <a:endParaRPr lang="en-US" sz="1100" dirty="0"/>
          </a:p>
        </p:txBody>
      </p:sp>
      <p:sp>
        <p:nvSpPr>
          <p:cNvPr id="38" name="Shape 34"/>
          <p:cNvSpPr/>
          <p:nvPr/>
        </p:nvSpPr>
        <p:spPr>
          <a:xfrm>
            <a:off x="8549640" y="3840480"/>
            <a:ext cx="502920" cy="502920"/>
          </a:xfrm>
          <a:prstGeom prst="ellipse">
            <a:avLst/>
          </a:prstGeom>
          <a:solidFill>
            <a:srgbClr val="FFFFFF"/>
          </a:solidFill>
          <a:ln w="19050">
            <a:solidFill>
              <a:srgbClr val="D9D9D9"/>
            </a:solidFill>
            <a:prstDash val="solid"/>
          </a:ln>
        </p:spPr>
        <p:txBody>
          <a:bodyPr/>
          <a:lstStyle/>
          <a:p>
            <a:endParaRPr lang="de-DE"/>
          </a:p>
        </p:txBody>
      </p:sp>
      <p:pic>
        <p:nvPicPr>
          <p:cNvPr id="39" name="Image 2" descr="/workspace/ki-timeline/logos/png/antigravity.png"/>
          <p:cNvPicPr>
            <a:picLocks noChangeAspect="1"/>
          </p:cNvPicPr>
          <p:nvPr/>
        </p:nvPicPr>
        <p:blipFill>
          <a:blip r:embed="rId5"/>
          <a:stretch>
            <a:fillRect/>
          </a:stretch>
        </p:blipFill>
        <p:spPr>
          <a:xfrm>
            <a:off x="8650224" y="3941064"/>
            <a:ext cx="301752" cy="301752"/>
          </a:xfrm>
          <a:prstGeom prst="rect">
            <a:avLst/>
          </a:prstGeom>
        </p:spPr>
      </p:pic>
      <p:sp>
        <p:nvSpPr>
          <p:cNvPr id="40" name="Text 35"/>
          <p:cNvSpPr/>
          <p:nvPr/>
        </p:nvSpPr>
        <p:spPr>
          <a:xfrm>
            <a:off x="9189720" y="3794760"/>
            <a:ext cx="2468880" cy="256032"/>
          </a:xfrm>
          <a:prstGeom prst="rect">
            <a:avLst/>
          </a:prstGeom>
          <a:noFill/>
          <a:ln/>
        </p:spPr>
        <p:txBody>
          <a:bodyPr wrap="square" lIns="0" tIns="0" rIns="0" bIns="0" rtlCol="0" anchor="ctr"/>
          <a:lstStyle/>
          <a:p>
            <a:pPr marL="0" indent="0">
              <a:buNone/>
            </a:pPr>
            <a:r>
              <a:rPr lang="en-US" sz="1200" b="1" dirty="0">
                <a:solidFill>
                  <a:srgbClr val="8E44AD"/>
                </a:solidFill>
                <a:latin typeface="Poppins" pitchFamily="34" charset="0"/>
                <a:ea typeface="Poppins" pitchFamily="34" charset="-122"/>
                <a:cs typeface="Poppins" pitchFamily="34" charset="-120"/>
              </a:rPr>
              <a:t>Nov 2025</a:t>
            </a:r>
            <a:endParaRPr lang="en-US" sz="1200" dirty="0"/>
          </a:p>
        </p:txBody>
      </p:sp>
      <p:sp>
        <p:nvSpPr>
          <p:cNvPr id="41" name="Text 36"/>
          <p:cNvSpPr/>
          <p:nvPr/>
        </p:nvSpPr>
        <p:spPr>
          <a:xfrm>
            <a:off x="9189720" y="4050792"/>
            <a:ext cx="2468880" cy="310896"/>
          </a:xfrm>
          <a:prstGeom prst="rect">
            <a:avLst/>
          </a:prstGeom>
          <a:noFill/>
          <a:ln/>
        </p:spPr>
        <p:txBody>
          <a:bodyPr wrap="square" lIns="0" tIns="0" rIns="0" bIns="0" rtlCol="0" anchor="ctr"/>
          <a:lstStyle/>
          <a:p>
            <a:pPr marL="0" indent="0">
              <a:buNone/>
            </a:pPr>
            <a:r>
              <a:rPr lang="en-US" sz="1400" dirty="0">
                <a:solidFill>
                  <a:srgbClr val="181818"/>
                </a:solidFill>
                <a:latin typeface="Poppins SemiBold" pitchFamily="34" charset="0"/>
                <a:ea typeface="Poppins SemiBold" pitchFamily="34" charset="-122"/>
                <a:cs typeface="Poppins SemiBold" pitchFamily="34" charset="-120"/>
              </a:rPr>
              <a:t>Google Antigravity</a:t>
            </a:r>
            <a:endParaRPr lang="en-US" sz="1400" dirty="0"/>
          </a:p>
        </p:txBody>
      </p:sp>
      <p:sp>
        <p:nvSpPr>
          <p:cNvPr id="42" name="Text 37"/>
          <p:cNvSpPr/>
          <p:nvPr/>
        </p:nvSpPr>
        <p:spPr>
          <a:xfrm>
            <a:off x="9189720" y="4379976"/>
            <a:ext cx="2468880" cy="457200"/>
          </a:xfrm>
          <a:prstGeom prst="rect">
            <a:avLst/>
          </a:prstGeom>
          <a:noFill/>
          <a:ln/>
        </p:spPr>
        <p:txBody>
          <a:bodyPr wrap="square" lIns="0" tIns="0" rIns="0" bIns="0" rtlCol="0" anchor="t"/>
          <a:lstStyle/>
          <a:p>
            <a:pPr marL="0" indent="0">
              <a:buNone/>
            </a:pPr>
            <a:r>
              <a:rPr lang="en-US" sz="1100" dirty="0">
                <a:solidFill>
                  <a:srgbClr val="595959"/>
                </a:solidFill>
                <a:latin typeface="Lato" pitchFamily="34" charset="0"/>
                <a:ea typeface="Lato" pitchFamily="34" charset="-122"/>
                <a:cs typeface="Lato" pitchFamily="34" charset="-120"/>
              </a:rPr>
              <a:t>Agentische Entwicklungsumgebung mit Gemini 3</a:t>
            </a:r>
            <a:endParaRPr lang="en-US" sz="1100" dirty="0"/>
          </a:p>
        </p:txBody>
      </p:sp>
      <p:sp>
        <p:nvSpPr>
          <p:cNvPr id="43" name="Shape 38"/>
          <p:cNvSpPr/>
          <p:nvPr/>
        </p:nvSpPr>
        <p:spPr>
          <a:xfrm>
            <a:off x="685800" y="5532120"/>
            <a:ext cx="10881360" cy="0"/>
          </a:xfrm>
          <a:prstGeom prst="line">
            <a:avLst/>
          </a:prstGeom>
          <a:noFill/>
          <a:ln w="9525">
            <a:solidFill>
              <a:srgbClr val="D9D9D9"/>
            </a:solidFill>
            <a:prstDash val="solid"/>
          </a:ln>
        </p:spPr>
        <p:txBody>
          <a:bodyPr/>
          <a:lstStyle/>
          <a:p>
            <a:endParaRPr lang="de-DE"/>
          </a:p>
        </p:txBody>
      </p:sp>
      <p:sp>
        <p:nvSpPr>
          <p:cNvPr id="44" name="Shape 39"/>
          <p:cNvSpPr/>
          <p:nvPr/>
        </p:nvSpPr>
        <p:spPr>
          <a:xfrm>
            <a:off x="685800" y="5641848"/>
            <a:ext cx="365760" cy="365760"/>
          </a:xfrm>
          <a:prstGeom prst="ellipse">
            <a:avLst/>
          </a:prstGeom>
          <a:solidFill>
            <a:srgbClr val="FFFFFF"/>
          </a:solidFill>
          <a:ln w="19050">
            <a:solidFill>
              <a:srgbClr val="D9D9D9"/>
            </a:solidFill>
            <a:prstDash val="solid"/>
          </a:ln>
        </p:spPr>
        <p:txBody>
          <a:bodyPr/>
          <a:lstStyle/>
          <a:p>
            <a:endParaRPr lang="de-DE"/>
          </a:p>
        </p:txBody>
      </p:sp>
      <p:pic>
        <p:nvPicPr>
          <p:cNvPr id="68" name="Image 3 Grok neu" descr="SXSI_firma.png"/>
          <p:cNvPicPr>
            <a:picLocks noChangeAspect="1"/>
          </p:cNvPicPr>
          <p:nvPr/>
        </p:nvPicPr>
        <p:blipFill>
          <a:blip r:embed="rId9"/>
          <a:stretch>
            <a:fillRect/>
          </a:stretch>
        </p:blipFill>
        <p:spPr>
          <a:xfrm>
            <a:off x="774314" y="5730362"/>
            <a:ext cx="188732" cy="188732"/>
          </a:xfrm>
          <a:prstGeom prst="rect">
            <a:avLst/>
          </a:prstGeom>
        </p:spPr>
      </p:pic>
      <p:sp>
        <p:nvSpPr>
          <p:cNvPr id="46" name="Text 40"/>
          <p:cNvSpPr/>
          <p:nvPr/>
        </p:nvSpPr>
        <p:spPr>
          <a:xfrm>
            <a:off x="1188720" y="5641848"/>
            <a:ext cx="10332720" cy="365760"/>
          </a:xfrm>
          <a:prstGeom prst="rect">
            <a:avLst/>
          </a:prstGeom>
          <a:noFill/>
          <a:ln/>
        </p:spPr>
        <p:txBody>
          <a:bodyPr wrap="square" lIns="0" tIns="0" rIns="0" bIns="0" rtlCol="0" anchor="ctr"/>
          <a:lstStyle/>
          <a:p>
            <a:pPr marL="0" indent="0">
              <a:buNone/>
            </a:pPr>
            <a:r>
              <a:rPr lang="en-US" sz="1200" b="1" dirty="0">
                <a:solidFill>
                  <a:srgbClr val="3D4C61"/>
                </a:solidFill>
                <a:latin typeface="Lato" pitchFamily="34" charset="0"/>
                <a:ea typeface="Lato" pitchFamily="34" charset="-122"/>
                <a:cs typeface="Lato" pitchFamily="34" charset="-120"/>
              </a:rPr>
              <a:t>Jul 2026  </a:t>
            </a:r>
            <a:r>
              <a:rPr lang="en-US" sz="1200" dirty="0">
                <a:solidFill>
                  <a:srgbClr val="595959"/>
                </a:solidFill>
                <a:latin typeface="Lato" pitchFamily="34" charset="0"/>
                <a:ea typeface="Lato" pitchFamily="34" charset="-122"/>
                <a:cs typeface="Lato" pitchFamily="34" charset="-120"/>
              </a:rPr>
              <a:t>Grok 4.5 (SpaceXSI): erstes Grok für Code und Agenten, mit Cursor trainiert (Kapitel 13) · Aug 2026: Cursor gehört zu SpaceXSI</a:t>
            </a:r>
            <a:endParaRPr lang="en-US" sz="1200" dirty="0"/>
          </a:p>
        </p:txBody>
      </p:sp>
      <p:sp>
        <p:nvSpPr>
          <p:cNvPr id="47" name="Shape 4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48" name="Shape 4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49" name="Text 4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50" name="Shape 4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51" name="Text 4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52" name="Shape 4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53" name="Text 4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54" name="Shape 4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55" name="Text 4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56" name="Shape 50"/>
          <p:cNvSpPr/>
          <p:nvPr/>
        </p:nvSpPr>
        <p:spPr>
          <a:xfrm>
            <a:off x="8692530" y="6359652"/>
            <a:ext cx="82296" cy="82296"/>
          </a:xfrm>
          <a:prstGeom prst="ellipse">
            <a:avLst/>
          </a:prstGeom>
          <a:solidFill>
            <a:srgbClr val="D62828"/>
          </a:solidFill>
          <a:ln/>
        </p:spPr>
        <p:txBody>
          <a:bodyPr/>
          <a:lstStyle/>
          <a:p>
            <a:endParaRPr lang="de-DE"/>
          </a:p>
        </p:txBody>
      </p:sp>
      <p:sp>
        <p:nvSpPr>
          <p:cNvPr id="57" name="Shape 51"/>
          <p:cNvSpPr/>
          <p:nvPr/>
        </p:nvSpPr>
        <p:spPr>
          <a:xfrm>
            <a:off x="7792478" y="6364224"/>
            <a:ext cx="2458947" cy="73152"/>
          </a:xfrm>
          <a:prstGeom prst="rect">
            <a:avLst/>
          </a:prstGeom>
          <a:solidFill>
            <a:srgbClr val="3D4C61"/>
          </a:solidFill>
          <a:ln/>
        </p:spPr>
        <p:txBody>
          <a:bodyPr/>
          <a:lstStyle/>
          <a:p>
            <a:endParaRPr lang="de-DE"/>
          </a:p>
        </p:txBody>
      </p:sp>
      <p:sp>
        <p:nvSpPr>
          <p:cNvPr id="58" name="Text 5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19</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59"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El Capitan</a:t>
            </a:r>
          </a:p>
          <a:p>
            <a:pPr marL="0" indent="0" algn="l">
              <a:lnSpc>
                <a:spcPct val="95000"/>
              </a:lnSpc>
              <a:spcBef>
                <a:spcPts val="0"/>
              </a:spcBef>
              <a:buNone/>
            </a:pPr>
            <a:r>
              <a:rPr lang="de-DE" sz="750" dirty="0">
                <a:solidFill>
                  <a:srgbClr val="8B1E3F"/>
                </a:solidFill>
                <a:latin typeface="Poppins" pitchFamily="34" charset="0"/>
                <a:cs typeface="Poppins" pitchFamily="34" charset="0"/>
              </a:rPr>
              <a:t>1,74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2024</a:t>
            </a:r>
          </a:p>
        </p:txBody>
      </p:sp>
      <p:sp>
        <p:nvSpPr>
          <p:cNvPr id="60"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61" name="Firma MSFT"/>
          <p:cNvSpPr/>
          <p:nvPr/>
        </p:nvSpPr>
        <p:spPr>
          <a:xfrm>
            <a:off x="758289" y="3087624"/>
            <a:ext cx="357941" cy="134112"/>
          </a:xfrm>
          <a:prstGeom prst="roundRect">
            <a:avLst>
              <a:gd name="adj" fmla="val 35000"/>
            </a:avLst>
          </a:prstGeom>
          <a:solidFill>
            <a:srgbClr val="56B4E9"/>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MSFT</a:t>
            </a:r>
          </a:p>
        </p:txBody>
      </p:sp>
      <p:pic>
        <p:nvPicPr>
          <p:cNvPr id="62" name="Logo F_OAI" descr="OAI.png"/>
          <p:cNvPicPr>
            <a:picLocks noChangeAspect="1"/>
          </p:cNvPicPr>
          <p:nvPr/>
        </p:nvPicPr>
        <p:blipFill>
          <a:blip r:embed="rId7"/>
          <a:stretch>
            <a:fillRect/>
          </a:stretch>
        </p:blipFill>
        <p:spPr>
          <a:xfrm>
            <a:off x="8724138" y="3173730"/>
            <a:ext cx="153924" cy="152400"/>
          </a:xfrm>
          <a:prstGeom prst="rect">
            <a:avLst/>
          </a:prstGeom>
        </p:spPr>
      </p:pic>
      <p:sp>
        <p:nvSpPr>
          <p:cNvPr id="63" name="Name OpenAI"/>
          <p:cNvSpPr txBox="1"/>
          <p:nvPr/>
        </p:nvSpPr>
        <p:spPr>
          <a:xfrm>
            <a:off x="8585611" y="3332479"/>
            <a:ext cx="430976" cy="132080"/>
          </a:xfrm>
          <a:prstGeom prst="rect">
            <a:avLst/>
          </a:prstGeom>
          <a:noFill/>
        </p:spPr>
        <p:txBody>
          <a:bodyPr wrap="none" anchor="t" lIns="0" rIns="0" tIns="0" bIns="0">
            <a:spAutoFit/>
          </a:bodyPr>
          <a:lstStyle/>
          <a:p>
            <a:pPr algn="ctr"/>
            <a:r>
              <a:rPr sz="800" b="1" i="0">
                <a:solidFill>
                  <a:srgbClr val="222222"/>
                </a:solidFill>
                <a:latin typeface="Lato"/>
              </a:rPr>
              <a:t>OpenAI</a:t>
            </a:r>
          </a:p>
        </p:txBody>
      </p:sp>
      <p:pic>
        <p:nvPicPr>
          <p:cNvPr id="64" name="Logo F_GOO" descr="GOO_firma.png"/>
          <p:cNvPicPr>
            <a:picLocks noChangeAspect="1"/>
          </p:cNvPicPr>
          <p:nvPr/>
        </p:nvPicPr>
        <p:blipFill>
          <a:blip r:embed="rId8"/>
          <a:stretch>
            <a:fillRect/>
          </a:stretch>
        </p:blipFill>
        <p:spPr>
          <a:xfrm>
            <a:off x="8724900" y="4362450"/>
            <a:ext cx="152400" cy="152400"/>
          </a:xfrm>
          <a:prstGeom prst="rect">
            <a:avLst/>
          </a:prstGeom>
        </p:spPr>
      </p:pic>
      <p:sp>
        <p:nvSpPr>
          <p:cNvPr id="65" name="Name Google"/>
          <p:cNvSpPr txBox="1"/>
          <p:nvPr/>
        </p:nvSpPr>
        <p:spPr>
          <a:xfrm>
            <a:off x="8601308" y="4521200"/>
            <a:ext cx="399583" cy="132080"/>
          </a:xfrm>
          <a:prstGeom prst="rect">
            <a:avLst/>
          </a:prstGeom>
          <a:noFill/>
        </p:spPr>
        <p:txBody>
          <a:bodyPr wrap="none" anchor="t" lIns="0" rIns="0" tIns="0" bIns="0">
            <a:spAutoFit/>
          </a:bodyPr>
          <a:lstStyle/>
          <a:p>
            <a:pPr algn="ctr"/>
            <a:r>
              <a:rPr sz="800" b="1" i="0">
                <a:solidFill>
                  <a:srgbClr val="222222"/>
                </a:solidFill>
                <a:latin typeface="Lato"/>
              </a:rPr>
              <a:t>Google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914400"/>
            <a:ext cx="5120640" cy="1188720"/>
          </a:xfrm>
          <a:prstGeom prst="rect">
            <a:avLst/>
          </a:prstGeom>
          <a:noFill/>
          <a:ln/>
        </p:spPr>
        <p:txBody>
          <a:bodyPr wrap="square" lIns="0" tIns="0" rIns="0" bIns="0" rtlCol="0" anchor="ctr"/>
          <a:lstStyle/>
          <a:p>
            <a:pPr marL="0" indent="0">
              <a:buNone/>
            </a:pPr>
            <a:r>
              <a:rPr lang="en-US" sz="6400" dirty="0">
                <a:solidFill>
                  <a:srgbClr val="2C3E50"/>
                </a:solidFill>
                <a:latin typeface="Playfair Display" pitchFamily="34" charset="0"/>
                <a:ea typeface="Playfair Display" pitchFamily="34" charset="-122"/>
                <a:cs typeface="Playfair Display" pitchFamily="34" charset="-120"/>
              </a:rPr>
              <a:t>2023–2025</a:t>
            </a:r>
            <a:endParaRPr lang="en-US" sz="6400" dirty="0"/>
          </a:p>
        </p:txBody>
      </p:sp>
      <p:sp>
        <p:nvSpPr>
          <p:cNvPr id="5" name="Text 3"/>
          <p:cNvSpPr/>
          <p:nvPr/>
        </p:nvSpPr>
        <p:spPr>
          <a:xfrm>
            <a:off x="685800" y="2331720"/>
            <a:ext cx="493776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11 · Terminal</a:t>
            </a:r>
            <a:endParaRPr lang="en-US" sz="1600" dirty="0"/>
          </a:p>
        </p:txBody>
      </p:sp>
      <p:sp>
        <p:nvSpPr>
          <p:cNvPr id="6" name="Text 4"/>
          <p:cNvSpPr/>
          <p:nvPr/>
        </p:nvSpPr>
        <p:spPr>
          <a:xfrm>
            <a:off x="685800" y="2670048"/>
            <a:ext cx="5120640" cy="640080"/>
          </a:xfrm>
          <a:prstGeom prst="rect">
            <a:avLst/>
          </a:prstGeom>
          <a:noFill/>
          <a:ln/>
        </p:spPr>
        <p:txBody>
          <a:bodyPr wrap="square" lIns="0" tIns="0" rIns="0" bIns="0" rtlCol="0" anchor="ctr"/>
          <a:lstStyle/>
          <a:p>
            <a:pPr marL="0" indent="0">
              <a:buNone/>
            </a:pPr>
            <a:r>
              <a:rPr lang="en-US" sz="2800" dirty="0">
                <a:solidFill>
                  <a:srgbClr val="3D4C61"/>
                </a:solidFill>
                <a:latin typeface="Poppins SemiBold" pitchFamily="34" charset="0"/>
                <a:ea typeface="Poppins SemiBold" pitchFamily="34" charset="-122"/>
                <a:cs typeface="Poppins SemiBold" pitchFamily="34" charset="-120"/>
              </a:rPr>
              <a:t>Die KI zieht ins Terminal</a:t>
            </a:r>
            <a:endParaRPr lang="en-US" sz="2800" dirty="0"/>
          </a:p>
        </p:txBody>
      </p:sp>
      <p:sp>
        <p:nvSpPr>
          <p:cNvPr id="7" name="Text 5"/>
          <p:cNvSpPr/>
          <p:nvPr/>
        </p:nvSpPr>
        <p:spPr>
          <a:xfrm>
            <a:off x="685800" y="3429000"/>
            <a:ext cx="4846320" cy="822960"/>
          </a:xfrm>
          <a:prstGeom prst="rect">
            <a:avLst/>
          </a:prstGeom>
          <a:noFill/>
          <a:ln/>
        </p:spPr>
        <p:txBody>
          <a:bodyPr wrap="square" lIns="0" tIns="0" rIns="0" bIns="0" rtlCol="0" anchor="t"/>
          <a:lstStyle/>
          <a:p>
            <a:pPr marL="0" indent="0">
              <a:buNone/>
            </a:pPr>
            <a:r>
              <a:rPr lang="en-US" sz="1400" dirty="0">
                <a:solidFill>
                  <a:srgbClr val="595959"/>
                </a:solidFill>
                <a:latin typeface="Lato" pitchFamily="34" charset="0"/>
                <a:ea typeface="Lato" pitchFamily="34" charset="-122"/>
                <a:cs typeface="Lato" pitchFamily="34" charset="-120"/>
              </a:rPr>
              <a:t>Erst erklärt sie Fehler und schlägt Befehle vor, dann arbeitet sie dort selbst als Code-Agent.</a:t>
            </a:r>
            <a:endParaRPr lang="en-US" sz="1400" dirty="0"/>
          </a:p>
        </p:txBody>
      </p:sp>
      <p:sp>
        <p:nvSpPr>
          <p:cNvPr id="8" name="Shape 6"/>
          <p:cNvSpPr/>
          <p:nvPr/>
        </p:nvSpPr>
        <p:spPr>
          <a:xfrm>
            <a:off x="685800" y="45720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9" name="Image 0" descr="/workspace/ki-timeline/logos/png/warp.png"/>
          <p:cNvPicPr>
            <a:picLocks noChangeAspect="1"/>
          </p:cNvPicPr>
          <p:nvPr/>
        </p:nvPicPr>
        <p:blipFill>
          <a:blip r:embed="rId3"/>
          <a:stretch>
            <a:fillRect/>
          </a:stretch>
        </p:blipFill>
        <p:spPr>
          <a:xfrm>
            <a:off x="795528" y="4681728"/>
            <a:ext cx="329184" cy="329184"/>
          </a:xfrm>
          <a:prstGeom prst="rect">
            <a:avLst/>
          </a:prstGeom>
        </p:spPr>
      </p:pic>
      <p:sp>
        <p:nvSpPr>
          <p:cNvPr id="10" name="Shape 7"/>
          <p:cNvSpPr/>
          <p:nvPr/>
        </p:nvSpPr>
        <p:spPr>
          <a:xfrm>
            <a:off x="1417320" y="45720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11" name="Image 1" descr="/workspace/ki-timeline/logos/png/aider.png"/>
          <p:cNvPicPr>
            <a:picLocks noChangeAspect="1"/>
          </p:cNvPicPr>
          <p:nvPr/>
        </p:nvPicPr>
        <p:blipFill>
          <a:blip r:embed="rId4"/>
          <a:stretch>
            <a:fillRect/>
          </a:stretch>
        </p:blipFill>
        <p:spPr>
          <a:xfrm>
            <a:off x="1527048" y="4681728"/>
            <a:ext cx="329184" cy="329184"/>
          </a:xfrm>
          <a:prstGeom prst="rect">
            <a:avLst/>
          </a:prstGeom>
        </p:spPr>
      </p:pic>
      <p:sp>
        <p:nvSpPr>
          <p:cNvPr id="12" name="Shape 8"/>
          <p:cNvSpPr/>
          <p:nvPr/>
        </p:nvSpPr>
        <p:spPr>
          <a:xfrm>
            <a:off x="2148840" y="45720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13" name="Image 2" descr="/workspace/ki-timeline/logos/png/claudecode.png"/>
          <p:cNvPicPr>
            <a:picLocks noChangeAspect="1"/>
          </p:cNvPicPr>
          <p:nvPr/>
        </p:nvPicPr>
        <p:blipFill>
          <a:blip r:embed="rId5"/>
          <a:stretch>
            <a:fillRect/>
          </a:stretch>
        </p:blipFill>
        <p:spPr>
          <a:xfrm>
            <a:off x="2258568" y="4681728"/>
            <a:ext cx="329184" cy="329184"/>
          </a:xfrm>
          <a:prstGeom prst="rect">
            <a:avLst/>
          </a:prstGeom>
        </p:spPr>
      </p:pic>
      <p:sp>
        <p:nvSpPr>
          <p:cNvPr id="14" name="Shape 9"/>
          <p:cNvSpPr/>
          <p:nvPr/>
        </p:nvSpPr>
        <p:spPr>
          <a:xfrm>
            <a:off x="2880360" y="45720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15" name="Image 3" descr="/workspace/ki-timeline/logos/png/codex.png"/>
          <p:cNvPicPr>
            <a:picLocks noChangeAspect="1"/>
          </p:cNvPicPr>
          <p:nvPr/>
        </p:nvPicPr>
        <p:blipFill>
          <a:blip r:embed="rId6"/>
          <a:stretch>
            <a:fillRect/>
          </a:stretch>
        </p:blipFill>
        <p:spPr>
          <a:xfrm>
            <a:off x="2990088" y="4681728"/>
            <a:ext cx="329184" cy="329184"/>
          </a:xfrm>
          <a:prstGeom prst="rect">
            <a:avLst/>
          </a:prstGeom>
        </p:spPr>
      </p:pic>
      <p:sp>
        <p:nvSpPr>
          <p:cNvPr id="16" name="Shape 10"/>
          <p:cNvSpPr/>
          <p:nvPr/>
        </p:nvSpPr>
        <p:spPr>
          <a:xfrm>
            <a:off x="3611880" y="45720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17" name="Image 4" descr="/workspace/ki-timeline/logos/png/geminicli.png"/>
          <p:cNvPicPr>
            <a:picLocks noChangeAspect="1"/>
          </p:cNvPicPr>
          <p:nvPr/>
        </p:nvPicPr>
        <p:blipFill>
          <a:blip r:embed="rId7"/>
          <a:stretch>
            <a:fillRect/>
          </a:stretch>
        </p:blipFill>
        <p:spPr>
          <a:xfrm>
            <a:off x="3721608" y="4681728"/>
            <a:ext cx="329184" cy="329184"/>
          </a:xfrm>
          <a:prstGeom prst="rect">
            <a:avLst/>
          </a:prstGeom>
        </p:spPr>
      </p:pic>
      <p:sp>
        <p:nvSpPr>
          <p:cNvPr id="18" name="Shape 11"/>
          <p:cNvSpPr/>
          <p:nvPr/>
        </p:nvSpPr>
        <p:spPr>
          <a:xfrm>
            <a:off x="4343400" y="45720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19" name="Image 5" descr="/workspace/ki-timeline/logos/png/githubcopilot.png"/>
          <p:cNvPicPr>
            <a:picLocks noChangeAspect="1"/>
          </p:cNvPicPr>
          <p:nvPr/>
        </p:nvPicPr>
        <p:blipFill>
          <a:blip r:embed="rId8"/>
          <a:stretch>
            <a:fillRect/>
          </a:stretch>
        </p:blipFill>
        <p:spPr>
          <a:xfrm>
            <a:off x="4453128" y="4681728"/>
            <a:ext cx="329184" cy="329184"/>
          </a:xfrm>
          <a:prstGeom prst="rect">
            <a:avLst/>
          </a:prstGeom>
        </p:spPr>
      </p:pic>
      <p:sp>
        <p:nvSpPr>
          <p:cNvPr id="20" name="Shape 12"/>
          <p:cNvSpPr/>
          <p:nvPr/>
        </p:nvSpPr>
        <p:spPr>
          <a:xfrm>
            <a:off x="6172200" y="914400"/>
            <a:ext cx="5394960" cy="5074920"/>
          </a:xfrm>
          <a:prstGeom prst="rect">
            <a:avLst/>
          </a:prstGeom>
          <a:solidFill>
            <a:srgbClr val="1E1F29"/>
          </a:solidFill>
          <a:ln/>
        </p:spPr>
        <p:txBody>
          <a:bodyPr/>
          <a:lstStyle/>
          <a:p>
            <a:endParaRPr lang="de-DE"/>
          </a:p>
        </p:txBody>
      </p:sp>
      <p:sp>
        <p:nvSpPr>
          <p:cNvPr id="21" name="Shape 13"/>
          <p:cNvSpPr/>
          <p:nvPr/>
        </p:nvSpPr>
        <p:spPr>
          <a:xfrm>
            <a:off x="6172200" y="914400"/>
            <a:ext cx="5394960" cy="347472"/>
          </a:xfrm>
          <a:prstGeom prst="rect">
            <a:avLst/>
          </a:prstGeom>
          <a:solidFill>
            <a:srgbClr val="2C3E50"/>
          </a:solidFill>
          <a:ln/>
        </p:spPr>
        <p:txBody>
          <a:bodyPr/>
          <a:lstStyle/>
          <a:p>
            <a:endParaRPr lang="de-DE"/>
          </a:p>
        </p:txBody>
      </p:sp>
      <p:sp>
        <p:nvSpPr>
          <p:cNvPr id="22" name="Shape 14"/>
          <p:cNvSpPr/>
          <p:nvPr/>
        </p:nvSpPr>
        <p:spPr>
          <a:xfrm>
            <a:off x="6336792" y="1024128"/>
            <a:ext cx="128016" cy="128016"/>
          </a:xfrm>
          <a:prstGeom prst="ellipse">
            <a:avLst/>
          </a:prstGeom>
          <a:solidFill>
            <a:srgbClr val="E74C3C"/>
          </a:solidFill>
          <a:ln/>
        </p:spPr>
        <p:txBody>
          <a:bodyPr/>
          <a:lstStyle/>
          <a:p>
            <a:endParaRPr lang="de-DE"/>
          </a:p>
        </p:txBody>
      </p:sp>
      <p:sp>
        <p:nvSpPr>
          <p:cNvPr id="23" name="Shape 15"/>
          <p:cNvSpPr/>
          <p:nvPr/>
        </p:nvSpPr>
        <p:spPr>
          <a:xfrm>
            <a:off x="6565392" y="1024128"/>
            <a:ext cx="128016" cy="128016"/>
          </a:xfrm>
          <a:prstGeom prst="ellipse">
            <a:avLst/>
          </a:prstGeom>
          <a:solidFill>
            <a:srgbClr val="F1C40F"/>
          </a:solidFill>
          <a:ln/>
        </p:spPr>
        <p:txBody>
          <a:bodyPr/>
          <a:lstStyle/>
          <a:p>
            <a:endParaRPr lang="de-DE"/>
          </a:p>
        </p:txBody>
      </p:sp>
      <p:sp>
        <p:nvSpPr>
          <p:cNvPr id="24" name="Shape 16"/>
          <p:cNvSpPr/>
          <p:nvPr/>
        </p:nvSpPr>
        <p:spPr>
          <a:xfrm>
            <a:off x="6793992" y="1024128"/>
            <a:ext cx="128016" cy="128016"/>
          </a:xfrm>
          <a:prstGeom prst="ellipse">
            <a:avLst/>
          </a:prstGeom>
          <a:solidFill>
            <a:srgbClr val="2ECC71"/>
          </a:solidFill>
          <a:ln/>
        </p:spPr>
        <p:txBody>
          <a:bodyPr/>
          <a:lstStyle/>
          <a:p>
            <a:endParaRPr lang="de-DE"/>
          </a:p>
        </p:txBody>
      </p:sp>
      <p:sp>
        <p:nvSpPr>
          <p:cNvPr id="25" name="Text 17"/>
          <p:cNvSpPr/>
          <p:nvPr/>
        </p:nvSpPr>
        <p:spPr>
          <a:xfrm>
            <a:off x="7086600" y="914400"/>
            <a:ext cx="3566160" cy="347472"/>
          </a:xfrm>
          <a:prstGeom prst="rect">
            <a:avLst/>
          </a:prstGeom>
          <a:noFill/>
          <a:ln/>
        </p:spPr>
        <p:txBody>
          <a:bodyPr wrap="square" lIns="0" tIns="0" rIns="0" bIns="0" rtlCol="0" anchor="ctr"/>
          <a:lstStyle/>
          <a:p>
            <a:pPr marL="0" indent="0" algn="ctr">
              <a:buNone/>
            </a:pPr>
            <a:r>
              <a:rPr lang="en-US" sz="1100" dirty="0">
                <a:solidFill>
                  <a:srgbClr val="D2D3D5"/>
                </a:solidFill>
                <a:latin typeface="Consolas" pitchFamily="34" charset="0"/>
                <a:ea typeface="Consolas" pitchFamily="34" charset="-122"/>
                <a:cs typeface="Consolas" pitchFamily="34" charset="-120"/>
              </a:rPr>
              <a:t>terminal</a:t>
            </a:r>
            <a:endParaRPr lang="en-US" sz="1100" dirty="0"/>
          </a:p>
        </p:txBody>
      </p:sp>
      <p:sp>
        <p:nvSpPr>
          <p:cNvPr id="26" name="Text 18"/>
          <p:cNvSpPr/>
          <p:nvPr/>
        </p:nvSpPr>
        <p:spPr>
          <a:xfrm>
            <a:off x="6446520" y="1463040"/>
            <a:ext cx="4937760" cy="292608"/>
          </a:xfrm>
          <a:prstGeom prst="rect">
            <a:avLst/>
          </a:prstGeom>
          <a:noFill/>
          <a:ln/>
        </p:spPr>
        <p:txBody>
          <a:bodyPr wrap="square" lIns="0" tIns="0" rIns="0" bIns="0" rtlCol="0" anchor="ctr"/>
          <a:lstStyle/>
          <a:p>
            <a:pPr marL="0" indent="0">
              <a:buNone/>
            </a:pPr>
            <a:r>
              <a:rPr lang="en-US" sz="1400" b="1" dirty="0">
                <a:solidFill>
                  <a:srgbClr val="2ECC71"/>
                </a:solidFill>
                <a:latin typeface="Consolas" pitchFamily="34" charset="0"/>
                <a:ea typeface="Consolas" pitchFamily="34" charset="-122"/>
                <a:cs typeface="Consolas" pitchFamily="34" charset="-120"/>
              </a:rPr>
              <a:t>› </a:t>
            </a:r>
            <a:r>
              <a:rPr lang="en-US" sz="1400" b="1" dirty="0">
                <a:solidFill>
                  <a:srgbClr val="FFFFFF"/>
                </a:solidFill>
                <a:latin typeface="Consolas" pitchFamily="34" charset="0"/>
                <a:ea typeface="Consolas" pitchFamily="34" charset="-122"/>
                <a:cs typeface="Consolas" pitchFamily="34" charset="-120"/>
              </a:rPr>
              <a:t>Warp AI</a:t>
            </a:r>
            <a:r>
              <a:rPr lang="en-US" sz="1400" dirty="0">
                <a:solidFill>
                  <a:srgbClr val="8C9AAE"/>
                </a:solidFill>
                <a:latin typeface="Consolas" pitchFamily="34" charset="0"/>
                <a:ea typeface="Consolas" pitchFamily="34" charset="-122"/>
                <a:cs typeface="Consolas" pitchFamily="34" charset="-120"/>
              </a:rPr>
              <a:t>   # Mär 2023</a:t>
            </a:r>
            <a:endParaRPr lang="en-US" sz="1400" dirty="0"/>
          </a:p>
        </p:txBody>
      </p:sp>
      <p:sp>
        <p:nvSpPr>
          <p:cNvPr id="27" name="Text 19"/>
          <p:cNvSpPr/>
          <p:nvPr/>
        </p:nvSpPr>
        <p:spPr>
          <a:xfrm>
            <a:off x="6446520" y="1755648"/>
            <a:ext cx="4937760" cy="274320"/>
          </a:xfrm>
          <a:prstGeom prst="rect">
            <a:avLst/>
          </a:prstGeom>
          <a:noFill/>
          <a:ln/>
        </p:spPr>
        <p:txBody>
          <a:bodyPr wrap="square" lIns="0" tIns="0" rIns="0" bIns="0" rtlCol="0" anchor="ctr"/>
          <a:lstStyle/>
          <a:p>
            <a:pPr marL="0" indent="0">
              <a:buNone/>
            </a:pPr>
            <a:r>
              <a:rPr lang="en-US" sz="1200" dirty="0">
                <a:solidFill>
                  <a:srgbClr val="BFC5CE"/>
                </a:solidFill>
                <a:latin typeface="Consolas" pitchFamily="34" charset="0"/>
                <a:ea typeface="Consolas" pitchFamily="34" charset="-122"/>
                <a:cs typeface="Consolas" pitchFamily="34" charset="-120"/>
              </a:rPr>
              <a:t>  erklärt Fehler, schlägt Befehle vor</a:t>
            </a:r>
            <a:endParaRPr lang="en-US" sz="1200" dirty="0"/>
          </a:p>
        </p:txBody>
      </p:sp>
      <p:sp>
        <p:nvSpPr>
          <p:cNvPr id="28" name="Text 20"/>
          <p:cNvSpPr/>
          <p:nvPr/>
        </p:nvSpPr>
        <p:spPr>
          <a:xfrm>
            <a:off x="6446520" y="2176272"/>
            <a:ext cx="4937760" cy="292608"/>
          </a:xfrm>
          <a:prstGeom prst="rect">
            <a:avLst/>
          </a:prstGeom>
          <a:noFill/>
          <a:ln/>
        </p:spPr>
        <p:txBody>
          <a:bodyPr wrap="square" lIns="0" tIns="0" rIns="0" bIns="0" rtlCol="0" anchor="ctr"/>
          <a:lstStyle/>
          <a:p>
            <a:pPr marL="0" indent="0">
              <a:buNone/>
            </a:pPr>
            <a:r>
              <a:rPr lang="en-US" sz="1400" b="1" dirty="0">
                <a:solidFill>
                  <a:srgbClr val="2ECC71"/>
                </a:solidFill>
                <a:latin typeface="Consolas" pitchFamily="34" charset="0"/>
                <a:ea typeface="Consolas" pitchFamily="34" charset="-122"/>
                <a:cs typeface="Consolas" pitchFamily="34" charset="-120"/>
              </a:rPr>
              <a:t>› </a:t>
            </a:r>
            <a:r>
              <a:rPr lang="en-US" sz="1400" b="1" dirty="0">
                <a:solidFill>
                  <a:srgbClr val="FFFFFF"/>
                </a:solidFill>
                <a:latin typeface="Consolas" pitchFamily="34" charset="0"/>
                <a:ea typeface="Consolas" pitchFamily="34" charset="-122"/>
                <a:cs typeface="Consolas" pitchFamily="34" charset="-120"/>
              </a:rPr>
              <a:t>Aider</a:t>
            </a:r>
            <a:r>
              <a:rPr lang="en-US" sz="1400" dirty="0">
                <a:solidFill>
                  <a:srgbClr val="8C9AAE"/>
                </a:solidFill>
                <a:latin typeface="Consolas" pitchFamily="34" charset="0"/>
                <a:ea typeface="Consolas" pitchFamily="34" charset="-122"/>
                <a:cs typeface="Consolas" pitchFamily="34" charset="-120"/>
              </a:rPr>
              <a:t>   # Mai 2023</a:t>
            </a:r>
            <a:endParaRPr lang="en-US" sz="1400" dirty="0"/>
          </a:p>
        </p:txBody>
      </p:sp>
      <p:sp>
        <p:nvSpPr>
          <p:cNvPr id="29" name="Text 21"/>
          <p:cNvSpPr/>
          <p:nvPr/>
        </p:nvSpPr>
        <p:spPr>
          <a:xfrm>
            <a:off x="6446520" y="2468880"/>
            <a:ext cx="4937760" cy="274320"/>
          </a:xfrm>
          <a:prstGeom prst="rect">
            <a:avLst/>
          </a:prstGeom>
          <a:noFill/>
          <a:ln/>
        </p:spPr>
        <p:txBody>
          <a:bodyPr wrap="square" lIns="0" tIns="0" rIns="0" bIns="0" rtlCol="0" anchor="ctr"/>
          <a:lstStyle/>
          <a:p>
            <a:pPr marL="0" indent="0">
              <a:buNone/>
            </a:pPr>
            <a:r>
              <a:rPr lang="en-US" sz="1200" dirty="0">
                <a:solidFill>
                  <a:srgbClr val="BFC5CE"/>
                </a:solidFill>
                <a:latin typeface="Consolas" pitchFamily="34" charset="0"/>
                <a:ea typeface="Consolas" pitchFamily="34" charset="-122"/>
                <a:cs typeface="Consolas" pitchFamily="34" charset="-120"/>
              </a:rPr>
              <a:t>  Paarprogrammierer, committet in Git</a:t>
            </a:r>
            <a:endParaRPr lang="en-US" sz="1200" dirty="0"/>
          </a:p>
        </p:txBody>
      </p:sp>
      <p:sp>
        <p:nvSpPr>
          <p:cNvPr id="30" name="Text 22"/>
          <p:cNvSpPr/>
          <p:nvPr/>
        </p:nvSpPr>
        <p:spPr>
          <a:xfrm>
            <a:off x="6446520" y="2889504"/>
            <a:ext cx="4937760" cy="292608"/>
          </a:xfrm>
          <a:prstGeom prst="rect">
            <a:avLst/>
          </a:prstGeom>
          <a:noFill/>
          <a:ln/>
        </p:spPr>
        <p:txBody>
          <a:bodyPr wrap="square" lIns="0" tIns="0" rIns="0" bIns="0" rtlCol="0" anchor="ctr"/>
          <a:lstStyle/>
          <a:p>
            <a:pPr marL="0" indent="0">
              <a:buNone/>
            </a:pPr>
            <a:r>
              <a:rPr lang="en-US" sz="1400" b="1" dirty="0">
                <a:solidFill>
                  <a:srgbClr val="2ECC71"/>
                </a:solidFill>
                <a:latin typeface="Consolas" pitchFamily="34" charset="0"/>
                <a:ea typeface="Consolas" pitchFamily="34" charset="-122"/>
                <a:cs typeface="Consolas" pitchFamily="34" charset="-120"/>
              </a:rPr>
              <a:t>› </a:t>
            </a:r>
            <a:r>
              <a:rPr lang="en-US" sz="1400" b="1" dirty="0">
                <a:solidFill>
                  <a:srgbClr val="FFFFFF"/>
                </a:solidFill>
                <a:latin typeface="Consolas" pitchFamily="34" charset="0"/>
                <a:ea typeface="Consolas" pitchFamily="34" charset="-122"/>
                <a:cs typeface="Consolas" pitchFamily="34" charset="-120"/>
              </a:rPr>
              <a:t>Claude Code</a:t>
            </a:r>
            <a:r>
              <a:rPr lang="en-US" sz="1400" dirty="0">
                <a:solidFill>
                  <a:srgbClr val="8C9AAE"/>
                </a:solidFill>
                <a:latin typeface="Consolas" pitchFamily="34" charset="0"/>
                <a:ea typeface="Consolas" pitchFamily="34" charset="-122"/>
                <a:cs typeface="Consolas" pitchFamily="34" charset="-120"/>
              </a:rPr>
              <a:t>   # Feb 2025</a:t>
            </a:r>
            <a:endParaRPr lang="en-US" sz="1400" dirty="0"/>
          </a:p>
        </p:txBody>
      </p:sp>
      <p:sp>
        <p:nvSpPr>
          <p:cNvPr id="31" name="Text 23"/>
          <p:cNvSpPr/>
          <p:nvPr/>
        </p:nvSpPr>
        <p:spPr>
          <a:xfrm>
            <a:off x="6446520" y="3182112"/>
            <a:ext cx="4937760" cy="274320"/>
          </a:xfrm>
          <a:prstGeom prst="rect">
            <a:avLst/>
          </a:prstGeom>
          <a:noFill/>
          <a:ln/>
        </p:spPr>
        <p:txBody>
          <a:bodyPr wrap="square" lIns="0" tIns="0" rIns="0" bIns="0" rtlCol="0" anchor="ctr"/>
          <a:lstStyle/>
          <a:p>
            <a:pPr marL="0" indent="0">
              <a:buNone/>
            </a:pPr>
            <a:r>
              <a:rPr lang="en-US" sz="1200" dirty="0">
                <a:solidFill>
                  <a:srgbClr val="BFC5CE"/>
                </a:solidFill>
                <a:latin typeface="Consolas" pitchFamily="34" charset="0"/>
                <a:ea typeface="Consolas" pitchFamily="34" charset="-122"/>
                <a:cs typeface="Consolas" pitchFamily="34" charset="-120"/>
              </a:rPr>
              <a:t>  Agent im Terminal (Anthropic)</a:t>
            </a:r>
            <a:endParaRPr lang="en-US" sz="1200" dirty="0"/>
          </a:p>
        </p:txBody>
      </p:sp>
      <p:sp>
        <p:nvSpPr>
          <p:cNvPr id="32" name="Text 24"/>
          <p:cNvSpPr/>
          <p:nvPr/>
        </p:nvSpPr>
        <p:spPr>
          <a:xfrm>
            <a:off x="6446520" y="3602736"/>
            <a:ext cx="4937760" cy="292608"/>
          </a:xfrm>
          <a:prstGeom prst="rect">
            <a:avLst/>
          </a:prstGeom>
          <a:noFill/>
          <a:ln/>
        </p:spPr>
        <p:txBody>
          <a:bodyPr wrap="square" lIns="0" tIns="0" rIns="0" bIns="0" rtlCol="0" anchor="ctr"/>
          <a:lstStyle/>
          <a:p>
            <a:pPr marL="0" indent="0">
              <a:buNone/>
            </a:pPr>
            <a:r>
              <a:rPr lang="en-US" sz="1400" b="1" dirty="0">
                <a:solidFill>
                  <a:srgbClr val="2ECC71"/>
                </a:solidFill>
                <a:latin typeface="Consolas" pitchFamily="34" charset="0"/>
                <a:ea typeface="Consolas" pitchFamily="34" charset="-122"/>
                <a:cs typeface="Consolas" pitchFamily="34" charset="-120"/>
              </a:rPr>
              <a:t>› </a:t>
            </a:r>
            <a:r>
              <a:rPr lang="en-US" sz="1400" b="1" dirty="0">
                <a:solidFill>
                  <a:srgbClr val="FFFFFF"/>
                </a:solidFill>
                <a:latin typeface="Consolas" pitchFamily="34" charset="0"/>
                <a:ea typeface="Consolas" pitchFamily="34" charset="-122"/>
                <a:cs typeface="Consolas" pitchFamily="34" charset="-120"/>
              </a:rPr>
              <a:t>Codex CLI</a:t>
            </a:r>
            <a:r>
              <a:rPr lang="en-US" sz="1400" dirty="0">
                <a:solidFill>
                  <a:srgbClr val="8C9AAE"/>
                </a:solidFill>
                <a:latin typeface="Consolas" pitchFamily="34" charset="0"/>
                <a:ea typeface="Consolas" pitchFamily="34" charset="-122"/>
                <a:cs typeface="Consolas" pitchFamily="34" charset="-120"/>
              </a:rPr>
              <a:t>   # Apr 2025</a:t>
            </a:r>
            <a:endParaRPr lang="en-US" sz="1400" dirty="0"/>
          </a:p>
        </p:txBody>
      </p:sp>
      <p:sp>
        <p:nvSpPr>
          <p:cNvPr id="33" name="Text 25"/>
          <p:cNvSpPr/>
          <p:nvPr/>
        </p:nvSpPr>
        <p:spPr>
          <a:xfrm>
            <a:off x="6446520" y="3895344"/>
            <a:ext cx="4937760" cy="274320"/>
          </a:xfrm>
          <a:prstGeom prst="rect">
            <a:avLst/>
          </a:prstGeom>
          <a:noFill/>
          <a:ln/>
        </p:spPr>
        <p:txBody>
          <a:bodyPr wrap="square" lIns="0" tIns="0" rIns="0" bIns="0" rtlCol="0" anchor="ctr"/>
          <a:lstStyle/>
          <a:p>
            <a:pPr marL="0" indent="0">
              <a:buNone/>
            </a:pPr>
            <a:r>
              <a:rPr lang="en-US" sz="1200" dirty="0">
                <a:solidFill>
                  <a:srgbClr val="BFC5CE"/>
                </a:solidFill>
                <a:latin typeface="Consolas" pitchFamily="34" charset="0"/>
                <a:ea typeface="Consolas" pitchFamily="34" charset="-122"/>
                <a:cs typeface="Consolas" pitchFamily="34" charset="-120"/>
              </a:rPr>
              <a:t>  quelloffener Code-Agent (OpenAI)</a:t>
            </a:r>
            <a:endParaRPr lang="en-US" sz="1200" dirty="0"/>
          </a:p>
        </p:txBody>
      </p:sp>
      <p:sp>
        <p:nvSpPr>
          <p:cNvPr id="34" name="Text 26"/>
          <p:cNvSpPr/>
          <p:nvPr/>
        </p:nvSpPr>
        <p:spPr>
          <a:xfrm>
            <a:off x="6446520" y="4315968"/>
            <a:ext cx="4937760" cy="292608"/>
          </a:xfrm>
          <a:prstGeom prst="rect">
            <a:avLst/>
          </a:prstGeom>
          <a:noFill/>
          <a:ln/>
        </p:spPr>
        <p:txBody>
          <a:bodyPr wrap="square" lIns="0" tIns="0" rIns="0" bIns="0" rtlCol="0" anchor="ctr"/>
          <a:lstStyle/>
          <a:p>
            <a:pPr marL="0" indent="0">
              <a:buNone/>
            </a:pPr>
            <a:r>
              <a:rPr lang="en-US" sz="1400" b="1" dirty="0">
                <a:solidFill>
                  <a:srgbClr val="2ECC71"/>
                </a:solidFill>
                <a:latin typeface="Consolas" pitchFamily="34" charset="0"/>
                <a:ea typeface="Consolas" pitchFamily="34" charset="-122"/>
                <a:cs typeface="Consolas" pitchFamily="34" charset="-120"/>
              </a:rPr>
              <a:t>› </a:t>
            </a:r>
            <a:r>
              <a:rPr lang="en-US" sz="1400" b="1" dirty="0">
                <a:solidFill>
                  <a:srgbClr val="FFFFFF"/>
                </a:solidFill>
                <a:latin typeface="Consolas" pitchFamily="34" charset="0"/>
                <a:ea typeface="Consolas" pitchFamily="34" charset="-122"/>
                <a:cs typeface="Consolas" pitchFamily="34" charset="-120"/>
              </a:rPr>
              <a:t>Gemini CLI</a:t>
            </a:r>
            <a:r>
              <a:rPr lang="en-US" sz="1400" dirty="0">
                <a:solidFill>
                  <a:srgbClr val="8C9AAE"/>
                </a:solidFill>
                <a:latin typeface="Consolas" pitchFamily="34" charset="0"/>
                <a:ea typeface="Consolas" pitchFamily="34" charset="-122"/>
                <a:cs typeface="Consolas" pitchFamily="34" charset="-120"/>
              </a:rPr>
              <a:t>   # Jun 2025</a:t>
            </a:r>
            <a:endParaRPr lang="en-US" sz="1400" dirty="0"/>
          </a:p>
        </p:txBody>
      </p:sp>
      <p:sp>
        <p:nvSpPr>
          <p:cNvPr id="35" name="Text 27"/>
          <p:cNvSpPr/>
          <p:nvPr/>
        </p:nvSpPr>
        <p:spPr>
          <a:xfrm>
            <a:off x="6446520" y="4608576"/>
            <a:ext cx="4937760" cy="274320"/>
          </a:xfrm>
          <a:prstGeom prst="rect">
            <a:avLst/>
          </a:prstGeom>
          <a:noFill/>
          <a:ln/>
        </p:spPr>
        <p:txBody>
          <a:bodyPr wrap="square" lIns="0" tIns="0" rIns="0" bIns="0" rtlCol="0" anchor="ctr"/>
          <a:lstStyle/>
          <a:p>
            <a:pPr marL="0" indent="0">
              <a:buNone/>
            </a:pPr>
            <a:r>
              <a:rPr lang="en-US" sz="1200" dirty="0">
                <a:solidFill>
                  <a:srgbClr val="BFC5CE"/>
                </a:solidFill>
                <a:latin typeface="Consolas" pitchFamily="34" charset="0"/>
                <a:ea typeface="Consolas" pitchFamily="34" charset="-122"/>
                <a:cs typeface="Consolas" pitchFamily="34" charset="-120"/>
              </a:rPr>
              <a:t>  quelloffen, erweiterbar per MCP</a:t>
            </a:r>
            <a:endParaRPr lang="en-US" sz="1200" dirty="0"/>
          </a:p>
        </p:txBody>
      </p:sp>
      <p:sp>
        <p:nvSpPr>
          <p:cNvPr id="36" name="Text 28"/>
          <p:cNvSpPr/>
          <p:nvPr/>
        </p:nvSpPr>
        <p:spPr>
          <a:xfrm>
            <a:off x="6446520" y="5029200"/>
            <a:ext cx="4937760" cy="292608"/>
          </a:xfrm>
          <a:prstGeom prst="rect">
            <a:avLst/>
          </a:prstGeom>
          <a:noFill/>
          <a:ln/>
        </p:spPr>
        <p:txBody>
          <a:bodyPr wrap="square" lIns="0" tIns="0" rIns="0" bIns="0" rtlCol="0" anchor="ctr"/>
          <a:lstStyle/>
          <a:p>
            <a:pPr marL="0" indent="0">
              <a:buNone/>
            </a:pPr>
            <a:r>
              <a:rPr lang="en-US" sz="1400" b="1" dirty="0">
                <a:solidFill>
                  <a:srgbClr val="2ECC71"/>
                </a:solidFill>
                <a:latin typeface="Consolas" pitchFamily="34" charset="0"/>
                <a:ea typeface="Consolas" pitchFamily="34" charset="-122"/>
                <a:cs typeface="Consolas" pitchFamily="34" charset="-120"/>
              </a:rPr>
              <a:t>› </a:t>
            </a:r>
            <a:r>
              <a:rPr lang="en-US" sz="1400" b="1" dirty="0">
                <a:solidFill>
                  <a:srgbClr val="FFFFFF"/>
                </a:solidFill>
                <a:latin typeface="Consolas" pitchFamily="34" charset="0"/>
                <a:ea typeface="Consolas" pitchFamily="34" charset="-122"/>
                <a:cs typeface="Consolas" pitchFamily="34" charset="-120"/>
              </a:rPr>
              <a:t>GitHub Copilot CLI</a:t>
            </a:r>
            <a:r>
              <a:rPr lang="en-US" sz="1400" dirty="0">
                <a:solidFill>
                  <a:srgbClr val="8C9AAE"/>
                </a:solidFill>
                <a:latin typeface="Consolas" pitchFamily="34" charset="0"/>
                <a:ea typeface="Consolas" pitchFamily="34" charset="-122"/>
                <a:cs typeface="Consolas" pitchFamily="34" charset="-120"/>
              </a:rPr>
              <a:t>   # Sep 2025</a:t>
            </a:r>
            <a:endParaRPr lang="en-US" sz="1400" dirty="0"/>
          </a:p>
        </p:txBody>
      </p:sp>
      <p:sp>
        <p:nvSpPr>
          <p:cNvPr id="37" name="Text 29"/>
          <p:cNvSpPr/>
          <p:nvPr/>
        </p:nvSpPr>
        <p:spPr>
          <a:xfrm>
            <a:off x="6446520" y="5321808"/>
            <a:ext cx="4937760" cy="274320"/>
          </a:xfrm>
          <a:prstGeom prst="rect">
            <a:avLst/>
          </a:prstGeom>
          <a:noFill/>
          <a:ln/>
        </p:spPr>
        <p:txBody>
          <a:bodyPr wrap="square" lIns="0" tIns="0" rIns="0" bIns="0" rtlCol="0" anchor="ctr"/>
          <a:lstStyle/>
          <a:p>
            <a:pPr marL="0" indent="0">
              <a:buNone/>
            </a:pPr>
            <a:r>
              <a:rPr lang="en-US" sz="1200" dirty="0">
                <a:solidFill>
                  <a:srgbClr val="BFC5CE"/>
                </a:solidFill>
                <a:latin typeface="Consolas" pitchFamily="34" charset="0"/>
                <a:ea typeface="Consolas" pitchFamily="34" charset="-122"/>
                <a:cs typeface="Consolas" pitchFamily="34" charset="-120"/>
              </a:rPr>
              <a:t>  Copilot-Agent im Terminal</a:t>
            </a:r>
            <a:endParaRPr lang="en-US" sz="1200" dirty="0"/>
          </a:p>
        </p:txBody>
      </p:sp>
      <p:sp>
        <p:nvSpPr>
          <p:cNvPr id="38" name="Shape 30"/>
          <p:cNvSpPr/>
          <p:nvPr/>
        </p:nvSpPr>
        <p:spPr>
          <a:xfrm>
            <a:off x="6446520" y="5760720"/>
            <a:ext cx="118872" cy="219456"/>
          </a:xfrm>
          <a:prstGeom prst="rect">
            <a:avLst/>
          </a:prstGeom>
          <a:solidFill>
            <a:srgbClr val="2ECC71"/>
          </a:solidFill>
          <a:ln/>
        </p:spPr>
        <p:txBody>
          <a:bodyPr/>
          <a:lstStyle/>
          <a:p>
            <a:endParaRPr lang="de-DE"/>
          </a:p>
        </p:txBody>
      </p:sp>
      <p:sp>
        <p:nvSpPr>
          <p:cNvPr id="39" name="Shape 3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40" name="Shape 3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41" name="Text 3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42" name="Shape 3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43" name="Text 3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44" name="Shape 3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45" name="Text 3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46" name="Shape 3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47" name="Text 3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48" name="Shape 40"/>
          <p:cNvSpPr/>
          <p:nvPr/>
        </p:nvSpPr>
        <p:spPr>
          <a:xfrm>
            <a:off x="8692530" y="6359652"/>
            <a:ext cx="82296" cy="82296"/>
          </a:xfrm>
          <a:prstGeom prst="ellipse">
            <a:avLst/>
          </a:prstGeom>
          <a:solidFill>
            <a:srgbClr val="D62828"/>
          </a:solidFill>
          <a:ln/>
        </p:spPr>
        <p:txBody>
          <a:bodyPr/>
          <a:lstStyle/>
          <a:p>
            <a:endParaRPr lang="de-DE"/>
          </a:p>
        </p:txBody>
      </p:sp>
      <p:sp>
        <p:nvSpPr>
          <p:cNvPr id="49" name="Shape 41"/>
          <p:cNvSpPr/>
          <p:nvPr/>
        </p:nvSpPr>
        <p:spPr>
          <a:xfrm>
            <a:off x="8778028" y="6364224"/>
            <a:ext cx="1473397" cy="73152"/>
          </a:xfrm>
          <a:prstGeom prst="rect">
            <a:avLst/>
          </a:prstGeom>
          <a:solidFill>
            <a:srgbClr val="3D4C61"/>
          </a:solidFill>
          <a:ln/>
        </p:spPr>
        <p:txBody>
          <a:bodyPr/>
          <a:lstStyle/>
          <a:p>
            <a:endParaRPr lang="de-DE"/>
          </a:p>
        </p:txBody>
      </p:sp>
      <p:sp>
        <p:nvSpPr>
          <p:cNvPr id="50" name="Text 4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20</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51"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JUPITER</a:t>
            </a:r>
          </a:p>
          <a:p>
            <a:pPr marL="0" indent="0" algn="l">
              <a:lnSpc>
                <a:spcPct val="95000"/>
              </a:lnSpc>
              <a:spcBef>
                <a:spcPts val="0"/>
              </a:spcBef>
              <a:buNone/>
            </a:pPr>
            <a:r>
              <a:rPr lang="de-DE" sz="750" dirty="0">
                <a:solidFill>
                  <a:srgbClr val="8B1E3F"/>
                </a:solidFill>
                <a:latin typeface="Poppins" pitchFamily="34" charset="0"/>
                <a:cs typeface="Poppins" pitchFamily="34" charset="0"/>
              </a:rPr>
              <a:t>1,00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2025</a:t>
            </a:r>
          </a:p>
        </p:txBody>
      </p:sp>
      <p:sp>
        <p:nvSpPr>
          <p:cNvPr id="52"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53" name="Firma WARP"/>
          <p:cNvSpPr/>
          <p:nvPr/>
        </p:nvSpPr>
        <p:spPr>
          <a:xfrm>
            <a:off x="763145" y="5053584"/>
            <a:ext cx="393948"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WARP</a:t>
            </a:r>
          </a:p>
        </p:txBody>
      </p:sp>
      <p:sp>
        <p:nvSpPr>
          <p:cNvPr id="54" name="Firma OSS"/>
          <p:cNvSpPr/>
          <p:nvPr/>
        </p:nvSpPr>
        <p:spPr>
          <a:xfrm>
            <a:off x="1550794" y="5053584"/>
            <a:ext cx="281691"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OSS</a:t>
            </a:r>
          </a:p>
        </p:txBody>
      </p:sp>
      <p:pic>
        <p:nvPicPr>
          <p:cNvPr id="55" name="Logo F_ANT" descr="ANT_firma.png"/>
          <p:cNvPicPr>
            <a:picLocks noChangeAspect="1"/>
          </p:cNvPicPr>
          <p:nvPr/>
        </p:nvPicPr>
        <p:blipFill>
          <a:blip r:embed="rId9"/>
          <a:stretch>
            <a:fillRect/>
          </a:stretch>
        </p:blipFill>
        <p:spPr>
          <a:xfrm>
            <a:off x="2346960" y="5139690"/>
            <a:ext cx="152400" cy="152400"/>
          </a:xfrm>
          <a:prstGeom prst="rect">
            <a:avLst/>
          </a:prstGeom>
        </p:spPr>
      </p:pic>
      <p:sp>
        <p:nvSpPr>
          <p:cNvPr id="56" name="Name Anthropic"/>
          <p:cNvSpPr txBox="1"/>
          <p:nvPr/>
        </p:nvSpPr>
        <p:spPr>
          <a:xfrm>
            <a:off x="2155224" y="5298440"/>
            <a:ext cx="535870" cy="132080"/>
          </a:xfrm>
          <a:prstGeom prst="rect">
            <a:avLst/>
          </a:prstGeom>
          <a:noFill/>
        </p:spPr>
        <p:txBody>
          <a:bodyPr wrap="none" anchor="t" lIns="0" rIns="0" tIns="0" bIns="0">
            <a:spAutoFit/>
          </a:bodyPr>
          <a:lstStyle/>
          <a:p>
            <a:pPr algn="ctr"/>
            <a:r>
              <a:rPr sz="800" b="1" i="0">
                <a:solidFill>
                  <a:srgbClr val="222222"/>
                </a:solidFill>
                <a:latin typeface="Lato"/>
              </a:rPr>
              <a:t>Anthropic</a:t>
            </a:r>
          </a:p>
        </p:txBody>
      </p:sp>
      <p:pic>
        <p:nvPicPr>
          <p:cNvPr id="57" name="Logo F_OAI" descr="OAI.png"/>
          <p:cNvPicPr>
            <a:picLocks noChangeAspect="1"/>
          </p:cNvPicPr>
          <p:nvPr/>
        </p:nvPicPr>
        <p:blipFill>
          <a:blip r:embed="rId10"/>
          <a:stretch>
            <a:fillRect/>
          </a:stretch>
        </p:blipFill>
        <p:spPr>
          <a:xfrm>
            <a:off x="3077718" y="5139690"/>
            <a:ext cx="153924" cy="152400"/>
          </a:xfrm>
          <a:prstGeom prst="rect">
            <a:avLst/>
          </a:prstGeom>
        </p:spPr>
      </p:pic>
      <p:sp>
        <p:nvSpPr>
          <p:cNvPr id="58" name="Name OpenAI"/>
          <p:cNvSpPr txBox="1"/>
          <p:nvPr/>
        </p:nvSpPr>
        <p:spPr>
          <a:xfrm>
            <a:off x="2939191" y="5298440"/>
            <a:ext cx="430976" cy="132080"/>
          </a:xfrm>
          <a:prstGeom prst="rect">
            <a:avLst/>
          </a:prstGeom>
          <a:noFill/>
        </p:spPr>
        <p:txBody>
          <a:bodyPr wrap="none" anchor="t" lIns="0" rIns="0" tIns="0" bIns="0">
            <a:spAutoFit/>
          </a:bodyPr>
          <a:lstStyle/>
          <a:p>
            <a:pPr algn="ctr"/>
            <a:r>
              <a:rPr sz="800" b="1" i="0">
                <a:solidFill>
                  <a:srgbClr val="222222"/>
                </a:solidFill>
                <a:latin typeface="Lato"/>
              </a:rPr>
              <a:t>OpenAI</a:t>
            </a:r>
          </a:p>
        </p:txBody>
      </p:sp>
      <p:pic>
        <p:nvPicPr>
          <p:cNvPr id="59" name="Logo F_GOO" descr="GOO_firma.png"/>
          <p:cNvPicPr>
            <a:picLocks noChangeAspect="1"/>
          </p:cNvPicPr>
          <p:nvPr/>
        </p:nvPicPr>
        <p:blipFill>
          <a:blip r:embed="rId11"/>
          <a:stretch>
            <a:fillRect/>
          </a:stretch>
        </p:blipFill>
        <p:spPr>
          <a:xfrm>
            <a:off x="3810000" y="5139690"/>
            <a:ext cx="152400" cy="152400"/>
          </a:xfrm>
          <a:prstGeom prst="rect">
            <a:avLst/>
          </a:prstGeom>
        </p:spPr>
      </p:pic>
      <p:sp>
        <p:nvSpPr>
          <p:cNvPr id="60" name="Name Google"/>
          <p:cNvSpPr txBox="1"/>
          <p:nvPr/>
        </p:nvSpPr>
        <p:spPr>
          <a:xfrm>
            <a:off x="3686408" y="5298440"/>
            <a:ext cx="399583" cy="132080"/>
          </a:xfrm>
          <a:prstGeom prst="rect">
            <a:avLst/>
          </a:prstGeom>
          <a:noFill/>
        </p:spPr>
        <p:txBody>
          <a:bodyPr wrap="none" anchor="t" lIns="0" rIns="0" tIns="0" bIns="0">
            <a:spAutoFit/>
          </a:bodyPr>
          <a:lstStyle/>
          <a:p>
            <a:pPr algn="ctr"/>
            <a:r>
              <a:rPr sz="800" b="1" i="0">
                <a:solidFill>
                  <a:srgbClr val="222222"/>
                </a:solidFill>
                <a:latin typeface="Lato"/>
              </a:rPr>
              <a:t>Google</a:t>
            </a:r>
          </a:p>
        </p:txBody>
      </p:sp>
      <p:pic>
        <p:nvPicPr>
          <p:cNvPr id="61" name="Logo F_MSFT" descr="MSFT_firma.png"/>
          <p:cNvPicPr>
            <a:picLocks noChangeAspect="1"/>
          </p:cNvPicPr>
          <p:nvPr/>
        </p:nvPicPr>
        <p:blipFill>
          <a:blip r:embed="rId12"/>
          <a:stretch>
            <a:fillRect/>
          </a:stretch>
        </p:blipFill>
        <p:spPr>
          <a:xfrm>
            <a:off x="4541520" y="5139690"/>
            <a:ext cx="152400" cy="152400"/>
          </a:xfrm>
          <a:prstGeom prst="rect">
            <a:avLst/>
          </a:prstGeom>
        </p:spPr>
      </p:pic>
      <p:sp>
        <p:nvSpPr>
          <p:cNvPr id="62" name="Name Microsoft"/>
          <p:cNvSpPr txBox="1"/>
          <p:nvPr/>
        </p:nvSpPr>
        <p:spPr>
          <a:xfrm>
            <a:off x="4356209" y="5298440"/>
            <a:ext cx="523021" cy="132080"/>
          </a:xfrm>
          <a:prstGeom prst="rect">
            <a:avLst/>
          </a:prstGeom>
          <a:noFill/>
        </p:spPr>
        <p:txBody>
          <a:bodyPr wrap="none" anchor="t" lIns="0" rIns="0" tIns="0" bIns="0">
            <a:spAutoFit/>
          </a:bodyPr>
          <a:lstStyle/>
          <a:p>
            <a:pPr algn="ctr"/>
            <a:r>
              <a:rPr sz="800" b="1" i="0">
                <a:solidFill>
                  <a:srgbClr val="222222"/>
                </a:solidFill>
                <a:latin typeface="Lato"/>
              </a:rPr>
              <a:t>Microsoft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5B4BD6"/>
                </a:solidFill>
                <a:latin typeface="Playfair Display" pitchFamily="34" charset="0"/>
                <a:ea typeface="Playfair Display" pitchFamily="34" charset="-122"/>
                <a:cs typeface="Playfair Display" pitchFamily="34" charset="-120"/>
              </a:rPr>
              <a:t>2016–2026</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12 · Agenten &amp; Bots</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Vom Chatbot zum Agenten-Team</a:t>
            </a:r>
            <a:endParaRPr lang="en-US" sz="2700" dirty="0"/>
          </a:p>
        </p:txBody>
      </p:sp>
      <p:sp>
        <p:nvSpPr>
          <p:cNvPr id="7" name="Shape 5"/>
          <p:cNvSpPr/>
          <p:nvPr/>
        </p:nvSpPr>
        <p:spPr>
          <a:xfrm>
            <a:off x="711200" y="2471420"/>
            <a:ext cx="635000" cy="635000"/>
          </a:xfrm>
          <a:prstGeom prst="ellipse">
            <a:avLst/>
          </a:prstGeom>
          <a:solidFill>
            <a:srgbClr val="9AA3AE"/>
          </a:solidFill>
          <a:ln/>
        </p:spPr>
        <p:txBody>
          <a:bodyPr/>
          <a:lstStyle/>
          <a:p>
            <a:endParaRPr lang="de-DE"/>
          </a:p>
        </p:txBody>
      </p:sp>
      <p:sp>
        <p:nvSpPr>
          <p:cNvPr id="8" name="Text 6"/>
          <p:cNvSpPr/>
          <p:nvPr/>
        </p:nvSpPr>
        <p:spPr>
          <a:xfrm>
            <a:off x="711200" y="2471420"/>
            <a:ext cx="635000" cy="635000"/>
          </a:xfrm>
          <a:prstGeom prst="rect">
            <a:avLst/>
          </a:prstGeom>
          <a:noFill/>
          <a:ln/>
        </p:spPr>
        <p:txBody>
          <a:bodyPr wrap="square" lIns="0" tIns="0" rIns="0" bIns="0" rtlCol="0" anchor="ctr"/>
          <a:lstStyle/>
          <a:p>
            <a:pPr marL="0" indent="0" algn="ctr">
              <a:buNone/>
            </a:pPr>
            <a:r>
              <a:rPr lang="en-US" sz="1500" dirty="0">
                <a:solidFill>
                  <a:srgbClr val="FFFFFF"/>
                </a:solidFill>
                <a:latin typeface="Poppins SemiBold" pitchFamily="34" charset="0"/>
                <a:ea typeface="Poppins SemiBold" pitchFamily="34" charset="-122"/>
                <a:cs typeface="Poppins SemiBold" pitchFamily="34" charset="-120"/>
              </a:rPr>
              <a:t>Bot</a:t>
            </a:r>
            <a:endParaRPr lang="en-US" sz="1500" dirty="0"/>
          </a:p>
        </p:txBody>
      </p:sp>
      <p:sp>
        <p:nvSpPr>
          <p:cNvPr id="9" name="Text 7"/>
          <p:cNvSpPr/>
          <p:nvPr/>
        </p:nvSpPr>
        <p:spPr>
          <a:xfrm>
            <a:off x="1435100" y="2514600"/>
            <a:ext cx="1092200" cy="548640"/>
          </a:xfrm>
          <a:prstGeom prst="rect">
            <a:avLst/>
          </a:prstGeom>
          <a:noFill/>
          <a:ln/>
        </p:spPr>
        <p:txBody>
          <a:bodyPr wrap="square" lIns="0" tIns="0" rIns="0" bIns="0" rtlCol="0" anchor="ctr">
            <a:normAutofit/>
          </a:bodyPr>
          <a:lstStyle/>
          <a:p>
            <a:pPr marL="0" indent="0">
              <a:buNone/>
            </a:pPr>
            <a:r>
              <a:rPr lang="en-US" sz="1200" dirty="0">
                <a:solidFill>
                  <a:srgbClr val="595959"/>
                </a:solidFill>
                <a:latin typeface="Poppins SemiBold" pitchFamily="34" charset="0"/>
                <a:ea typeface="Poppins SemiBold" pitchFamily="34" charset="-122"/>
                <a:cs typeface="Poppins SemiBold" pitchFamily="34" charset="-120"/>
              </a:rPr>
              <a:t>Chatbots</a:t>
            </a:r>
            <a:endParaRPr lang="en-US" sz="1200" dirty="0"/>
          </a:p>
        </p:txBody>
      </p:sp>
      <p:sp>
        <p:nvSpPr>
          <p:cNvPr id="10" name="Shape 8"/>
          <p:cNvSpPr/>
          <p:nvPr/>
        </p:nvSpPr>
        <p:spPr>
          <a:xfrm>
            <a:off x="2578100" y="2697480"/>
            <a:ext cx="215900" cy="172720"/>
          </a:xfrm>
          <a:prstGeom prst="rightArrow">
            <a:avLst/>
          </a:prstGeom>
          <a:solidFill>
            <a:srgbClr val="BFBFBF"/>
          </a:solidFill>
          <a:ln/>
        </p:spPr>
        <p:txBody>
          <a:bodyPr/>
          <a:lstStyle/>
          <a:p>
            <a:endParaRPr lang="de-DE"/>
          </a:p>
        </p:txBody>
      </p:sp>
      <p:sp>
        <p:nvSpPr>
          <p:cNvPr id="11" name="Shape 9"/>
          <p:cNvSpPr/>
          <p:nvPr/>
        </p:nvSpPr>
        <p:spPr>
          <a:xfrm>
            <a:off x="685800" y="3611880"/>
            <a:ext cx="274320" cy="274320"/>
          </a:xfrm>
          <a:prstGeom prst="ellipse">
            <a:avLst/>
          </a:prstGeom>
          <a:solidFill>
            <a:srgbClr val="FFFFFF"/>
          </a:solidFill>
          <a:ln w="19050">
            <a:solidFill>
              <a:srgbClr val="D9D9D9"/>
            </a:solidFill>
            <a:prstDash val="solid"/>
          </a:ln>
        </p:spPr>
        <p:txBody>
          <a:bodyPr/>
          <a:lstStyle/>
          <a:p>
            <a:endParaRPr lang="de-DE"/>
          </a:p>
        </p:txBody>
      </p:sp>
      <p:pic>
        <p:nvPicPr>
          <p:cNvPr id="12" name="Image 0" descr="/workspace/ki-timeline/logos/png/microsoft.png"/>
          <p:cNvPicPr>
            <a:picLocks noChangeAspect="1"/>
          </p:cNvPicPr>
          <p:nvPr/>
        </p:nvPicPr>
        <p:blipFill>
          <a:blip r:embed="rId3"/>
          <a:stretch>
            <a:fillRect/>
          </a:stretch>
        </p:blipFill>
        <p:spPr>
          <a:xfrm>
            <a:off x="740663" y="3666744"/>
            <a:ext cx="164592" cy="164592"/>
          </a:xfrm>
          <a:prstGeom prst="rect">
            <a:avLst/>
          </a:prstGeom>
        </p:spPr>
      </p:pic>
      <p:sp>
        <p:nvSpPr>
          <p:cNvPr id="13" name="Text 10"/>
          <p:cNvSpPr/>
          <p:nvPr/>
        </p:nvSpPr>
        <p:spPr>
          <a:xfrm>
            <a:off x="1033780" y="361188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Mär 2016  </a:t>
            </a:r>
            <a:r>
              <a:rPr lang="en-US" sz="1200" dirty="0">
                <a:solidFill>
                  <a:srgbClr val="181818"/>
                </a:solidFill>
                <a:latin typeface="Lato" pitchFamily="34" charset="0"/>
                <a:ea typeface="Lato" pitchFamily="34" charset="-122"/>
                <a:cs typeface="Lato" pitchFamily="34" charset="-120"/>
              </a:rPr>
              <a:t>Tay</a:t>
            </a:r>
            <a:endParaRPr lang="en-US" sz="1000" dirty="0"/>
          </a:p>
        </p:txBody>
      </p:sp>
      <p:sp>
        <p:nvSpPr>
          <p:cNvPr id="14" name="Shape 11"/>
          <p:cNvSpPr/>
          <p:nvPr/>
        </p:nvSpPr>
        <p:spPr>
          <a:xfrm>
            <a:off x="685800" y="3968496"/>
            <a:ext cx="274320" cy="274320"/>
          </a:xfrm>
          <a:prstGeom prst="ellipse">
            <a:avLst/>
          </a:prstGeom>
          <a:solidFill>
            <a:srgbClr val="FFFFFF"/>
          </a:solidFill>
          <a:ln w="19050">
            <a:solidFill>
              <a:srgbClr val="D9D9D9"/>
            </a:solidFill>
            <a:prstDash val="solid"/>
          </a:ln>
        </p:spPr>
        <p:txBody>
          <a:bodyPr/>
          <a:lstStyle/>
          <a:p>
            <a:endParaRPr lang="de-DE"/>
          </a:p>
        </p:txBody>
      </p:sp>
      <p:pic>
        <p:nvPicPr>
          <p:cNvPr id="15" name="Image 1" descr="/workspace/ki-timeline/logos/png/messenger.png"/>
          <p:cNvPicPr>
            <a:picLocks noChangeAspect="1"/>
          </p:cNvPicPr>
          <p:nvPr/>
        </p:nvPicPr>
        <p:blipFill>
          <a:blip r:embed="rId4"/>
          <a:stretch>
            <a:fillRect/>
          </a:stretch>
        </p:blipFill>
        <p:spPr>
          <a:xfrm>
            <a:off x="740663" y="4023360"/>
            <a:ext cx="164592" cy="164592"/>
          </a:xfrm>
          <a:prstGeom prst="rect">
            <a:avLst/>
          </a:prstGeom>
        </p:spPr>
      </p:pic>
      <p:sp>
        <p:nvSpPr>
          <p:cNvPr id="16" name="Text 12"/>
          <p:cNvSpPr/>
          <p:nvPr/>
        </p:nvSpPr>
        <p:spPr>
          <a:xfrm>
            <a:off x="1033780" y="3968496"/>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Apr 2016  </a:t>
            </a:r>
            <a:r>
              <a:rPr lang="en-US" sz="1200" dirty="0">
                <a:solidFill>
                  <a:srgbClr val="181818"/>
                </a:solidFill>
                <a:latin typeface="Lato" pitchFamily="34" charset="0"/>
                <a:ea typeface="Lato" pitchFamily="34" charset="-122"/>
                <a:cs typeface="Lato" pitchFamily="34" charset="-120"/>
              </a:rPr>
              <a:t>Messenger-Bots</a:t>
            </a:r>
            <a:endParaRPr lang="en-US" sz="1000" dirty="0"/>
          </a:p>
        </p:txBody>
      </p:sp>
      <p:sp>
        <p:nvSpPr>
          <p:cNvPr id="17" name="Shape 13"/>
          <p:cNvSpPr/>
          <p:nvPr/>
        </p:nvSpPr>
        <p:spPr>
          <a:xfrm>
            <a:off x="2882900" y="2446020"/>
            <a:ext cx="685800" cy="685800"/>
          </a:xfrm>
          <a:prstGeom prst="ellipse">
            <a:avLst/>
          </a:prstGeom>
          <a:solidFill>
            <a:srgbClr val="9D93E6"/>
          </a:solidFill>
          <a:ln/>
        </p:spPr>
        <p:txBody>
          <a:bodyPr/>
          <a:lstStyle/>
          <a:p>
            <a:endParaRPr lang="de-DE"/>
          </a:p>
        </p:txBody>
      </p:sp>
      <p:sp>
        <p:nvSpPr>
          <p:cNvPr id="18" name="Text 14"/>
          <p:cNvSpPr/>
          <p:nvPr/>
        </p:nvSpPr>
        <p:spPr>
          <a:xfrm>
            <a:off x="2882900" y="2446020"/>
            <a:ext cx="685800" cy="685800"/>
          </a:xfrm>
          <a:prstGeom prst="rect">
            <a:avLst/>
          </a:prstGeom>
          <a:noFill/>
          <a:ln/>
        </p:spPr>
        <p:txBody>
          <a:bodyPr wrap="square" lIns="0" tIns="0" rIns="0" bIns="0" rtlCol="0" anchor="ctr"/>
          <a:lstStyle/>
          <a:p>
            <a:pPr marL="0" indent="0" algn="ctr">
              <a:buNone/>
            </a:pPr>
            <a:r>
              <a:rPr lang="en-US" sz="2800" dirty="0">
                <a:solidFill>
                  <a:srgbClr val="FFFFFF"/>
                </a:solidFill>
                <a:latin typeface="Playfair Display" pitchFamily="34" charset="0"/>
                <a:ea typeface="Playfair Display" pitchFamily="34" charset="-122"/>
                <a:cs typeface="Playfair Display" pitchFamily="34" charset="-120"/>
              </a:rPr>
              <a:t>1</a:t>
            </a:r>
            <a:endParaRPr lang="en-US" sz="2800" dirty="0"/>
          </a:p>
        </p:txBody>
      </p:sp>
      <p:sp>
        <p:nvSpPr>
          <p:cNvPr id="19" name="Text 15"/>
          <p:cNvSpPr/>
          <p:nvPr/>
        </p:nvSpPr>
        <p:spPr>
          <a:xfrm>
            <a:off x="3657600" y="2514600"/>
            <a:ext cx="1041400" cy="548640"/>
          </a:xfrm>
          <a:prstGeom prst="rect">
            <a:avLst/>
          </a:prstGeom>
          <a:noFill/>
          <a:ln/>
        </p:spPr>
        <p:txBody>
          <a:bodyPr wrap="square" lIns="0" tIns="0" rIns="0" bIns="0" rtlCol="0" anchor="ctr">
            <a:normAutofit/>
          </a:bodyPr>
          <a:lstStyle/>
          <a:p>
            <a:pPr marL="0" indent="0">
              <a:buNone/>
            </a:pPr>
            <a:r>
              <a:rPr lang="en-US" sz="1200" dirty="0">
                <a:solidFill>
                  <a:srgbClr val="5B4BD6"/>
                </a:solidFill>
                <a:latin typeface="Poppins SemiBold" pitchFamily="34" charset="0"/>
                <a:ea typeface="Poppins SemiBold" pitchFamily="34" charset="-122"/>
                <a:cs typeface="Poppins SemiBold" pitchFamily="34" charset="-120"/>
              </a:rPr>
              <a:t>Plugins</a:t>
            </a:r>
            <a:endParaRPr lang="en-US" sz="1200" dirty="0"/>
          </a:p>
        </p:txBody>
      </p:sp>
      <p:sp>
        <p:nvSpPr>
          <p:cNvPr id="20" name="Shape 16"/>
          <p:cNvSpPr/>
          <p:nvPr/>
        </p:nvSpPr>
        <p:spPr>
          <a:xfrm>
            <a:off x="4749800" y="2697480"/>
            <a:ext cx="215900" cy="172720"/>
          </a:xfrm>
          <a:prstGeom prst="rightArrow">
            <a:avLst/>
          </a:prstGeom>
          <a:solidFill>
            <a:srgbClr val="BFBFBF"/>
          </a:solidFill>
          <a:ln/>
        </p:spPr>
        <p:txBody>
          <a:bodyPr/>
          <a:lstStyle/>
          <a:p>
            <a:endParaRPr lang="de-DE"/>
          </a:p>
        </p:txBody>
      </p:sp>
      <p:sp>
        <p:nvSpPr>
          <p:cNvPr id="21" name="Shape 17"/>
          <p:cNvSpPr/>
          <p:nvPr/>
        </p:nvSpPr>
        <p:spPr>
          <a:xfrm>
            <a:off x="2857500" y="3611880"/>
            <a:ext cx="274320" cy="274320"/>
          </a:xfrm>
          <a:prstGeom prst="ellipse">
            <a:avLst/>
          </a:prstGeom>
          <a:solidFill>
            <a:srgbClr val="FFFFFF"/>
          </a:solidFill>
          <a:ln w="19050">
            <a:solidFill>
              <a:srgbClr val="D9D9D9"/>
            </a:solidFill>
            <a:prstDash val="solid"/>
          </a:ln>
        </p:spPr>
        <p:txBody>
          <a:bodyPr/>
          <a:lstStyle/>
          <a:p>
            <a:endParaRPr lang="de-DE"/>
          </a:p>
        </p:txBody>
      </p:sp>
      <p:sp>
        <p:nvSpPr>
          <p:cNvPr id="23" name="Text 18"/>
          <p:cNvSpPr/>
          <p:nvPr/>
        </p:nvSpPr>
        <p:spPr>
          <a:xfrm>
            <a:off x="3205480" y="361188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Mär 2023  </a:t>
            </a:r>
            <a:r>
              <a:rPr lang="en-US" sz="1200" dirty="0">
                <a:solidFill>
                  <a:srgbClr val="181818"/>
                </a:solidFill>
                <a:latin typeface="Lato" pitchFamily="34" charset="0"/>
                <a:ea typeface="Lato" pitchFamily="34" charset="-122"/>
                <a:cs typeface="Lato" pitchFamily="34" charset="-120"/>
              </a:rPr>
              <a:t>ChatGPT Plugins</a:t>
            </a:r>
            <a:endParaRPr lang="en-US" sz="1000" dirty="0"/>
          </a:p>
        </p:txBody>
      </p:sp>
      <p:sp>
        <p:nvSpPr>
          <p:cNvPr id="24" name="Shape 19"/>
          <p:cNvSpPr/>
          <p:nvPr/>
        </p:nvSpPr>
        <p:spPr>
          <a:xfrm>
            <a:off x="5054600" y="2420620"/>
            <a:ext cx="736600" cy="736600"/>
          </a:xfrm>
          <a:prstGeom prst="ellipse">
            <a:avLst/>
          </a:prstGeom>
          <a:solidFill>
            <a:srgbClr val="7B6EDD"/>
          </a:solidFill>
          <a:ln/>
        </p:spPr>
        <p:txBody>
          <a:bodyPr/>
          <a:lstStyle/>
          <a:p>
            <a:endParaRPr lang="de-DE"/>
          </a:p>
        </p:txBody>
      </p:sp>
      <p:sp>
        <p:nvSpPr>
          <p:cNvPr id="25" name="Text 20"/>
          <p:cNvSpPr/>
          <p:nvPr/>
        </p:nvSpPr>
        <p:spPr>
          <a:xfrm>
            <a:off x="5054600" y="2420620"/>
            <a:ext cx="736600" cy="736600"/>
          </a:xfrm>
          <a:prstGeom prst="rect">
            <a:avLst/>
          </a:prstGeom>
          <a:noFill/>
          <a:ln/>
        </p:spPr>
        <p:txBody>
          <a:bodyPr wrap="square" lIns="0" tIns="0" rIns="0" bIns="0" rtlCol="0" anchor="ctr"/>
          <a:lstStyle/>
          <a:p>
            <a:pPr marL="0" indent="0" algn="ctr">
              <a:buNone/>
            </a:pPr>
            <a:r>
              <a:rPr lang="en-US" sz="2800" dirty="0">
                <a:solidFill>
                  <a:srgbClr val="FFFFFF"/>
                </a:solidFill>
                <a:latin typeface="Playfair Display" pitchFamily="34" charset="0"/>
                <a:ea typeface="Playfair Display" pitchFamily="34" charset="-122"/>
                <a:cs typeface="Playfair Display" pitchFamily="34" charset="-120"/>
              </a:rPr>
              <a:t>2</a:t>
            </a:r>
            <a:endParaRPr lang="en-US" sz="2800" dirty="0"/>
          </a:p>
        </p:txBody>
      </p:sp>
      <p:sp>
        <p:nvSpPr>
          <p:cNvPr id="26" name="Text 21"/>
          <p:cNvSpPr/>
          <p:nvPr/>
        </p:nvSpPr>
        <p:spPr>
          <a:xfrm>
            <a:off x="5880100" y="2514600"/>
            <a:ext cx="990600" cy="548640"/>
          </a:xfrm>
          <a:prstGeom prst="rect">
            <a:avLst/>
          </a:prstGeom>
          <a:noFill/>
          <a:ln/>
        </p:spPr>
        <p:txBody>
          <a:bodyPr wrap="square" lIns="0" tIns="0" rIns="0" bIns="0" rtlCol="0" anchor="ctr">
            <a:normAutofit/>
          </a:bodyPr>
          <a:lstStyle/>
          <a:p>
            <a:pPr marL="0" indent="0">
              <a:buNone/>
            </a:pPr>
            <a:r>
              <a:rPr lang="en-US" sz="1200" dirty="0">
                <a:solidFill>
                  <a:srgbClr val="5B4BD6"/>
                </a:solidFill>
                <a:latin typeface="Poppins SemiBold" pitchFamily="34" charset="0"/>
                <a:ea typeface="Poppins SemiBold" pitchFamily="34" charset="-122"/>
                <a:cs typeface="Poppins SemiBold" pitchFamily="34" charset="-120"/>
              </a:rPr>
              <a:t>Werkzeug-</a:t>
            </a:r>
            <a:endParaRPr lang="en-US" sz="1200" dirty="0"/>
          </a:p>
          <a:p>
            <a:pPr marL="0" indent="0">
              <a:buNone/>
            </a:pPr>
            <a:r>
              <a:rPr lang="en-US" sz="1200" dirty="0">
                <a:solidFill>
                  <a:srgbClr val="5B4BD6"/>
                </a:solidFill>
                <a:latin typeface="Poppins SemiBold" pitchFamily="34" charset="0"/>
                <a:ea typeface="Poppins SemiBold" pitchFamily="34" charset="-122"/>
                <a:cs typeface="Poppins SemiBold" pitchFamily="34" charset="-120"/>
              </a:rPr>
              <a:t>nutzung</a:t>
            </a:r>
            <a:endParaRPr lang="en-US" sz="1200" dirty="0"/>
          </a:p>
        </p:txBody>
      </p:sp>
      <p:sp>
        <p:nvSpPr>
          <p:cNvPr id="27" name="Shape 22"/>
          <p:cNvSpPr/>
          <p:nvPr/>
        </p:nvSpPr>
        <p:spPr>
          <a:xfrm>
            <a:off x="6921500" y="2697480"/>
            <a:ext cx="215900" cy="172720"/>
          </a:xfrm>
          <a:prstGeom prst="rightArrow">
            <a:avLst/>
          </a:prstGeom>
          <a:solidFill>
            <a:srgbClr val="BFBFBF"/>
          </a:solidFill>
          <a:ln/>
        </p:spPr>
        <p:txBody>
          <a:bodyPr/>
          <a:lstStyle/>
          <a:p>
            <a:endParaRPr lang="de-DE"/>
          </a:p>
        </p:txBody>
      </p:sp>
      <p:sp>
        <p:nvSpPr>
          <p:cNvPr id="28" name="Shape 23"/>
          <p:cNvSpPr/>
          <p:nvPr/>
        </p:nvSpPr>
        <p:spPr>
          <a:xfrm>
            <a:off x="5029200" y="3611880"/>
            <a:ext cx="274320" cy="274320"/>
          </a:xfrm>
          <a:prstGeom prst="ellipse">
            <a:avLst/>
          </a:prstGeom>
          <a:solidFill>
            <a:srgbClr val="FFFFFF"/>
          </a:solidFill>
          <a:ln w="19050">
            <a:solidFill>
              <a:srgbClr val="D9D9D9"/>
            </a:solidFill>
            <a:prstDash val="solid"/>
          </a:ln>
        </p:spPr>
        <p:txBody>
          <a:bodyPr/>
          <a:lstStyle/>
          <a:p>
            <a:endParaRPr lang="de-DE"/>
          </a:p>
        </p:txBody>
      </p:sp>
      <p:sp>
        <p:nvSpPr>
          <p:cNvPr id="30" name="Text 24"/>
          <p:cNvSpPr/>
          <p:nvPr/>
        </p:nvSpPr>
        <p:spPr>
          <a:xfrm>
            <a:off x="5377180" y="361188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Jun 2023  </a:t>
            </a:r>
            <a:r>
              <a:rPr lang="en-US" sz="1200" dirty="0">
                <a:solidFill>
                  <a:srgbClr val="181818"/>
                </a:solidFill>
                <a:latin typeface="Lato" pitchFamily="34" charset="0"/>
                <a:ea typeface="Lato" pitchFamily="34" charset="-122"/>
                <a:cs typeface="Lato" pitchFamily="34" charset="-120"/>
              </a:rPr>
              <a:t>Function Calling</a:t>
            </a:r>
            <a:endParaRPr lang="en-US" sz="1000" dirty="0"/>
          </a:p>
        </p:txBody>
      </p:sp>
      <p:sp>
        <p:nvSpPr>
          <p:cNvPr id="31" name="Shape 25"/>
          <p:cNvSpPr/>
          <p:nvPr/>
        </p:nvSpPr>
        <p:spPr>
          <a:xfrm>
            <a:off x="5029200" y="3968496"/>
            <a:ext cx="274320" cy="274320"/>
          </a:xfrm>
          <a:prstGeom prst="ellipse">
            <a:avLst/>
          </a:prstGeom>
          <a:solidFill>
            <a:srgbClr val="FFFFFF"/>
          </a:solidFill>
          <a:ln w="19050">
            <a:solidFill>
              <a:srgbClr val="D9D9D9"/>
            </a:solidFill>
            <a:prstDash val="solid"/>
          </a:ln>
        </p:spPr>
        <p:txBody>
          <a:bodyPr/>
          <a:lstStyle/>
          <a:p>
            <a:endParaRPr lang="de-DE"/>
          </a:p>
        </p:txBody>
      </p:sp>
      <p:sp>
        <p:nvSpPr>
          <p:cNvPr id="33" name="Text 26"/>
          <p:cNvSpPr/>
          <p:nvPr/>
        </p:nvSpPr>
        <p:spPr>
          <a:xfrm>
            <a:off x="5377180" y="3968496"/>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Nov 2023  </a:t>
            </a:r>
            <a:r>
              <a:rPr lang="en-US" sz="1200" dirty="0">
                <a:solidFill>
                  <a:srgbClr val="181818"/>
                </a:solidFill>
                <a:latin typeface="Lato" pitchFamily="34" charset="0"/>
                <a:ea typeface="Lato" pitchFamily="34" charset="-122"/>
                <a:cs typeface="Lato" pitchFamily="34" charset="-120"/>
              </a:rPr>
              <a:t>Custom GPTs</a:t>
            </a:r>
            <a:endParaRPr lang="en-US" sz="1000" dirty="0"/>
          </a:p>
        </p:txBody>
      </p:sp>
      <p:sp>
        <p:nvSpPr>
          <p:cNvPr id="34" name="Shape 27"/>
          <p:cNvSpPr/>
          <p:nvPr/>
        </p:nvSpPr>
        <p:spPr>
          <a:xfrm>
            <a:off x="5029200" y="4325112"/>
            <a:ext cx="274320" cy="274320"/>
          </a:xfrm>
          <a:prstGeom prst="ellipse">
            <a:avLst/>
          </a:prstGeom>
          <a:solidFill>
            <a:srgbClr val="FFFFFF"/>
          </a:solidFill>
          <a:ln w="19050">
            <a:solidFill>
              <a:srgbClr val="D9D9D9"/>
            </a:solidFill>
            <a:prstDash val="solid"/>
          </a:ln>
        </p:spPr>
        <p:txBody>
          <a:bodyPr/>
          <a:lstStyle/>
          <a:p>
            <a:endParaRPr lang="de-DE"/>
          </a:p>
        </p:txBody>
      </p:sp>
      <p:sp>
        <p:nvSpPr>
          <p:cNvPr id="36" name="Text 28"/>
          <p:cNvSpPr/>
          <p:nvPr/>
        </p:nvSpPr>
        <p:spPr>
          <a:xfrm>
            <a:off x="5377180" y="4325112"/>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Nov 2024  </a:t>
            </a:r>
            <a:r>
              <a:rPr lang="en-US" sz="1200" dirty="0">
                <a:solidFill>
                  <a:srgbClr val="181818"/>
                </a:solidFill>
                <a:latin typeface="Lato" pitchFamily="34" charset="0"/>
                <a:ea typeface="Lato" pitchFamily="34" charset="-122"/>
                <a:cs typeface="Lato" pitchFamily="34" charset="-120"/>
              </a:rPr>
              <a:t>Model Context Protocol</a:t>
            </a:r>
            <a:endParaRPr lang="en-US" sz="1000" dirty="0"/>
          </a:p>
        </p:txBody>
      </p:sp>
      <p:sp>
        <p:nvSpPr>
          <p:cNvPr id="37" name="Shape 29"/>
          <p:cNvSpPr/>
          <p:nvPr/>
        </p:nvSpPr>
        <p:spPr>
          <a:xfrm>
            <a:off x="7226300" y="2395220"/>
            <a:ext cx="787400" cy="787400"/>
          </a:xfrm>
          <a:prstGeom prst="ellipse">
            <a:avLst/>
          </a:prstGeom>
          <a:solidFill>
            <a:srgbClr val="5B4BD6"/>
          </a:solidFill>
          <a:ln/>
        </p:spPr>
        <p:txBody>
          <a:bodyPr/>
          <a:lstStyle/>
          <a:p>
            <a:endParaRPr lang="de-DE"/>
          </a:p>
        </p:txBody>
      </p:sp>
      <p:sp>
        <p:nvSpPr>
          <p:cNvPr id="38" name="Text 30"/>
          <p:cNvSpPr/>
          <p:nvPr/>
        </p:nvSpPr>
        <p:spPr>
          <a:xfrm>
            <a:off x="7226300" y="2395220"/>
            <a:ext cx="787400" cy="787400"/>
          </a:xfrm>
          <a:prstGeom prst="rect">
            <a:avLst/>
          </a:prstGeom>
          <a:noFill/>
          <a:ln/>
        </p:spPr>
        <p:txBody>
          <a:bodyPr wrap="square" lIns="0" tIns="0" rIns="0" bIns="0" rtlCol="0" anchor="ctr"/>
          <a:lstStyle/>
          <a:p>
            <a:pPr marL="0" indent="0" algn="ctr">
              <a:buNone/>
            </a:pPr>
            <a:r>
              <a:rPr lang="en-US" sz="2800" dirty="0">
                <a:solidFill>
                  <a:srgbClr val="FFFFFF"/>
                </a:solidFill>
                <a:latin typeface="Playfair Display" pitchFamily="34" charset="0"/>
                <a:ea typeface="Playfair Display" pitchFamily="34" charset="-122"/>
                <a:cs typeface="Playfair Display" pitchFamily="34" charset="-120"/>
              </a:rPr>
              <a:t>3</a:t>
            </a:r>
            <a:endParaRPr lang="en-US" sz="2800" dirty="0"/>
          </a:p>
        </p:txBody>
      </p:sp>
      <p:sp>
        <p:nvSpPr>
          <p:cNvPr id="39" name="Text 31"/>
          <p:cNvSpPr/>
          <p:nvPr/>
        </p:nvSpPr>
        <p:spPr>
          <a:xfrm>
            <a:off x="8102600" y="2514600"/>
            <a:ext cx="939800" cy="548640"/>
          </a:xfrm>
          <a:prstGeom prst="rect">
            <a:avLst/>
          </a:prstGeom>
          <a:noFill/>
          <a:ln/>
        </p:spPr>
        <p:txBody>
          <a:bodyPr wrap="square" lIns="0" tIns="0" rIns="0" bIns="0" rtlCol="0" anchor="ctr">
            <a:normAutofit/>
          </a:bodyPr>
          <a:lstStyle/>
          <a:p>
            <a:pPr marL="0" indent="0">
              <a:buNone/>
            </a:pPr>
            <a:r>
              <a:rPr lang="en-US" sz="1200" dirty="0">
                <a:solidFill>
                  <a:srgbClr val="5B4BD6"/>
                </a:solidFill>
                <a:latin typeface="Poppins SemiBold" pitchFamily="34" charset="0"/>
                <a:ea typeface="Poppins SemiBold" pitchFamily="34" charset="-122"/>
                <a:cs typeface="Poppins SemiBold" pitchFamily="34" charset="-120"/>
              </a:rPr>
              <a:t>Autonome Agenten</a:t>
            </a:r>
            <a:endParaRPr lang="en-US" sz="1200" dirty="0"/>
          </a:p>
        </p:txBody>
      </p:sp>
      <p:sp>
        <p:nvSpPr>
          <p:cNvPr id="40" name="Shape 32"/>
          <p:cNvSpPr/>
          <p:nvPr/>
        </p:nvSpPr>
        <p:spPr>
          <a:xfrm>
            <a:off x="7200900" y="3611880"/>
            <a:ext cx="274320" cy="274320"/>
          </a:xfrm>
          <a:prstGeom prst="ellipse">
            <a:avLst/>
          </a:prstGeom>
          <a:solidFill>
            <a:srgbClr val="FFFFFF"/>
          </a:solidFill>
          <a:ln w="19050">
            <a:solidFill>
              <a:srgbClr val="D9D9D9"/>
            </a:solidFill>
            <a:prstDash val="solid"/>
          </a:ln>
        </p:spPr>
        <p:txBody>
          <a:bodyPr/>
          <a:lstStyle/>
          <a:p>
            <a:endParaRPr lang="de-DE"/>
          </a:p>
        </p:txBody>
      </p:sp>
      <p:pic>
        <p:nvPicPr>
          <p:cNvPr id="41" name="Image 6" descr="/workspace/ki-timeline/logos/png/autogpt.png"/>
          <p:cNvPicPr>
            <a:picLocks noChangeAspect="1"/>
          </p:cNvPicPr>
          <p:nvPr/>
        </p:nvPicPr>
        <p:blipFill>
          <a:blip r:embed="rId7"/>
          <a:stretch>
            <a:fillRect/>
          </a:stretch>
        </p:blipFill>
        <p:spPr>
          <a:xfrm>
            <a:off x="7255764" y="3666744"/>
            <a:ext cx="164592" cy="164592"/>
          </a:xfrm>
          <a:prstGeom prst="rect">
            <a:avLst/>
          </a:prstGeom>
        </p:spPr>
      </p:pic>
      <p:sp>
        <p:nvSpPr>
          <p:cNvPr id="42" name="Text 33"/>
          <p:cNvSpPr/>
          <p:nvPr/>
        </p:nvSpPr>
        <p:spPr>
          <a:xfrm>
            <a:off x="7548880" y="361188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Mär 2023  </a:t>
            </a:r>
            <a:r>
              <a:rPr lang="en-US" sz="1200" dirty="0">
                <a:solidFill>
                  <a:srgbClr val="181818"/>
                </a:solidFill>
                <a:latin typeface="Lato" pitchFamily="34" charset="0"/>
                <a:ea typeface="Lato" pitchFamily="34" charset="-122"/>
                <a:cs typeface="Lato" pitchFamily="34" charset="-120"/>
              </a:rPr>
              <a:t>AutoGPT</a:t>
            </a:r>
            <a:endParaRPr lang="en-US" sz="1000" dirty="0"/>
          </a:p>
        </p:txBody>
      </p:sp>
      <p:sp>
        <p:nvSpPr>
          <p:cNvPr id="43" name="Shape 34"/>
          <p:cNvSpPr/>
          <p:nvPr/>
        </p:nvSpPr>
        <p:spPr>
          <a:xfrm>
            <a:off x="7200900" y="3968496"/>
            <a:ext cx="274320" cy="274320"/>
          </a:xfrm>
          <a:prstGeom prst="ellipse">
            <a:avLst/>
          </a:prstGeom>
          <a:solidFill>
            <a:srgbClr val="FFFFFF"/>
          </a:solidFill>
          <a:ln w="19050">
            <a:solidFill>
              <a:srgbClr val="D9D9D9"/>
            </a:solidFill>
            <a:prstDash val="solid"/>
          </a:ln>
        </p:spPr>
        <p:txBody>
          <a:bodyPr/>
          <a:lstStyle/>
          <a:p>
            <a:endParaRPr lang="de-DE"/>
          </a:p>
        </p:txBody>
      </p:sp>
      <p:pic>
        <p:nvPicPr>
          <p:cNvPr id="44" name="Image 7" descr="/workspace/ki-timeline/logos/png/devin.png"/>
          <p:cNvPicPr>
            <a:picLocks noChangeAspect="1"/>
          </p:cNvPicPr>
          <p:nvPr/>
        </p:nvPicPr>
        <p:blipFill>
          <a:blip r:embed="rId8"/>
          <a:stretch>
            <a:fillRect/>
          </a:stretch>
        </p:blipFill>
        <p:spPr>
          <a:xfrm>
            <a:off x="7255764" y="4023360"/>
            <a:ext cx="164592" cy="164592"/>
          </a:xfrm>
          <a:prstGeom prst="rect">
            <a:avLst/>
          </a:prstGeom>
        </p:spPr>
      </p:pic>
      <p:sp>
        <p:nvSpPr>
          <p:cNvPr id="45" name="Text 35"/>
          <p:cNvSpPr/>
          <p:nvPr/>
        </p:nvSpPr>
        <p:spPr>
          <a:xfrm>
            <a:off x="7548880" y="3968496"/>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Mär 2024  </a:t>
            </a:r>
            <a:r>
              <a:rPr lang="en-US" sz="1200" dirty="0">
                <a:solidFill>
                  <a:srgbClr val="181818"/>
                </a:solidFill>
                <a:latin typeface="Lato" pitchFamily="34" charset="0"/>
                <a:ea typeface="Lato" pitchFamily="34" charset="-122"/>
                <a:cs typeface="Lato" pitchFamily="34" charset="-120"/>
              </a:rPr>
              <a:t>Devin</a:t>
            </a:r>
            <a:endParaRPr lang="en-US" sz="1000" dirty="0"/>
          </a:p>
        </p:txBody>
      </p:sp>
      <p:sp>
        <p:nvSpPr>
          <p:cNvPr id="46" name="Shape 36"/>
          <p:cNvSpPr/>
          <p:nvPr/>
        </p:nvSpPr>
        <p:spPr>
          <a:xfrm>
            <a:off x="7200900" y="4325112"/>
            <a:ext cx="274320" cy="274320"/>
          </a:xfrm>
          <a:prstGeom prst="ellipse">
            <a:avLst/>
          </a:prstGeom>
          <a:solidFill>
            <a:srgbClr val="FFFFFF"/>
          </a:solidFill>
          <a:ln w="19050">
            <a:solidFill>
              <a:srgbClr val="D9D9D9"/>
            </a:solidFill>
            <a:prstDash val="solid"/>
          </a:ln>
        </p:spPr>
        <p:txBody>
          <a:bodyPr/>
          <a:lstStyle/>
          <a:p>
            <a:endParaRPr lang="de-DE"/>
          </a:p>
        </p:txBody>
      </p:sp>
      <p:sp>
        <p:nvSpPr>
          <p:cNvPr id="48" name="Text 37"/>
          <p:cNvSpPr/>
          <p:nvPr/>
        </p:nvSpPr>
        <p:spPr>
          <a:xfrm>
            <a:off x="7548880" y="4325112"/>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Okt 2024  </a:t>
            </a:r>
            <a:r>
              <a:rPr lang="en-US" sz="1200" dirty="0">
                <a:solidFill>
                  <a:srgbClr val="181818"/>
                </a:solidFill>
                <a:latin typeface="Lato" pitchFamily="34" charset="0"/>
                <a:ea typeface="Lato" pitchFamily="34" charset="-122"/>
                <a:cs typeface="Lato" pitchFamily="34" charset="-120"/>
              </a:rPr>
              <a:t>Computer Use</a:t>
            </a:r>
            <a:endParaRPr lang="en-US" sz="1000" dirty="0"/>
          </a:p>
        </p:txBody>
      </p:sp>
      <p:sp>
        <p:nvSpPr>
          <p:cNvPr id="49" name="Shape 38"/>
          <p:cNvSpPr/>
          <p:nvPr/>
        </p:nvSpPr>
        <p:spPr>
          <a:xfrm>
            <a:off x="7200900" y="4681728"/>
            <a:ext cx="274320" cy="274320"/>
          </a:xfrm>
          <a:prstGeom prst="ellipse">
            <a:avLst/>
          </a:prstGeom>
          <a:solidFill>
            <a:srgbClr val="FFFFFF"/>
          </a:solidFill>
          <a:ln w="19050">
            <a:solidFill>
              <a:srgbClr val="D9D9D9"/>
            </a:solidFill>
            <a:prstDash val="solid"/>
          </a:ln>
        </p:spPr>
        <p:txBody>
          <a:bodyPr/>
          <a:lstStyle/>
          <a:p>
            <a:endParaRPr lang="de-DE"/>
          </a:p>
        </p:txBody>
      </p:sp>
      <p:sp>
        <p:nvSpPr>
          <p:cNvPr id="51" name="Text 39"/>
          <p:cNvSpPr/>
          <p:nvPr/>
        </p:nvSpPr>
        <p:spPr>
          <a:xfrm>
            <a:off x="7548880" y="4681728"/>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Jan 2025  </a:t>
            </a:r>
            <a:r>
              <a:rPr lang="en-US" sz="1200" dirty="0">
                <a:solidFill>
                  <a:srgbClr val="181818"/>
                </a:solidFill>
                <a:latin typeface="Lato" pitchFamily="34" charset="0"/>
                <a:ea typeface="Lato" pitchFamily="34" charset="-122"/>
                <a:cs typeface="Lato" pitchFamily="34" charset="-120"/>
              </a:rPr>
              <a:t>Operator</a:t>
            </a:r>
            <a:endParaRPr lang="en-US" sz="1000" dirty="0"/>
          </a:p>
        </p:txBody>
      </p:sp>
      <p:sp>
        <p:nvSpPr>
          <p:cNvPr id="52" name="Shape 40"/>
          <p:cNvSpPr/>
          <p:nvPr/>
        </p:nvSpPr>
        <p:spPr>
          <a:xfrm>
            <a:off x="7200900" y="5038344"/>
            <a:ext cx="274320" cy="274320"/>
          </a:xfrm>
          <a:prstGeom prst="ellipse">
            <a:avLst/>
          </a:prstGeom>
          <a:solidFill>
            <a:srgbClr val="FFFFFF"/>
          </a:solidFill>
          <a:ln w="19050">
            <a:solidFill>
              <a:srgbClr val="D9D9D9"/>
            </a:solidFill>
            <a:prstDash val="solid"/>
          </a:ln>
        </p:spPr>
        <p:txBody>
          <a:bodyPr/>
          <a:lstStyle/>
          <a:p>
            <a:endParaRPr lang="de-DE"/>
          </a:p>
        </p:txBody>
      </p:sp>
      <p:sp>
        <p:nvSpPr>
          <p:cNvPr id="54" name="Text 41"/>
          <p:cNvSpPr/>
          <p:nvPr/>
        </p:nvSpPr>
        <p:spPr>
          <a:xfrm>
            <a:off x="7548880" y="5038344"/>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Feb 2025  </a:t>
            </a:r>
            <a:r>
              <a:rPr lang="en-US" sz="1200" dirty="0">
                <a:solidFill>
                  <a:srgbClr val="181818"/>
                </a:solidFill>
                <a:latin typeface="Lato" pitchFamily="34" charset="0"/>
                <a:ea typeface="Lato" pitchFamily="34" charset="-122"/>
                <a:cs typeface="Lato" pitchFamily="34" charset="-120"/>
              </a:rPr>
              <a:t>Deep Research</a:t>
            </a:r>
            <a:endParaRPr lang="en-US" sz="1000" dirty="0"/>
          </a:p>
        </p:txBody>
      </p:sp>
      <p:sp>
        <p:nvSpPr>
          <p:cNvPr id="55" name="Shape 42"/>
          <p:cNvSpPr/>
          <p:nvPr/>
        </p:nvSpPr>
        <p:spPr>
          <a:xfrm>
            <a:off x="7200900" y="5394960"/>
            <a:ext cx="274320" cy="274320"/>
          </a:xfrm>
          <a:prstGeom prst="ellipse">
            <a:avLst/>
          </a:prstGeom>
          <a:solidFill>
            <a:srgbClr val="FFFFFF"/>
          </a:solidFill>
          <a:ln w="19050">
            <a:solidFill>
              <a:srgbClr val="D9D9D9"/>
            </a:solidFill>
            <a:prstDash val="solid"/>
          </a:ln>
        </p:spPr>
        <p:txBody>
          <a:bodyPr/>
          <a:lstStyle/>
          <a:p>
            <a:endParaRPr lang="de-DE"/>
          </a:p>
        </p:txBody>
      </p:sp>
      <p:sp>
        <p:nvSpPr>
          <p:cNvPr id="57" name="Text 43"/>
          <p:cNvSpPr/>
          <p:nvPr/>
        </p:nvSpPr>
        <p:spPr>
          <a:xfrm>
            <a:off x="7548880" y="539496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Jul 2025  </a:t>
            </a:r>
            <a:r>
              <a:rPr lang="en-US" sz="1200" dirty="0">
                <a:solidFill>
                  <a:srgbClr val="181818"/>
                </a:solidFill>
                <a:latin typeface="Lato" pitchFamily="34" charset="0"/>
                <a:ea typeface="Lato" pitchFamily="34" charset="-122"/>
                <a:cs typeface="Lato" pitchFamily="34" charset="-120"/>
              </a:rPr>
              <a:t>ChatGPT Agent</a:t>
            </a:r>
            <a:endParaRPr lang="en-US" sz="1000" dirty="0"/>
          </a:p>
        </p:txBody>
      </p:sp>
      <p:sp>
        <p:nvSpPr>
          <p:cNvPr id="58" name="Shape 44"/>
          <p:cNvSpPr/>
          <p:nvPr/>
        </p:nvSpPr>
        <p:spPr>
          <a:xfrm>
            <a:off x="7200900" y="5751576"/>
            <a:ext cx="274320" cy="274320"/>
          </a:xfrm>
          <a:prstGeom prst="ellipse">
            <a:avLst/>
          </a:prstGeom>
          <a:solidFill>
            <a:srgbClr val="FFFFFF"/>
          </a:solidFill>
          <a:ln w="19050">
            <a:solidFill>
              <a:srgbClr val="D9D9D9"/>
            </a:solidFill>
            <a:prstDash val="solid"/>
          </a:ln>
        </p:spPr>
        <p:txBody>
          <a:bodyPr/>
          <a:lstStyle/>
          <a:p>
            <a:endParaRPr lang="de-DE"/>
          </a:p>
        </p:txBody>
      </p:sp>
      <p:sp>
        <p:nvSpPr>
          <p:cNvPr id="60" name="Text 45"/>
          <p:cNvSpPr/>
          <p:nvPr/>
        </p:nvSpPr>
        <p:spPr>
          <a:xfrm>
            <a:off x="7548880" y="5751576"/>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Jan 2026  </a:t>
            </a:r>
            <a:r>
              <a:rPr lang="en-US" sz="1200" dirty="0">
                <a:solidFill>
                  <a:srgbClr val="181818"/>
                </a:solidFill>
                <a:latin typeface="Lato" pitchFamily="34" charset="0"/>
                <a:ea typeface="Lato" pitchFamily="34" charset="-122"/>
                <a:cs typeface="Lato" pitchFamily="34" charset="-120"/>
              </a:rPr>
              <a:t>Claude Cowork</a:t>
            </a:r>
            <a:endParaRPr lang="en-US" sz="1000" dirty="0"/>
          </a:p>
        </p:txBody>
      </p:sp>
      <p:sp>
        <p:nvSpPr>
          <p:cNvPr id="61" name="Shape 46"/>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62" name="Shape 47"/>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3" name="Text 48"/>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4" name="Shape 49"/>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65" name="Text 50"/>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66" name="Shape 51"/>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67" name="Text 52"/>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68" name="Shape 53"/>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69" name="Text 54"/>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70" name="Shape 55"/>
          <p:cNvSpPr/>
          <p:nvPr/>
        </p:nvSpPr>
        <p:spPr>
          <a:xfrm>
            <a:off x="8692530" y="6359652"/>
            <a:ext cx="82296" cy="82296"/>
          </a:xfrm>
          <a:prstGeom prst="ellipse">
            <a:avLst/>
          </a:prstGeom>
          <a:solidFill>
            <a:srgbClr val="D62828"/>
          </a:solidFill>
          <a:ln/>
        </p:spPr>
        <p:txBody>
          <a:bodyPr/>
          <a:lstStyle/>
          <a:p>
            <a:endParaRPr lang="de-DE"/>
          </a:p>
        </p:txBody>
      </p:sp>
      <p:sp>
        <p:nvSpPr>
          <p:cNvPr id="71" name="Shape 56"/>
          <p:cNvSpPr/>
          <p:nvPr/>
        </p:nvSpPr>
        <p:spPr>
          <a:xfrm>
            <a:off x="5328603" y="6364224"/>
            <a:ext cx="5415597" cy="73152"/>
          </a:xfrm>
          <a:prstGeom prst="rect">
            <a:avLst/>
          </a:prstGeom>
          <a:solidFill>
            <a:srgbClr val="3D4C61"/>
          </a:solidFill>
          <a:ln/>
        </p:spPr>
        <p:txBody>
          <a:bodyPr/>
          <a:lstStyle/>
          <a:p>
            <a:endParaRPr lang="de-DE"/>
          </a:p>
        </p:txBody>
      </p:sp>
      <p:sp>
        <p:nvSpPr>
          <p:cNvPr id="72" name="Text 57"/>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21</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73"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LineShine</a:t>
            </a:r>
          </a:p>
          <a:p>
            <a:pPr marL="0" indent="0" algn="l">
              <a:lnSpc>
                <a:spcPct val="95000"/>
              </a:lnSpc>
              <a:spcBef>
                <a:spcPts val="0"/>
              </a:spcBef>
              <a:buNone/>
            </a:pPr>
            <a:r>
              <a:rPr lang="de-DE" sz="750" dirty="0">
                <a:solidFill>
                  <a:srgbClr val="8B1E3F"/>
                </a:solidFill>
                <a:latin typeface="Poppins" pitchFamily="34" charset="0"/>
                <a:cs typeface="Poppins" pitchFamily="34" charset="0"/>
              </a:rPr>
              <a:t>2,20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2026</a:t>
            </a:r>
          </a:p>
        </p:txBody>
      </p:sp>
      <p:sp>
        <p:nvSpPr>
          <p:cNvPr id="74"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75" name="Shape 29"/>
          <p:cNvSpPr/>
          <p:nvPr/>
        </p:nvSpPr>
        <p:spPr>
          <a:xfrm>
            <a:off x="9398000" y="2369820"/>
            <a:ext cx="838200" cy="838200"/>
          </a:xfrm>
          <a:prstGeom prst="ellipse">
            <a:avLst/>
          </a:prstGeom>
          <a:solidFill>
            <a:srgbClr val="1D1270"/>
          </a:solidFill>
          <a:ln/>
        </p:spPr>
        <p:txBody>
          <a:bodyPr/>
          <a:lstStyle/>
          <a:p>
            <a:endParaRPr lang="de-DE"/>
          </a:p>
        </p:txBody>
      </p:sp>
      <p:sp>
        <p:nvSpPr>
          <p:cNvPr id="76" name="Text 30"/>
          <p:cNvSpPr/>
          <p:nvPr/>
        </p:nvSpPr>
        <p:spPr>
          <a:xfrm>
            <a:off x="9398000" y="2369820"/>
            <a:ext cx="838200" cy="838200"/>
          </a:xfrm>
          <a:prstGeom prst="rect">
            <a:avLst/>
          </a:prstGeom>
          <a:noFill/>
          <a:ln/>
        </p:spPr>
        <p:txBody>
          <a:bodyPr wrap="square" lIns="0" tIns="0" rIns="0" bIns="0" rtlCol="0" anchor="ctr"/>
          <a:lstStyle/>
          <a:p>
            <a:pPr marL="0" indent="0" algn="ctr">
              <a:buNone/>
            </a:pPr>
            <a:r>
              <a:rPr lang="en-US" sz="2800" dirty="0">
                <a:solidFill>
                  <a:srgbClr val="FFFFFF"/>
                </a:solidFill>
                <a:latin typeface="Playfair Display" pitchFamily="34" charset="0"/>
                <a:ea typeface="Playfair Display" pitchFamily="34" charset="-122"/>
                <a:cs typeface="Playfair Display" pitchFamily="34" charset="-120"/>
              </a:rPr>
              <a:t>4</a:t>
            </a:r>
            <a:endParaRPr lang="en-US" sz="2800" dirty="0"/>
          </a:p>
        </p:txBody>
      </p:sp>
      <p:sp>
        <p:nvSpPr>
          <p:cNvPr id="77" name="Text 31"/>
          <p:cNvSpPr/>
          <p:nvPr/>
        </p:nvSpPr>
        <p:spPr>
          <a:xfrm>
            <a:off x="10325100" y="2514600"/>
            <a:ext cx="889000" cy="548640"/>
          </a:xfrm>
          <a:prstGeom prst="rect">
            <a:avLst/>
          </a:prstGeom>
          <a:noFill/>
          <a:ln/>
        </p:spPr>
        <p:txBody>
          <a:bodyPr wrap="square" lIns="0" tIns="0" rIns="0" bIns="0" rtlCol="0" anchor="ctr">
            <a:normAutofit/>
          </a:bodyPr>
          <a:lstStyle/>
          <a:p>
            <a:pPr marL="0" indent="0">
              <a:buNone/>
            </a:pPr>
            <a:r>
              <a:rPr lang="en-US" sz="1200" dirty="0">
                <a:solidFill>
                  <a:srgbClr val="1D1270"/>
                </a:solidFill>
                <a:latin typeface="Poppins SemiBold" pitchFamily="34" charset="0"/>
                <a:ea typeface="Poppins SemiBold" pitchFamily="34" charset="-122"/>
                <a:cs typeface="Poppins SemiBold" pitchFamily="34" charset="-120"/>
              </a:rPr>
              <a:t>Agenten-Teams</a:t>
            </a:r>
            <a:endParaRPr lang="en-US" sz="1200" dirty="0"/>
          </a:p>
        </p:txBody>
      </p:sp>
      <p:sp>
        <p:nvSpPr>
          <p:cNvPr id="78" name="Shape 22"/>
          <p:cNvSpPr/>
          <p:nvPr/>
        </p:nvSpPr>
        <p:spPr>
          <a:xfrm>
            <a:off x="9093200" y="2697480"/>
            <a:ext cx="215900" cy="172720"/>
          </a:xfrm>
          <a:prstGeom prst="rightArrow">
            <a:avLst/>
          </a:prstGeom>
          <a:solidFill>
            <a:srgbClr val="BFBFBF"/>
          </a:solidFill>
          <a:ln/>
        </p:spPr>
        <p:txBody>
          <a:bodyPr/>
          <a:lstStyle/>
          <a:p>
            <a:endParaRPr lang="de-DE"/>
          </a:p>
        </p:txBody>
      </p:sp>
      <p:sp>
        <p:nvSpPr>
          <p:cNvPr id="79" name="Shape 32"/>
          <p:cNvSpPr/>
          <p:nvPr/>
        </p:nvSpPr>
        <p:spPr>
          <a:xfrm>
            <a:off x="2857500" y="4147820"/>
            <a:ext cx="274320" cy="274320"/>
          </a:xfrm>
          <a:prstGeom prst="ellipse">
            <a:avLst/>
          </a:prstGeom>
          <a:solidFill>
            <a:srgbClr val="FFFFFF"/>
          </a:solidFill>
          <a:ln w="19050">
            <a:solidFill>
              <a:srgbClr val="D9D9D9"/>
            </a:solidFill>
            <a:prstDash val="solid"/>
          </a:ln>
        </p:spPr>
        <p:txBody>
          <a:bodyPr/>
          <a:lstStyle/>
          <a:p>
            <a:endParaRPr lang="de-DE"/>
          </a:p>
        </p:txBody>
      </p:sp>
      <p:pic>
        <p:nvPicPr>
          <p:cNvPr id="80" name="Picture 79" descr="image.png"/>
          <p:cNvPicPr>
            <a:picLocks noChangeAspect="1"/>
          </p:cNvPicPr>
          <p:nvPr/>
        </p:nvPicPr>
        <p:blipFill>
          <a:blip r:embed="rId10"/>
          <a:stretch>
            <a:fillRect/>
          </a:stretch>
        </p:blipFill>
        <p:spPr>
          <a:xfrm>
            <a:off x="2912110" y="4202430"/>
            <a:ext cx="165100" cy="165100"/>
          </a:xfrm>
          <a:prstGeom prst="rect">
            <a:avLst/>
          </a:prstGeom>
        </p:spPr>
      </p:pic>
      <p:sp>
        <p:nvSpPr>
          <p:cNvPr id="81" name="Text 33"/>
          <p:cNvSpPr/>
          <p:nvPr/>
        </p:nvSpPr>
        <p:spPr>
          <a:xfrm>
            <a:off x="3205480" y="414782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Apr 2025  </a:t>
            </a:r>
            <a:r>
              <a:rPr lang="en-US" sz="1200" dirty="0">
                <a:solidFill>
                  <a:srgbClr val="181818"/>
                </a:solidFill>
                <a:latin typeface="Lato" pitchFamily="34" charset="0"/>
                <a:ea typeface="Lato" pitchFamily="34" charset="-122"/>
                <a:cs typeface="Lato" pitchFamily="34" charset="-120"/>
              </a:rPr>
              <a:t>A2A-Protokoll</a:t>
            </a:r>
            <a:endParaRPr lang="en-US" sz="1000" dirty="0"/>
          </a:p>
        </p:txBody>
      </p:sp>
      <p:sp>
        <p:nvSpPr>
          <p:cNvPr id="82" name="Shape 32"/>
          <p:cNvSpPr/>
          <p:nvPr/>
        </p:nvSpPr>
        <p:spPr>
          <a:xfrm>
            <a:off x="2857500" y="4504690"/>
            <a:ext cx="274320" cy="274320"/>
          </a:xfrm>
          <a:prstGeom prst="ellipse">
            <a:avLst/>
          </a:prstGeom>
          <a:solidFill>
            <a:srgbClr val="FFFFFF"/>
          </a:solidFill>
          <a:ln w="19050">
            <a:solidFill>
              <a:srgbClr val="D9D9D9"/>
            </a:solidFill>
            <a:prstDash val="solid"/>
          </a:ln>
        </p:spPr>
        <p:txBody>
          <a:bodyPr/>
          <a:lstStyle/>
          <a:p>
            <a:endParaRPr lang="de-DE"/>
          </a:p>
        </p:txBody>
      </p:sp>
      <p:pic>
        <p:nvPicPr>
          <p:cNvPr id="83" name="Picture 82" descr="linuxfoundation.png"/>
          <p:cNvPicPr>
            <a:picLocks noChangeAspect="1"/>
          </p:cNvPicPr>
          <p:nvPr/>
        </p:nvPicPr>
        <p:blipFill>
          <a:blip r:embed="rId11"/>
          <a:stretch>
            <a:fillRect/>
          </a:stretch>
        </p:blipFill>
        <p:spPr>
          <a:xfrm>
            <a:off x="2912110" y="4559300"/>
            <a:ext cx="165100" cy="165100"/>
          </a:xfrm>
          <a:prstGeom prst="rect">
            <a:avLst/>
          </a:prstGeom>
        </p:spPr>
      </p:pic>
      <p:sp>
        <p:nvSpPr>
          <p:cNvPr id="84" name="Text 33"/>
          <p:cNvSpPr/>
          <p:nvPr/>
        </p:nvSpPr>
        <p:spPr>
          <a:xfrm>
            <a:off x="3205480" y="450469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Dez 2025  </a:t>
            </a:r>
            <a:r>
              <a:rPr lang="en-US" sz="1200" dirty="0">
                <a:solidFill>
                  <a:srgbClr val="181818"/>
                </a:solidFill>
                <a:latin typeface="Lato" pitchFamily="34" charset="0"/>
                <a:ea typeface="Lato" pitchFamily="34" charset="-122"/>
                <a:cs typeface="Lato" pitchFamily="34" charset="-120"/>
              </a:rPr>
              <a:t>Agentic AI Foundation</a:t>
            </a:r>
            <a:endParaRPr lang="en-US" sz="1000" dirty="0"/>
          </a:p>
        </p:txBody>
      </p:sp>
      <p:sp>
        <p:nvSpPr>
          <p:cNvPr id="85" name="Shape 32"/>
          <p:cNvSpPr/>
          <p:nvPr/>
        </p:nvSpPr>
        <p:spPr>
          <a:xfrm>
            <a:off x="9372600" y="3611879"/>
            <a:ext cx="274320" cy="274320"/>
          </a:xfrm>
          <a:prstGeom prst="ellipse">
            <a:avLst/>
          </a:prstGeom>
          <a:solidFill>
            <a:srgbClr val="FFFFFF"/>
          </a:solidFill>
          <a:ln w="19050">
            <a:solidFill>
              <a:srgbClr val="D9D9D9"/>
            </a:solidFill>
            <a:prstDash val="solid"/>
          </a:ln>
        </p:spPr>
        <p:txBody>
          <a:bodyPr/>
          <a:lstStyle/>
          <a:p>
            <a:endParaRPr lang="de-DE"/>
          </a:p>
        </p:txBody>
      </p:sp>
      <p:sp>
        <p:nvSpPr>
          <p:cNvPr id="87" name="Text 33"/>
          <p:cNvSpPr/>
          <p:nvPr/>
        </p:nvSpPr>
        <p:spPr>
          <a:xfrm>
            <a:off x="9720580" y="3611879"/>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Mai 2026  </a:t>
            </a:r>
            <a:r>
              <a:rPr lang="en-US" sz="1200" dirty="0">
                <a:solidFill>
                  <a:srgbClr val="181818"/>
                </a:solidFill>
                <a:latin typeface="Lato" pitchFamily="34" charset="0"/>
                <a:ea typeface="Lato" pitchFamily="34" charset="-122"/>
                <a:cs typeface="Lato" pitchFamily="34" charset="-120"/>
              </a:rPr>
              <a:t>Gemini Spark</a:t>
            </a:r>
            <a:endParaRPr lang="en-US" sz="1000" dirty="0"/>
          </a:p>
        </p:txBody>
      </p:sp>
      <p:sp>
        <p:nvSpPr>
          <p:cNvPr id="88" name="Shape 32"/>
          <p:cNvSpPr/>
          <p:nvPr/>
        </p:nvSpPr>
        <p:spPr>
          <a:xfrm>
            <a:off x="9372600" y="3968750"/>
            <a:ext cx="274320" cy="274320"/>
          </a:xfrm>
          <a:prstGeom prst="ellipse">
            <a:avLst/>
          </a:prstGeom>
          <a:solidFill>
            <a:srgbClr val="FFFFFF"/>
          </a:solidFill>
          <a:ln w="19050">
            <a:solidFill>
              <a:srgbClr val="D9D9D9"/>
            </a:solidFill>
            <a:prstDash val="solid"/>
          </a:ln>
        </p:spPr>
        <p:txBody>
          <a:bodyPr/>
          <a:lstStyle/>
          <a:p>
            <a:endParaRPr lang="de-DE"/>
          </a:p>
        </p:txBody>
      </p:sp>
      <p:sp>
        <p:nvSpPr>
          <p:cNvPr id="90" name="Text 33"/>
          <p:cNvSpPr/>
          <p:nvPr/>
        </p:nvSpPr>
        <p:spPr>
          <a:xfrm>
            <a:off x="9720580" y="396875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Aug 2026  </a:t>
            </a:r>
            <a:r>
              <a:rPr lang="en-US" sz="1200" dirty="0">
                <a:solidFill>
                  <a:srgbClr val="181818"/>
                </a:solidFill>
                <a:latin typeface="Lato" pitchFamily="34" charset="0"/>
                <a:ea typeface="Lato" pitchFamily="34" charset="-122"/>
                <a:cs typeface="Lato" pitchFamily="34" charset="-120"/>
              </a:rPr>
              <a:t>Grok Bot</a:t>
            </a:r>
            <a:endParaRPr lang="en-US" sz="1000" dirty="0"/>
          </a:p>
        </p:txBody>
      </p:sp>
      <p:sp>
        <p:nvSpPr>
          <p:cNvPr id="91" name="Shape 32"/>
          <p:cNvSpPr/>
          <p:nvPr/>
        </p:nvSpPr>
        <p:spPr>
          <a:xfrm>
            <a:off x="9372600" y="4325620"/>
            <a:ext cx="274320" cy="274320"/>
          </a:xfrm>
          <a:prstGeom prst="ellipse">
            <a:avLst/>
          </a:prstGeom>
          <a:solidFill>
            <a:srgbClr val="FFFFFF"/>
          </a:solidFill>
          <a:ln w="19050">
            <a:solidFill>
              <a:srgbClr val="D9D9D9"/>
            </a:solidFill>
            <a:prstDash val="solid"/>
          </a:ln>
        </p:spPr>
        <p:txBody>
          <a:bodyPr/>
          <a:lstStyle/>
          <a:p>
            <a:endParaRPr lang="de-DE"/>
          </a:p>
        </p:txBody>
      </p:sp>
      <p:sp>
        <p:nvSpPr>
          <p:cNvPr id="93" name="Text 33"/>
          <p:cNvSpPr/>
          <p:nvPr/>
        </p:nvSpPr>
        <p:spPr>
          <a:xfrm>
            <a:off x="9720580" y="432562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Sep 2026  </a:t>
            </a:r>
            <a:r>
              <a:rPr lang="en-US" sz="1200" dirty="0">
                <a:solidFill>
                  <a:srgbClr val="181818"/>
                </a:solidFill>
                <a:latin typeface="Lato" pitchFamily="34" charset="0"/>
                <a:ea typeface="Lato" pitchFamily="34" charset="-122"/>
                <a:cs typeface="Lato" pitchFamily="34" charset="-120"/>
              </a:rPr>
              <a:t>Grok Team Bots</a:t>
            </a:r>
            <a:endParaRPr lang="en-US" sz="1000" dirty="0"/>
          </a:p>
        </p:txBody>
      </p:sp>
      <p:sp>
        <p:nvSpPr>
          <p:cNvPr id="94" name="Shape 32"/>
          <p:cNvSpPr/>
          <p:nvPr/>
        </p:nvSpPr>
        <p:spPr>
          <a:xfrm>
            <a:off x="9372600" y="4682490"/>
            <a:ext cx="274320" cy="274320"/>
          </a:xfrm>
          <a:prstGeom prst="ellipse">
            <a:avLst/>
          </a:prstGeom>
          <a:solidFill>
            <a:srgbClr val="FFFFFF"/>
          </a:solidFill>
          <a:ln w="19050">
            <a:solidFill>
              <a:srgbClr val="D9D9D9"/>
            </a:solidFill>
            <a:prstDash val="solid"/>
          </a:ln>
        </p:spPr>
        <p:txBody>
          <a:bodyPr/>
          <a:lstStyle/>
          <a:p>
            <a:endParaRPr lang="de-DE"/>
          </a:p>
        </p:txBody>
      </p:sp>
      <p:sp>
        <p:nvSpPr>
          <p:cNvPr id="96" name="Text 33"/>
          <p:cNvSpPr/>
          <p:nvPr/>
        </p:nvSpPr>
        <p:spPr>
          <a:xfrm>
            <a:off x="9720580" y="4682490"/>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Sep 2026  </a:t>
            </a:r>
            <a:r>
              <a:rPr lang="en-US" sz="1200" dirty="0">
                <a:solidFill>
                  <a:srgbClr val="181818"/>
                </a:solidFill>
                <a:latin typeface="Lato" pitchFamily="34" charset="0"/>
                <a:ea typeface="Lato" pitchFamily="34" charset="-122"/>
                <a:cs typeface="Lato" pitchFamily="34" charset="-120"/>
              </a:rPr>
              <a:t>ChatGPT dots</a:t>
            </a:r>
            <a:endParaRPr lang="en-US" sz="1000" dirty="0"/>
          </a:p>
        </p:txBody>
      </p:sp>
      <p:sp>
        <p:nvSpPr>
          <p:cNvPr id="97" name="Shape 32"/>
          <p:cNvSpPr/>
          <p:nvPr/>
        </p:nvSpPr>
        <p:spPr>
          <a:xfrm>
            <a:off x="9372600" y="5039359"/>
            <a:ext cx="274320" cy="274320"/>
          </a:xfrm>
          <a:prstGeom prst="ellipse">
            <a:avLst/>
          </a:prstGeom>
          <a:solidFill>
            <a:srgbClr val="FFFFFF"/>
          </a:solidFill>
          <a:ln w="19050">
            <a:solidFill>
              <a:srgbClr val="D9D9D9"/>
            </a:solidFill>
            <a:prstDash val="solid"/>
          </a:ln>
        </p:spPr>
        <p:txBody>
          <a:bodyPr/>
          <a:lstStyle/>
          <a:p>
            <a:endParaRPr lang="de-DE"/>
          </a:p>
        </p:txBody>
      </p:sp>
      <p:sp>
        <p:nvSpPr>
          <p:cNvPr id="99" name="Text 33"/>
          <p:cNvSpPr/>
          <p:nvPr/>
        </p:nvSpPr>
        <p:spPr>
          <a:xfrm>
            <a:off x="9720580" y="5039359"/>
            <a:ext cx="1747520" cy="274320"/>
          </a:xfrm>
          <a:prstGeom prst="rect">
            <a:avLst/>
          </a:prstGeom>
          <a:noFill/>
          <a:ln/>
        </p:spPr>
        <p:txBody>
          <a:bodyPr wrap="square" lIns="0" tIns="0" rIns="0" bIns="0" rtlCol="0" anchor="ctr"/>
          <a:lstStyle/>
          <a:p>
            <a:pPr marL="0" indent="0">
              <a:buNone/>
            </a:pPr>
            <a:r>
              <a:rPr lang="en-US" sz="1000" b="1" dirty="0">
                <a:solidFill>
                  <a:srgbClr val="808080"/>
                </a:solidFill>
                <a:latin typeface="Poppins" pitchFamily="34" charset="0"/>
                <a:ea typeface="Poppins" pitchFamily="34" charset="-122"/>
                <a:cs typeface="Poppins" pitchFamily="34" charset="-120"/>
              </a:rPr>
              <a:t>Okt 2026  </a:t>
            </a:r>
            <a:r>
              <a:rPr lang="en-US" sz="1200" dirty="0">
                <a:solidFill>
                  <a:srgbClr val="181818"/>
                </a:solidFill>
                <a:latin typeface="Lato" pitchFamily="34" charset="0"/>
                <a:ea typeface="Lato" pitchFamily="34" charset="-122"/>
                <a:cs typeface="Lato" pitchFamily="34" charset="-120"/>
              </a:rPr>
              <a:t>Claude Duet</a:t>
            </a:r>
            <a:endParaRPr lang="en-US" sz="1000" dirty="0"/>
          </a:p>
        </p:txBody>
      </p:sp>
      <p:sp>
        <p:nvSpPr>
          <p:cNvPr id="100" name="Firma MSFT"/>
          <p:cNvSpPr/>
          <p:nvPr/>
        </p:nvSpPr>
        <p:spPr>
          <a:xfrm>
            <a:off x="666363" y="3827526"/>
            <a:ext cx="313193" cy="117348"/>
          </a:xfrm>
          <a:prstGeom prst="roundRect">
            <a:avLst>
              <a:gd name="adj" fmla="val 35000"/>
            </a:avLst>
          </a:prstGeom>
          <a:solidFill>
            <a:srgbClr val="56B4E9"/>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MSFT</a:t>
            </a:r>
          </a:p>
        </p:txBody>
      </p:sp>
      <p:sp>
        <p:nvSpPr>
          <p:cNvPr id="101" name="Firma META"/>
          <p:cNvSpPr/>
          <p:nvPr/>
        </p:nvSpPr>
        <p:spPr>
          <a:xfrm>
            <a:off x="661426" y="4184141"/>
            <a:ext cx="323066" cy="117348"/>
          </a:xfrm>
          <a:prstGeom prst="roundRect">
            <a:avLst>
              <a:gd name="adj" fmla="val 35000"/>
            </a:avLst>
          </a:prstGeom>
          <a:solidFill>
            <a:srgbClr val="CC79A7"/>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META</a:t>
            </a:r>
          </a:p>
        </p:txBody>
      </p:sp>
      <p:pic>
        <p:nvPicPr>
          <p:cNvPr id="102" name="Image 2 Firma" descr="OAI.png"/>
          <p:cNvPicPr>
            <a:picLocks noChangeAspect="1"/>
          </p:cNvPicPr>
          <p:nvPr/>
        </p:nvPicPr>
        <p:blipFill>
          <a:blip r:embed="rId16"/>
          <a:stretch>
            <a:fillRect/>
          </a:stretch>
        </p:blipFill>
        <p:spPr>
          <a:xfrm>
            <a:off x="2912364" y="3667558"/>
            <a:ext cx="164592" cy="162962"/>
          </a:xfrm>
          <a:prstGeom prst="rect">
            <a:avLst/>
          </a:prstGeom>
        </p:spPr>
      </p:pic>
      <p:sp>
        <p:nvSpPr>
          <p:cNvPr id="103" name="Name OpenAI"/>
          <p:cNvSpPr txBox="1"/>
          <p:nvPr/>
        </p:nvSpPr>
        <p:spPr>
          <a:xfrm>
            <a:off x="2836212" y="3835908"/>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04" name="Image 3 Firma" descr="OAI.png"/>
          <p:cNvPicPr>
            <a:picLocks noChangeAspect="1"/>
          </p:cNvPicPr>
          <p:nvPr/>
        </p:nvPicPr>
        <p:blipFill>
          <a:blip r:embed="rId16"/>
          <a:stretch>
            <a:fillRect/>
          </a:stretch>
        </p:blipFill>
        <p:spPr>
          <a:xfrm>
            <a:off x="5084064" y="3667558"/>
            <a:ext cx="164592" cy="162962"/>
          </a:xfrm>
          <a:prstGeom prst="rect">
            <a:avLst/>
          </a:prstGeom>
        </p:spPr>
      </p:pic>
      <p:sp>
        <p:nvSpPr>
          <p:cNvPr id="105" name="Name OpenAI"/>
          <p:cNvSpPr txBox="1"/>
          <p:nvPr/>
        </p:nvSpPr>
        <p:spPr>
          <a:xfrm>
            <a:off x="5007912" y="3835908"/>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06" name="Image 4 Firma" descr="OAI.png"/>
          <p:cNvPicPr>
            <a:picLocks noChangeAspect="1"/>
          </p:cNvPicPr>
          <p:nvPr/>
        </p:nvPicPr>
        <p:blipFill>
          <a:blip r:embed="rId16"/>
          <a:stretch>
            <a:fillRect/>
          </a:stretch>
        </p:blipFill>
        <p:spPr>
          <a:xfrm>
            <a:off x="5084064" y="4024174"/>
            <a:ext cx="164592" cy="162962"/>
          </a:xfrm>
          <a:prstGeom prst="rect">
            <a:avLst/>
          </a:prstGeom>
        </p:spPr>
      </p:pic>
      <p:sp>
        <p:nvSpPr>
          <p:cNvPr id="107" name="Name OpenAI"/>
          <p:cNvSpPr txBox="1"/>
          <p:nvPr/>
        </p:nvSpPr>
        <p:spPr>
          <a:xfrm>
            <a:off x="5007912" y="4192524"/>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08" name="Image 5 Firma" descr="ANT_firma.png"/>
          <p:cNvPicPr>
            <a:picLocks noChangeAspect="1"/>
          </p:cNvPicPr>
          <p:nvPr/>
        </p:nvPicPr>
        <p:blipFill>
          <a:blip r:embed="rId17"/>
          <a:stretch>
            <a:fillRect/>
          </a:stretch>
        </p:blipFill>
        <p:spPr>
          <a:xfrm>
            <a:off x="5084064" y="4379976"/>
            <a:ext cx="164592" cy="164592"/>
          </a:xfrm>
          <a:prstGeom prst="rect">
            <a:avLst/>
          </a:prstGeom>
        </p:spPr>
      </p:pic>
      <p:sp>
        <p:nvSpPr>
          <p:cNvPr id="109" name="Name Anthropic"/>
          <p:cNvSpPr txBox="1"/>
          <p:nvPr/>
        </p:nvSpPr>
        <p:spPr>
          <a:xfrm>
            <a:off x="4968582" y="4549140"/>
            <a:ext cx="395555" cy="100584"/>
          </a:xfrm>
          <a:prstGeom prst="rect">
            <a:avLst/>
          </a:prstGeom>
          <a:noFill/>
        </p:spPr>
        <p:txBody>
          <a:bodyPr wrap="none" anchor="ctr" lIns="0" rIns="0" tIns="0" bIns="0">
            <a:spAutoFit/>
          </a:bodyPr>
          <a:lstStyle/>
          <a:p>
            <a:pPr algn="ctr"/>
            <a:r>
              <a:rPr sz="600" b="1" i="0">
                <a:solidFill>
                  <a:srgbClr val="222222"/>
                </a:solidFill>
                <a:latin typeface="Lato"/>
              </a:rPr>
              <a:t>Anthropic</a:t>
            </a:r>
          </a:p>
        </p:txBody>
      </p:sp>
      <p:sp>
        <p:nvSpPr>
          <p:cNvPr id="110" name="Firma OSS"/>
          <p:cNvSpPr/>
          <p:nvPr/>
        </p:nvSpPr>
        <p:spPr>
          <a:xfrm>
            <a:off x="7214820" y="3827526"/>
            <a:ext cx="246479" cy="117348"/>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OSS</a:t>
            </a:r>
          </a:p>
        </p:txBody>
      </p:sp>
      <p:sp>
        <p:nvSpPr>
          <p:cNvPr id="111" name="Firma COGN"/>
          <p:cNvSpPr/>
          <p:nvPr/>
        </p:nvSpPr>
        <p:spPr>
          <a:xfrm>
            <a:off x="7166967" y="4184141"/>
            <a:ext cx="342185" cy="117348"/>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COGN</a:t>
            </a:r>
          </a:p>
        </p:txBody>
      </p:sp>
      <p:pic>
        <p:nvPicPr>
          <p:cNvPr id="112" name="Image 8 Firma" descr="ANT_firma.png"/>
          <p:cNvPicPr>
            <a:picLocks noChangeAspect="1"/>
          </p:cNvPicPr>
          <p:nvPr/>
        </p:nvPicPr>
        <p:blipFill>
          <a:blip r:embed="rId17"/>
          <a:stretch>
            <a:fillRect/>
          </a:stretch>
        </p:blipFill>
        <p:spPr>
          <a:xfrm>
            <a:off x="7255764" y="4379976"/>
            <a:ext cx="164592" cy="164592"/>
          </a:xfrm>
          <a:prstGeom prst="rect">
            <a:avLst/>
          </a:prstGeom>
        </p:spPr>
      </p:pic>
      <p:sp>
        <p:nvSpPr>
          <p:cNvPr id="113" name="Name Anthropic"/>
          <p:cNvSpPr txBox="1"/>
          <p:nvPr/>
        </p:nvSpPr>
        <p:spPr>
          <a:xfrm>
            <a:off x="7140282" y="4549140"/>
            <a:ext cx="395555" cy="100584"/>
          </a:xfrm>
          <a:prstGeom prst="rect">
            <a:avLst/>
          </a:prstGeom>
          <a:noFill/>
        </p:spPr>
        <p:txBody>
          <a:bodyPr wrap="none" anchor="ctr" lIns="0" rIns="0" tIns="0" bIns="0">
            <a:spAutoFit/>
          </a:bodyPr>
          <a:lstStyle/>
          <a:p>
            <a:pPr algn="ctr"/>
            <a:r>
              <a:rPr sz="600" b="1" i="0">
                <a:solidFill>
                  <a:srgbClr val="222222"/>
                </a:solidFill>
                <a:latin typeface="Lato"/>
              </a:rPr>
              <a:t>Anthropic</a:t>
            </a:r>
          </a:p>
        </p:txBody>
      </p:sp>
      <p:pic>
        <p:nvPicPr>
          <p:cNvPr id="114" name="Image 9 Firma" descr="OAI.png"/>
          <p:cNvPicPr>
            <a:picLocks noChangeAspect="1"/>
          </p:cNvPicPr>
          <p:nvPr/>
        </p:nvPicPr>
        <p:blipFill>
          <a:blip r:embed="rId16"/>
          <a:stretch>
            <a:fillRect/>
          </a:stretch>
        </p:blipFill>
        <p:spPr>
          <a:xfrm>
            <a:off x="7255764" y="4737406"/>
            <a:ext cx="164592" cy="162962"/>
          </a:xfrm>
          <a:prstGeom prst="rect">
            <a:avLst/>
          </a:prstGeom>
        </p:spPr>
      </p:pic>
      <p:sp>
        <p:nvSpPr>
          <p:cNvPr id="115" name="Name OpenAI"/>
          <p:cNvSpPr txBox="1"/>
          <p:nvPr/>
        </p:nvSpPr>
        <p:spPr>
          <a:xfrm>
            <a:off x="7179612" y="4905756"/>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16" name="Image 10 Firma" descr="OAI.png"/>
          <p:cNvPicPr>
            <a:picLocks noChangeAspect="1"/>
          </p:cNvPicPr>
          <p:nvPr/>
        </p:nvPicPr>
        <p:blipFill>
          <a:blip r:embed="rId16"/>
          <a:stretch>
            <a:fillRect/>
          </a:stretch>
        </p:blipFill>
        <p:spPr>
          <a:xfrm>
            <a:off x="7255764" y="5094022"/>
            <a:ext cx="164592" cy="162962"/>
          </a:xfrm>
          <a:prstGeom prst="rect">
            <a:avLst/>
          </a:prstGeom>
        </p:spPr>
      </p:pic>
      <p:sp>
        <p:nvSpPr>
          <p:cNvPr id="117" name="Name OpenAI"/>
          <p:cNvSpPr txBox="1"/>
          <p:nvPr/>
        </p:nvSpPr>
        <p:spPr>
          <a:xfrm>
            <a:off x="7179612" y="5262372"/>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18" name="Image 11 Firma" descr="OAI.png"/>
          <p:cNvPicPr>
            <a:picLocks noChangeAspect="1"/>
          </p:cNvPicPr>
          <p:nvPr/>
        </p:nvPicPr>
        <p:blipFill>
          <a:blip r:embed="rId16"/>
          <a:stretch>
            <a:fillRect/>
          </a:stretch>
        </p:blipFill>
        <p:spPr>
          <a:xfrm>
            <a:off x="7255764" y="5450638"/>
            <a:ext cx="164592" cy="162962"/>
          </a:xfrm>
          <a:prstGeom prst="rect">
            <a:avLst/>
          </a:prstGeom>
        </p:spPr>
      </p:pic>
      <p:sp>
        <p:nvSpPr>
          <p:cNvPr id="119" name="Name OpenAI"/>
          <p:cNvSpPr txBox="1"/>
          <p:nvPr/>
        </p:nvSpPr>
        <p:spPr>
          <a:xfrm>
            <a:off x="7179612" y="5618988"/>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20" name="Image 12 Firma" descr="ANT_firma.png"/>
          <p:cNvPicPr>
            <a:picLocks noChangeAspect="1"/>
          </p:cNvPicPr>
          <p:nvPr/>
        </p:nvPicPr>
        <p:blipFill>
          <a:blip r:embed="rId17"/>
          <a:stretch>
            <a:fillRect/>
          </a:stretch>
        </p:blipFill>
        <p:spPr>
          <a:xfrm>
            <a:off x="7255764" y="5806440"/>
            <a:ext cx="164592" cy="164592"/>
          </a:xfrm>
          <a:prstGeom prst="rect">
            <a:avLst/>
          </a:prstGeom>
        </p:spPr>
      </p:pic>
      <p:sp>
        <p:nvSpPr>
          <p:cNvPr id="121" name="Name Anthropic"/>
          <p:cNvSpPr txBox="1"/>
          <p:nvPr/>
        </p:nvSpPr>
        <p:spPr>
          <a:xfrm>
            <a:off x="7140282" y="5975604"/>
            <a:ext cx="395555" cy="100584"/>
          </a:xfrm>
          <a:prstGeom prst="rect">
            <a:avLst/>
          </a:prstGeom>
          <a:noFill/>
        </p:spPr>
        <p:txBody>
          <a:bodyPr wrap="none" anchor="ctr" lIns="0" rIns="0" tIns="0" bIns="0">
            <a:spAutoFit/>
          </a:bodyPr>
          <a:lstStyle/>
          <a:p>
            <a:pPr algn="ctr"/>
            <a:r>
              <a:rPr sz="600" b="1" i="0">
                <a:solidFill>
                  <a:srgbClr val="222222"/>
                </a:solidFill>
                <a:latin typeface="Lato"/>
              </a:rPr>
              <a:t>Anthropic</a:t>
            </a:r>
          </a:p>
        </p:txBody>
      </p:sp>
      <p:sp>
        <p:nvSpPr>
          <p:cNvPr id="122" name="Firma LF"/>
          <p:cNvSpPr/>
          <p:nvPr/>
        </p:nvSpPr>
        <p:spPr>
          <a:xfrm>
            <a:off x="2906717" y="4363466"/>
            <a:ext cx="175885" cy="117348"/>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LF</a:t>
            </a:r>
          </a:p>
        </p:txBody>
      </p:sp>
      <p:sp>
        <p:nvSpPr>
          <p:cNvPr id="123" name="Firma LF"/>
          <p:cNvSpPr/>
          <p:nvPr/>
        </p:nvSpPr>
        <p:spPr>
          <a:xfrm>
            <a:off x="2906717" y="4720336"/>
            <a:ext cx="175885" cy="117348"/>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LF</a:t>
            </a:r>
          </a:p>
        </p:txBody>
      </p:sp>
      <p:pic>
        <p:nvPicPr>
          <p:cNvPr id="124" name="Picture 85 Firma" descr="GOO_firma.png"/>
          <p:cNvPicPr>
            <a:picLocks noChangeAspect="1"/>
          </p:cNvPicPr>
          <p:nvPr/>
        </p:nvPicPr>
        <p:blipFill>
          <a:blip r:embed="rId18"/>
          <a:stretch>
            <a:fillRect/>
          </a:stretch>
        </p:blipFill>
        <p:spPr>
          <a:xfrm>
            <a:off x="9427210" y="3666490"/>
            <a:ext cx="165100" cy="165100"/>
          </a:xfrm>
          <a:prstGeom prst="rect">
            <a:avLst/>
          </a:prstGeom>
        </p:spPr>
      </p:pic>
      <p:sp>
        <p:nvSpPr>
          <p:cNvPr id="125" name="Name Google"/>
          <p:cNvSpPr txBox="1"/>
          <p:nvPr/>
        </p:nvSpPr>
        <p:spPr>
          <a:xfrm>
            <a:off x="9363089" y="3835907"/>
            <a:ext cx="293340" cy="100584"/>
          </a:xfrm>
          <a:prstGeom prst="rect">
            <a:avLst/>
          </a:prstGeom>
          <a:noFill/>
        </p:spPr>
        <p:txBody>
          <a:bodyPr wrap="none" anchor="ctr" lIns="0" rIns="0" tIns="0" bIns="0">
            <a:spAutoFit/>
          </a:bodyPr>
          <a:lstStyle/>
          <a:p>
            <a:pPr algn="ctr"/>
            <a:r>
              <a:rPr sz="600" b="1" i="0">
                <a:solidFill>
                  <a:srgbClr val="222222"/>
                </a:solidFill>
                <a:latin typeface="Lato"/>
              </a:rPr>
              <a:t>Google</a:t>
            </a:r>
          </a:p>
        </p:txBody>
      </p:sp>
      <p:pic>
        <p:nvPicPr>
          <p:cNvPr id="126" name="Picture 88 Firma" descr="SXSI_firma.png"/>
          <p:cNvPicPr>
            <a:picLocks noChangeAspect="1"/>
          </p:cNvPicPr>
          <p:nvPr/>
        </p:nvPicPr>
        <p:blipFill>
          <a:blip r:embed="rId19"/>
          <a:stretch>
            <a:fillRect/>
          </a:stretch>
        </p:blipFill>
        <p:spPr>
          <a:xfrm>
            <a:off x="9427210" y="4023360"/>
            <a:ext cx="165100" cy="165100"/>
          </a:xfrm>
          <a:prstGeom prst="rect">
            <a:avLst/>
          </a:prstGeom>
        </p:spPr>
      </p:pic>
      <p:sp>
        <p:nvSpPr>
          <p:cNvPr id="127" name="Name SpaceXSI"/>
          <p:cNvSpPr txBox="1"/>
          <p:nvPr/>
        </p:nvSpPr>
        <p:spPr>
          <a:xfrm>
            <a:off x="9325619" y="4192778"/>
            <a:ext cx="368280" cy="100584"/>
          </a:xfrm>
          <a:prstGeom prst="rect">
            <a:avLst/>
          </a:prstGeom>
          <a:noFill/>
        </p:spPr>
        <p:txBody>
          <a:bodyPr wrap="none" anchor="ctr" lIns="0" rIns="0" tIns="0" bIns="0">
            <a:spAutoFit/>
          </a:bodyPr>
          <a:lstStyle/>
          <a:p>
            <a:pPr algn="ctr"/>
            <a:r>
              <a:rPr sz="600" b="1" i="0">
                <a:solidFill>
                  <a:srgbClr val="222222"/>
                </a:solidFill>
                <a:latin typeface="Lato"/>
              </a:rPr>
              <a:t>SpaceXSI</a:t>
            </a:r>
          </a:p>
        </p:txBody>
      </p:sp>
      <p:pic>
        <p:nvPicPr>
          <p:cNvPr id="128" name="Picture 91 Firma" descr="SXSI_firma.png"/>
          <p:cNvPicPr>
            <a:picLocks noChangeAspect="1"/>
          </p:cNvPicPr>
          <p:nvPr/>
        </p:nvPicPr>
        <p:blipFill>
          <a:blip r:embed="rId19"/>
          <a:stretch>
            <a:fillRect/>
          </a:stretch>
        </p:blipFill>
        <p:spPr>
          <a:xfrm>
            <a:off x="9427210" y="4380230"/>
            <a:ext cx="165100" cy="165100"/>
          </a:xfrm>
          <a:prstGeom prst="rect">
            <a:avLst/>
          </a:prstGeom>
        </p:spPr>
      </p:pic>
      <p:sp>
        <p:nvSpPr>
          <p:cNvPr id="129" name="Name SpaceXSI"/>
          <p:cNvSpPr txBox="1"/>
          <p:nvPr/>
        </p:nvSpPr>
        <p:spPr>
          <a:xfrm>
            <a:off x="9325619" y="4549648"/>
            <a:ext cx="368280" cy="100584"/>
          </a:xfrm>
          <a:prstGeom prst="rect">
            <a:avLst/>
          </a:prstGeom>
          <a:noFill/>
        </p:spPr>
        <p:txBody>
          <a:bodyPr wrap="none" anchor="ctr" lIns="0" rIns="0" tIns="0" bIns="0">
            <a:spAutoFit/>
          </a:bodyPr>
          <a:lstStyle/>
          <a:p>
            <a:pPr algn="ctr"/>
            <a:r>
              <a:rPr sz="600" b="1" i="0">
                <a:solidFill>
                  <a:srgbClr val="222222"/>
                </a:solidFill>
                <a:latin typeface="Lato"/>
              </a:rPr>
              <a:t>SpaceXSI</a:t>
            </a:r>
          </a:p>
        </p:txBody>
      </p:sp>
      <p:pic>
        <p:nvPicPr>
          <p:cNvPr id="130" name="Picture 94 Firma" descr="OAI.png"/>
          <p:cNvPicPr>
            <a:picLocks noChangeAspect="1"/>
          </p:cNvPicPr>
          <p:nvPr/>
        </p:nvPicPr>
        <p:blipFill>
          <a:blip r:embed="rId16"/>
          <a:stretch>
            <a:fillRect/>
          </a:stretch>
        </p:blipFill>
        <p:spPr>
          <a:xfrm>
            <a:off x="9427210" y="4737917"/>
            <a:ext cx="165100" cy="163465"/>
          </a:xfrm>
          <a:prstGeom prst="rect">
            <a:avLst/>
          </a:prstGeom>
        </p:spPr>
      </p:pic>
      <p:sp>
        <p:nvSpPr>
          <p:cNvPr id="131" name="Name OpenAI"/>
          <p:cNvSpPr txBox="1"/>
          <p:nvPr/>
        </p:nvSpPr>
        <p:spPr>
          <a:xfrm>
            <a:off x="9351312" y="4906518"/>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132" name="Picture 97 Firma" descr="ANT_firma.png"/>
          <p:cNvPicPr>
            <a:picLocks noChangeAspect="1"/>
          </p:cNvPicPr>
          <p:nvPr/>
        </p:nvPicPr>
        <p:blipFill>
          <a:blip r:embed="rId17"/>
          <a:stretch>
            <a:fillRect/>
          </a:stretch>
        </p:blipFill>
        <p:spPr>
          <a:xfrm>
            <a:off x="9427210" y="5093970"/>
            <a:ext cx="165100" cy="165100"/>
          </a:xfrm>
          <a:prstGeom prst="rect">
            <a:avLst/>
          </a:prstGeom>
        </p:spPr>
      </p:pic>
      <p:sp>
        <p:nvSpPr>
          <p:cNvPr id="133" name="Name Anthropic"/>
          <p:cNvSpPr txBox="1"/>
          <p:nvPr/>
        </p:nvSpPr>
        <p:spPr>
          <a:xfrm>
            <a:off x="9311982" y="5263387"/>
            <a:ext cx="395555" cy="100584"/>
          </a:xfrm>
          <a:prstGeom prst="rect">
            <a:avLst/>
          </a:prstGeom>
          <a:noFill/>
        </p:spPr>
        <p:txBody>
          <a:bodyPr wrap="none" anchor="ctr" lIns="0" rIns="0" tIns="0" bIns="0">
            <a:spAutoFit/>
          </a:bodyPr>
          <a:lstStyle/>
          <a:p>
            <a:pPr algn="ctr"/>
            <a:r>
              <a:rPr sz="600" b="1" i="0">
                <a:solidFill>
                  <a:srgbClr val="222222"/>
                </a:solidFill>
                <a:latin typeface="Lato"/>
              </a:rPr>
              <a:t>Anthropic</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868680"/>
            <a:ext cx="73152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12 · Agenten &amp; Bots · Stufe 4</a:t>
            </a:r>
            <a:endParaRPr lang="en-US" sz="1600" dirty="0"/>
          </a:p>
        </p:txBody>
      </p:sp>
      <p:sp>
        <p:nvSpPr>
          <p:cNvPr id="6" name="Text 3"/>
          <p:cNvSpPr/>
          <p:nvPr/>
        </p:nvSpPr>
        <p:spPr>
          <a:xfrm>
            <a:off x="685800" y="1207008"/>
            <a:ext cx="10820400" cy="685800"/>
          </a:xfrm>
          <a:prstGeom prst="rect">
            <a:avLst/>
          </a:prstGeom>
          <a:noFill/>
          <a:ln/>
        </p:spPr>
        <p:txBody>
          <a:bodyPr wrap="square" lIns="0" tIns="0" rIns="0" bIns="0" rtlCol="0" anchor="ctr"/>
          <a:lstStyle/>
          <a:p>
            <a:pPr marL="0" indent="0">
              <a:buNone/>
            </a:pPr>
            <a:r>
              <a:rPr lang="en-US" sz="3200" dirty="0">
                <a:solidFill>
                  <a:srgbClr val="3D4C61"/>
                </a:solidFill>
                <a:latin typeface="Poppins SemiBold" pitchFamily="34" charset="0"/>
                <a:ea typeface="Poppins SemiBold" pitchFamily="34" charset="-122"/>
                <a:cs typeface="Poppins SemiBold" pitchFamily="34" charset="-120"/>
              </a:rPr>
              <a:t>Agenten-Teams: Vom Werkzeug zum Kollegen</a:t>
            </a:r>
            <a:endParaRPr lang="en-US" sz="3200" dirty="0"/>
          </a:p>
        </p:txBody>
      </p:sp>
      <p:sp>
        <p:nvSpPr>
          <p:cNvPr id="28" name="Shape 2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29" name="Shape 2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30" name="Text 2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1" name="Shape 2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32" name="Text 2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33" name="Shape 3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34" name="Text 3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35" name="Shape 3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36" name="Text 3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37" name="Shape 34"/>
          <p:cNvSpPr/>
          <p:nvPr/>
        </p:nvSpPr>
        <p:spPr>
          <a:xfrm>
            <a:off x="8692530" y="6359652"/>
            <a:ext cx="82296" cy="82296"/>
          </a:xfrm>
          <a:prstGeom prst="ellipse">
            <a:avLst/>
          </a:prstGeom>
          <a:solidFill>
            <a:srgbClr val="D62828"/>
          </a:solidFill>
          <a:ln/>
        </p:spPr>
        <p:txBody>
          <a:bodyPr/>
          <a:lstStyle/>
          <a:p>
            <a:endParaRPr lang="de-DE"/>
          </a:p>
        </p:txBody>
      </p:sp>
      <p:sp>
        <p:nvSpPr>
          <p:cNvPr id="38"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22</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39"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LineShine</a:t>
            </a:r>
          </a:p>
          <a:p>
            <a:pPr marL="0" indent="0" algn="l">
              <a:lnSpc>
                <a:spcPct val="95000"/>
              </a:lnSpc>
              <a:spcBef>
                <a:spcPts val="0"/>
              </a:spcBef>
              <a:buNone/>
            </a:pPr>
            <a:r>
              <a:rPr lang="de-DE" sz="750" dirty="0">
                <a:solidFill>
                  <a:srgbClr val="8B1E3F"/>
                </a:solidFill>
                <a:latin typeface="Poppins" pitchFamily="34" charset="0"/>
                <a:cs typeface="Poppins" pitchFamily="34" charset="0"/>
              </a:rPr>
              <a:t>2,20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2026</a:t>
            </a:r>
          </a:p>
        </p:txBody>
      </p:sp>
      <p:sp>
        <p:nvSpPr>
          <p:cNvPr id="40"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72" name="Shape 56"/>
          <p:cNvSpPr/>
          <p:nvPr/>
        </p:nvSpPr>
        <p:spPr>
          <a:xfrm>
            <a:off x="9763760" y="6364224"/>
            <a:ext cx="980440" cy="73152"/>
          </a:xfrm>
          <a:prstGeom prst="rect">
            <a:avLst/>
          </a:prstGeom>
          <a:solidFill>
            <a:srgbClr val="3D4C61"/>
          </a:solidFill>
          <a:ln/>
        </p:spPr>
        <p:txBody>
          <a:bodyPr/>
          <a:lstStyle/>
          <a:p>
            <a:endParaRPr lang="de-DE"/>
          </a:p>
        </p:txBody>
      </p:sp>
      <p:sp>
        <p:nvSpPr>
          <p:cNvPr id="73" name="TextBox 72"/>
          <p:cNvSpPr txBox="1"/>
          <p:nvPr/>
        </p:nvSpPr>
        <p:spPr>
          <a:xfrm>
            <a:off x="685800" y="2108200"/>
            <a:ext cx="4826000" cy="228600"/>
          </a:xfrm>
          <a:prstGeom prst="rect">
            <a:avLst/>
          </a:prstGeom>
          <a:noFill/>
        </p:spPr>
        <p:txBody>
          <a:bodyPr wrap="square" anchor="t" lIns="0" rIns="0" tIns="0" bIns="0">
            <a:spAutoFit/>
          </a:bodyPr>
          <a:lstStyle/>
          <a:p>
            <a:pPr algn="l"/>
            <a:r>
              <a:rPr sz="1300" b="0">
                <a:solidFill>
                  <a:srgbClr val="3D4C61"/>
                </a:solidFill>
                <a:latin typeface="Poppins SemiBold"/>
              </a:rPr>
              <a:t>Was Agenten-Teams ausmacht</a:t>
            </a:r>
          </a:p>
        </p:txBody>
      </p:sp>
      <p:sp>
        <p:nvSpPr>
          <p:cNvPr id="74" name="Oval 73"/>
          <p:cNvSpPr/>
          <p:nvPr/>
        </p:nvSpPr>
        <p:spPr>
          <a:xfrm>
            <a:off x="685800" y="2463800"/>
            <a:ext cx="381000" cy="3810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5" name="TextBox 74"/>
          <p:cNvSpPr txBox="1"/>
          <p:nvPr/>
        </p:nvSpPr>
        <p:spPr>
          <a:xfrm>
            <a:off x="685800" y="2463800"/>
            <a:ext cx="381000" cy="381000"/>
          </a:xfrm>
          <a:prstGeom prst="rect">
            <a:avLst/>
          </a:prstGeom>
          <a:noFill/>
        </p:spPr>
        <p:txBody>
          <a:bodyPr wrap="square" anchor="ctr" lIns="0" rIns="0" tIns="0" bIns="0">
            <a:spAutoFit/>
          </a:bodyPr>
          <a:lstStyle/>
          <a:p>
            <a:pPr algn="ctr"/>
            <a:r>
              <a:rPr sz="1300" b="0">
                <a:solidFill>
                  <a:srgbClr val="FFFFFF"/>
                </a:solidFill>
                <a:latin typeface="Poppins SemiBold"/>
              </a:rPr>
              <a:t>1</a:t>
            </a:r>
          </a:p>
        </p:txBody>
      </p:sp>
      <p:sp>
        <p:nvSpPr>
          <p:cNvPr id="76" name="TextBox 75"/>
          <p:cNvSpPr txBox="1"/>
          <p:nvPr/>
        </p:nvSpPr>
        <p:spPr>
          <a:xfrm>
            <a:off x="1219200" y="2451100"/>
            <a:ext cx="4445000" cy="215900"/>
          </a:xfrm>
          <a:prstGeom prst="rect">
            <a:avLst/>
          </a:prstGeom>
          <a:noFill/>
        </p:spPr>
        <p:txBody>
          <a:bodyPr wrap="square" anchor="t" lIns="0" rIns="0" tIns="0" bIns="0">
            <a:spAutoFit/>
          </a:bodyPr>
          <a:lstStyle/>
          <a:p>
            <a:pPr algn="l"/>
            <a:r>
              <a:rPr sz="1250" b="0">
                <a:solidFill>
                  <a:srgbClr val="1D1270"/>
                </a:solidFill>
                <a:latin typeface="Poppins SemiBold"/>
              </a:rPr>
              <a:t>Eigener Rechner</a:t>
            </a:r>
          </a:p>
        </p:txBody>
      </p:sp>
      <p:sp>
        <p:nvSpPr>
          <p:cNvPr id="77" name="TextBox 76"/>
          <p:cNvSpPr txBox="1"/>
          <p:nvPr/>
        </p:nvSpPr>
        <p:spPr>
          <a:xfrm>
            <a:off x="1219200" y="2667000"/>
            <a:ext cx="4445000" cy="381000"/>
          </a:xfrm>
          <a:prstGeom prst="rect">
            <a:avLst/>
          </a:prstGeom>
          <a:noFill/>
        </p:spPr>
        <p:txBody>
          <a:bodyPr wrap="square" anchor="t" lIns="0" rIns="0" tIns="0" bIns="0">
            <a:spAutoFit/>
          </a:bodyPr>
          <a:lstStyle/>
          <a:p>
            <a:pPr algn="l"/>
            <a:r>
              <a:rPr sz="1100" b="0">
                <a:solidFill>
                  <a:srgbClr val="595959"/>
                </a:solidFill>
                <a:latin typeface="Lato"/>
              </a:rPr>
              <a:t>Arbeitet in einer eigenen Umgebung in der Cloud weiter, auch wenn das eigene Gerät aus ist</a:t>
            </a:r>
          </a:p>
        </p:txBody>
      </p:sp>
      <p:sp>
        <p:nvSpPr>
          <p:cNvPr id="78" name="Oval 77"/>
          <p:cNvSpPr/>
          <p:nvPr/>
        </p:nvSpPr>
        <p:spPr>
          <a:xfrm>
            <a:off x="685800" y="3162300"/>
            <a:ext cx="381000" cy="3810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9" name="TextBox 78"/>
          <p:cNvSpPr txBox="1"/>
          <p:nvPr/>
        </p:nvSpPr>
        <p:spPr>
          <a:xfrm>
            <a:off x="685800" y="3162300"/>
            <a:ext cx="381000" cy="381000"/>
          </a:xfrm>
          <a:prstGeom prst="rect">
            <a:avLst/>
          </a:prstGeom>
          <a:noFill/>
        </p:spPr>
        <p:txBody>
          <a:bodyPr wrap="square" anchor="ctr" lIns="0" rIns="0" tIns="0" bIns="0">
            <a:spAutoFit/>
          </a:bodyPr>
          <a:lstStyle/>
          <a:p>
            <a:pPr algn="ctr"/>
            <a:r>
              <a:rPr sz="1300" b="0">
                <a:solidFill>
                  <a:srgbClr val="FFFFFF"/>
                </a:solidFill>
                <a:latin typeface="Poppins SemiBold"/>
              </a:rPr>
              <a:t>2</a:t>
            </a:r>
          </a:p>
        </p:txBody>
      </p:sp>
      <p:sp>
        <p:nvSpPr>
          <p:cNvPr id="80" name="TextBox 79"/>
          <p:cNvSpPr txBox="1"/>
          <p:nvPr/>
        </p:nvSpPr>
        <p:spPr>
          <a:xfrm>
            <a:off x="1219200" y="3149600"/>
            <a:ext cx="4445000" cy="215900"/>
          </a:xfrm>
          <a:prstGeom prst="rect">
            <a:avLst/>
          </a:prstGeom>
          <a:noFill/>
        </p:spPr>
        <p:txBody>
          <a:bodyPr wrap="square" anchor="t" lIns="0" rIns="0" tIns="0" bIns="0">
            <a:spAutoFit/>
          </a:bodyPr>
          <a:lstStyle/>
          <a:p>
            <a:pPr algn="l"/>
            <a:r>
              <a:rPr sz="1250" b="0">
                <a:solidFill>
                  <a:srgbClr val="1D1270"/>
                </a:solidFill>
                <a:latin typeface="Poppins SemiBold"/>
              </a:rPr>
              <a:t>Gedächtnis</a:t>
            </a:r>
          </a:p>
        </p:txBody>
      </p:sp>
      <p:sp>
        <p:nvSpPr>
          <p:cNvPr id="81" name="TextBox 80"/>
          <p:cNvSpPr txBox="1"/>
          <p:nvPr/>
        </p:nvSpPr>
        <p:spPr>
          <a:xfrm>
            <a:off x="1219200" y="3365500"/>
            <a:ext cx="4445000" cy="381000"/>
          </a:xfrm>
          <a:prstGeom prst="rect">
            <a:avLst/>
          </a:prstGeom>
          <a:noFill/>
        </p:spPr>
        <p:txBody>
          <a:bodyPr wrap="square" anchor="t" lIns="0" rIns="0" tIns="0" bIns="0">
            <a:spAutoFit/>
          </a:bodyPr>
          <a:lstStyle/>
          <a:p>
            <a:pPr algn="l"/>
            <a:r>
              <a:rPr sz="1100" b="0">
                <a:solidFill>
                  <a:srgbClr val="595959"/>
                </a:solidFill>
                <a:latin typeface="Lato"/>
              </a:rPr>
              <a:t>Merkt sich Vorlieben, Projekte und frühere Aufträge</a:t>
            </a:r>
          </a:p>
        </p:txBody>
      </p:sp>
      <p:sp>
        <p:nvSpPr>
          <p:cNvPr id="82" name="Oval 81"/>
          <p:cNvSpPr/>
          <p:nvPr/>
        </p:nvSpPr>
        <p:spPr>
          <a:xfrm>
            <a:off x="685800" y="3860800"/>
            <a:ext cx="381000" cy="3810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3" name="TextBox 82"/>
          <p:cNvSpPr txBox="1"/>
          <p:nvPr/>
        </p:nvSpPr>
        <p:spPr>
          <a:xfrm>
            <a:off x="685800" y="3860800"/>
            <a:ext cx="381000" cy="381000"/>
          </a:xfrm>
          <a:prstGeom prst="rect">
            <a:avLst/>
          </a:prstGeom>
          <a:noFill/>
        </p:spPr>
        <p:txBody>
          <a:bodyPr wrap="square" anchor="ctr" lIns="0" rIns="0" tIns="0" bIns="0">
            <a:spAutoFit/>
          </a:bodyPr>
          <a:lstStyle/>
          <a:p>
            <a:pPr algn="ctr"/>
            <a:r>
              <a:rPr sz="1300" b="0">
                <a:solidFill>
                  <a:srgbClr val="FFFFFF"/>
                </a:solidFill>
                <a:latin typeface="Poppins SemiBold"/>
              </a:rPr>
              <a:t>3</a:t>
            </a:r>
          </a:p>
        </p:txBody>
      </p:sp>
      <p:sp>
        <p:nvSpPr>
          <p:cNvPr id="84" name="TextBox 83"/>
          <p:cNvSpPr txBox="1"/>
          <p:nvPr/>
        </p:nvSpPr>
        <p:spPr>
          <a:xfrm>
            <a:off x="1219200" y="3848100"/>
            <a:ext cx="4445000" cy="215900"/>
          </a:xfrm>
          <a:prstGeom prst="rect">
            <a:avLst/>
          </a:prstGeom>
          <a:noFill/>
        </p:spPr>
        <p:txBody>
          <a:bodyPr wrap="square" anchor="t" lIns="0" rIns="0" tIns="0" bIns="0">
            <a:spAutoFit/>
          </a:bodyPr>
          <a:lstStyle/>
          <a:p>
            <a:pPr algn="l"/>
            <a:r>
              <a:rPr sz="1250" b="0">
                <a:solidFill>
                  <a:srgbClr val="1D1270"/>
                </a:solidFill>
                <a:latin typeface="Poppins SemiBold"/>
              </a:rPr>
              <a:t>Routinen</a:t>
            </a:r>
          </a:p>
        </p:txBody>
      </p:sp>
      <p:sp>
        <p:nvSpPr>
          <p:cNvPr id="85" name="TextBox 84"/>
          <p:cNvSpPr txBox="1"/>
          <p:nvPr/>
        </p:nvSpPr>
        <p:spPr>
          <a:xfrm>
            <a:off x="1219200" y="4064000"/>
            <a:ext cx="4445000" cy="381000"/>
          </a:xfrm>
          <a:prstGeom prst="rect">
            <a:avLst/>
          </a:prstGeom>
          <a:noFill/>
        </p:spPr>
        <p:txBody>
          <a:bodyPr wrap="square" anchor="t" lIns="0" rIns="0" tIns="0" bIns="0">
            <a:spAutoFit/>
          </a:bodyPr>
          <a:lstStyle/>
          <a:p>
            <a:pPr algn="l"/>
            <a:r>
              <a:rPr sz="1100" b="0">
                <a:solidFill>
                  <a:srgbClr val="595959"/>
                </a:solidFill>
                <a:latin typeface="Lato"/>
              </a:rPr>
              <a:t>Erledigt wiederkehrende Aufgaben nach Zeitplan oder Ereignis, rund um die Uhr</a:t>
            </a:r>
          </a:p>
        </p:txBody>
      </p:sp>
      <p:sp>
        <p:nvSpPr>
          <p:cNvPr id="86" name="Oval 85"/>
          <p:cNvSpPr/>
          <p:nvPr/>
        </p:nvSpPr>
        <p:spPr>
          <a:xfrm>
            <a:off x="685800" y="4559300"/>
            <a:ext cx="381000" cy="3810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7" name="TextBox 86"/>
          <p:cNvSpPr txBox="1"/>
          <p:nvPr/>
        </p:nvSpPr>
        <p:spPr>
          <a:xfrm>
            <a:off x="685800" y="4559300"/>
            <a:ext cx="381000" cy="381000"/>
          </a:xfrm>
          <a:prstGeom prst="rect">
            <a:avLst/>
          </a:prstGeom>
          <a:noFill/>
        </p:spPr>
        <p:txBody>
          <a:bodyPr wrap="square" anchor="ctr" lIns="0" rIns="0" tIns="0" bIns="0">
            <a:spAutoFit/>
          </a:bodyPr>
          <a:lstStyle/>
          <a:p>
            <a:pPr algn="ctr"/>
            <a:r>
              <a:rPr sz="1300" b="0">
                <a:solidFill>
                  <a:srgbClr val="FFFFFF"/>
                </a:solidFill>
                <a:latin typeface="Poppins SemiBold"/>
              </a:rPr>
              <a:t>4</a:t>
            </a:r>
          </a:p>
        </p:txBody>
      </p:sp>
      <p:sp>
        <p:nvSpPr>
          <p:cNvPr id="88" name="TextBox 87"/>
          <p:cNvSpPr txBox="1"/>
          <p:nvPr/>
        </p:nvSpPr>
        <p:spPr>
          <a:xfrm>
            <a:off x="1219200" y="4546600"/>
            <a:ext cx="4445000" cy="215900"/>
          </a:xfrm>
          <a:prstGeom prst="rect">
            <a:avLst/>
          </a:prstGeom>
          <a:noFill/>
        </p:spPr>
        <p:txBody>
          <a:bodyPr wrap="square" anchor="t" lIns="0" rIns="0" tIns="0" bIns="0">
            <a:spAutoFit/>
          </a:bodyPr>
          <a:lstStyle/>
          <a:p>
            <a:pPr algn="l"/>
            <a:r>
              <a:rPr sz="1250" b="0">
                <a:solidFill>
                  <a:srgbClr val="1D1270"/>
                </a:solidFill>
                <a:latin typeface="Poppins SemiBold"/>
              </a:rPr>
              <a:t>Mehrere Bots im Team</a:t>
            </a:r>
          </a:p>
        </p:txBody>
      </p:sp>
      <p:sp>
        <p:nvSpPr>
          <p:cNvPr id="89" name="TextBox 88"/>
          <p:cNvSpPr txBox="1"/>
          <p:nvPr/>
        </p:nvSpPr>
        <p:spPr>
          <a:xfrm>
            <a:off x="1219200" y="4762500"/>
            <a:ext cx="4445000" cy="381000"/>
          </a:xfrm>
          <a:prstGeom prst="rect">
            <a:avLst/>
          </a:prstGeom>
          <a:noFill/>
        </p:spPr>
        <p:txBody>
          <a:bodyPr wrap="square" anchor="t" lIns="0" rIns="0" tIns="0" bIns="0">
            <a:spAutoFit/>
          </a:bodyPr>
          <a:lstStyle/>
          <a:p>
            <a:pPr algn="l"/>
            <a:r>
              <a:rPr sz="1100" b="0">
                <a:solidFill>
                  <a:srgbClr val="595959"/>
                </a:solidFill>
                <a:latin typeface="Lato"/>
              </a:rPr>
              <a:t>Spezialisierte Agenten teilen sich die Arbeit, ein Team teilt sich Bots</a:t>
            </a:r>
          </a:p>
        </p:txBody>
      </p:sp>
      <p:sp>
        <p:nvSpPr>
          <p:cNvPr id="90" name="Oval 89"/>
          <p:cNvSpPr/>
          <p:nvPr/>
        </p:nvSpPr>
        <p:spPr>
          <a:xfrm>
            <a:off x="685800" y="5257800"/>
            <a:ext cx="381000" cy="3810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1" name="TextBox 90"/>
          <p:cNvSpPr txBox="1"/>
          <p:nvPr/>
        </p:nvSpPr>
        <p:spPr>
          <a:xfrm>
            <a:off x="685800" y="5257800"/>
            <a:ext cx="381000" cy="381000"/>
          </a:xfrm>
          <a:prstGeom prst="rect">
            <a:avLst/>
          </a:prstGeom>
          <a:noFill/>
        </p:spPr>
        <p:txBody>
          <a:bodyPr wrap="square" anchor="ctr" lIns="0" rIns="0" tIns="0" bIns="0">
            <a:spAutoFit/>
          </a:bodyPr>
          <a:lstStyle/>
          <a:p>
            <a:pPr algn="ctr"/>
            <a:r>
              <a:rPr sz="1300" b="0">
                <a:solidFill>
                  <a:srgbClr val="FFFFFF"/>
                </a:solidFill>
                <a:latin typeface="Poppins SemiBold"/>
              </a:rPr>
              <a:t>5</a:t>
            </a:r>
          </a:p>
        </p:txBody>
      </p:sp>
      <p:sp>
        <p:nvSpPr>
          <p:cNvPr id="92" name="TextBox 91"/>
          <p:cNvSpPr txBox="1"/>
          <p:nvPr/>
        </p:nvSpPr>
        <p:spPr>
          <a:xfrm>
            <a:off x="1219200" y="5245100"/>
            <a:ext cx="4445000" cy="215900"/>
          </a:xfrm>
          <a:prstGeom prst="rect">
            <a:avLst/>
          </a:prstGeom>
          <a:noFill/>
        </p:spPr>
        <p:txBody>
          <a:bodyPr wrap="square" anchor="t" lIns="0" rIns="0" tIns="0" bIns="0">
            <a:spAutoFit/>
          </a:bodyPr>
          <a:lstStyle/>
          <a:p>
            <a:pPr algn="l"/>
            <a:r>
              <a:rPr sz="1250" b="0">
                <a:solidFill>
                  <a:srgbClr val="1D1270"/>
                </a:solidFill>
                <a:latin typeface="Poppins SemiBold"/>
              </a:rPr>
              <a:t>Fragt vor dem Handeln</a:t>
            </a:r>
          </a:p>
        </p:txBody>
      </p:sp>
      <p:sp>
        <p:nvSpPr>
          <p:cNvPr id="93" name="TextBox 92"/>
          <p:cNvSpPr txBox="1"/>
          <p:nvPr/>
        </p:nvSpPr>
        <p:spPr>
          <a:xfrm>
            <a:off x="1219200" y="5461000"/>
            <a:ext cx="4445000" cy="381000"/>
          </a:xfrm>
          <a:prstGeom prst="rect">
            <a:avLst/>
          </a:prstGeom>
          <a:noFill/>
        </p:spPr>
        <p:txBody>
          <a:bodyPr wrap="square" anchor="t" lIns="0" rIns="0" tIns="0" bIns="0">
            <a:spAutoFit/>
          </a:bodyPr>
          <a:lstStyle/>
          <a:p>
            <a:pPr algn="l"/>
            <a:r>
              <a:rPr sz="1100" b="0">
                <a:solidFill>
                  <a:srgbClr val="595959"/>
                </a:solidFill>
                <a:latin typeface="Lato"/>
              </a:rPr>
              <a:t>Holt vor wichtigen Schritten wie Senden, Kaufen oder Löschen die Zustimmung ein</a:t>
            </a:r>
          </a:p>
        </p:txBody>
      </p:sp>
      <p:sp>
        <p:nvSpPr>
          <p:cNvPr id="94" name="Rounded Rectangle 93"/>
          <p:cNvSpPr/>
          <p:nvPr/>
        </p:nvSpPr>
        <p:spPr>
          <a:xfrm>
            <a:off x="6070600" y="2108200"/>
            <a:ext cx="5435600" cy="3835400"/>
          </a:xfrm>
          <a:prstGeom prst="roundRect">
            <a:avLst>
              <a:gd name="adj" fmla="val 4000"/>
            </a:avLst>
          </a:prstGeom>
          <a:solidFill>
            <a:srgbClr val="F2F2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5" name="TextBox 94"/>
          <p:cNvSpPr txBox="1"/>
          <p:nvPr/>
        </p:nvSpPr>
        <p:spPr>
          <a:xfrm>
            <a:off x="6299200" y="2235200"/>
            <a:ext cx="5080000" cy="228600"/>
          </a:xfrm>
          <a:prstGeom prst="rect">
            <a:avLst/>
          </a:prstGeom>
          <a:noFill/>
        </p:spPr>
        <p:txBody>
          <a:bodyPr wrap="square" anchor="t" lIns="0" rIns="0" tIns="0" bIns="0">
            <a:spAutoFit/>
          </a:bodyPr>
          <a:lstStyle/>
          <a:p>
            <a:pPr algn="l"/>
            <a:r>
              <a:rPr sz="1300" b="0">
                <a:solidFill>
                  <a:srgbClr val="3D4C61"/>
                </a:solidFill>
                <a:latin typeface="Poppins SemiBold"/>
              </a:rPr>
              <a:t>Kleine Zeitleiste 2025–2026</a:t>
            </a:r>
          </a:p>
        </p:txBody>
      </p:sp>
      <p:sp>
        <p:nvSpPr>
          <p:cNvPr id="96" name="Rectangle 95"/>
          <p:cNvSpPr/>
          <p:nvPr/>
        </p:nvSpPr>
        <p:spPr>
          <a:xfrm>
            <a:off x="6489700" y="2717800"/>
            <a:ext cx="25400" cy="2692400"/>
          </a:xfrm>
          <a:prstGeom prst="rect">
            <a:avLst/>
          </a:prstGeom>
          <a:solidFill>
            <a:srgbClr val="BFBFB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7" name="Oval 96"/>
          <p:cNvSpPr/>
          <p:nvPr/>
        </p:nvSpPr>
        <p:spPr>
          <a:xfrm>
            <a:off x="6426200" y="2635250"/>
            <a:ext cx="152400" cy="152400"/>
          </a:xfrm>
          <a:prstGeom prst="ellipse">
            <a:avLst/>
          </a:prstGeom>
          <a:solidFill>
            <a:srgbClr val="FFFFFF"/>
          </a:solidFill>
          <a:ln w="19050">
            <a:solidFill>
              <a:srgbClr val="9AA3AE"/>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8" name="TextBox 97"/>
          <p:cNvSpPr txBox="1"/>
          <p:nvPr/>
        </p:nvSpPr>
        <p:spPr>
          <a:xfrm>
            <a:off x="6680200" y="2616200"/>
            <a:ext cx="787400" cy="203200"/>
          </a:xfrm>
          <a:prstGeom prst="rect">
            <a:avLst/>
          </a:prstGeom>
          <a:noFill/>
        </p:spPr>
        <p:txBody>
          <a:bodyPr wrap="square" anchor="t" lIns="0" rIns="0" tIns="0" bIns="0">
            <a:spAutoFit/>
          </a:bodyPr>
          <a:lstStyle/>
          <a:p>
            <a:pPr algn="l"/>
            <a:r>
              <a:rPr sz="1000" b="1">
                <a:solidFill>
                  <a:srgbClr val="808080"/>
                </a:solidFill>
                <a:latin typeface="Poppins"/>
              </a:rPr>
              <a:t>Apr 2025</a:t>
            </a:r>
          </a:p>
        </p:txBody>
      </p:sp>
      <p:pic>
        <p:nvPicPr>
          <p:cNvPr id="99" name="Picture 98" descr="image.png"/>
          <p:cNvPicPr>
            <a:picLocks noChangeAspect="1"/>
          </p:cNvPicPr>
          <p:nvPr/>
        </p:nvPicPr>
        <p:blipFill>
          <a:blip r:embed="rId2"/>
          <a:stretch>
            <a:fillRect/>
          </a:stretch>
        </p:blipFill>
        <p:spPr>
          <a:xfrm>
            <a:off x="7493000" y="2635250"/>
            <a:ext cx="165100" cy="165100"/>
          </a:xfrm>
          <a:prstGeom prst="rect">
            <a:avLst/>
          </a:prstGeom>
        </p:spPr>
      </p:pic>
      <p:sp>
        <p:nvSpPr>
          <p:cNvPr id="100" name="TextBox 99"/>
          <p:cNvSpPr txBox="1"/>
          <p:nvPr/>
        </p:nvSpPr>
        <p:spPr>
          <a:xfrm>
            <a:off x="7721600" y="2616200"/>
            <a:ext cx="3733800" cy="203200"/>
          </a:xfrm>
          <a:prstGeom prst="rect">
            <a:avLst/>
          </a:prstGeom>
          <a:noFill/>
        </p:spPr>
        <p:txBody>
          <a:bodyPr wrap="square" anchor="t" lIns="0" rIns="0" tIns="0" bIns="0">
            <a:spAutoFit/>
          </a:bodyPr>
          <a:lstStyle/>
          <a:p>
            <a:pPr algn="l"/>
            <a:r>
              <a:rPr sz="1200" b="0">
                <a:solidFill>
                  <a:srgbClr val="3D4C61"/>
                </a:solidFill>
                <a:latin typeface="Poppins SemiBold"/>
              </a:rPr>
              <a:t>Agent2Agent (A2A)</a:t>
            </a:r>
          </a:p>
        </p:txBody>
      </p:sp>
      <p:sp>
        <p:nvSpPr>
          <p:cNvPr id="101" name="TextBox 100"/>
          <p:cNvSpPr txBox="1"/>
          <p:nvPr/>
        </p:nvSpPr>
        <p:spPr>
          <a:xfrm>
            <a:off x="7721600" y="2819400"/>
            <a:ext cx="3733800" cy="254000"/>
          </a:xfrm>
          <a:prstGeom prst="rect">
            <a:avLst/>
          </a:prstGeom>
          <a:noFill/>
        </p:spPr>
        <p:txBody>
          <a:bodyPr wrap="square" anchor="t" lIns="0" rIns="0" tIns="0" bIns="0">
            <a:spAutoFit/>
          </a:bodyPr>
          <a:lstStyle/>
          <a:p>
            <a:pPr algn="l"/>
            <a:r>
              <a:rPr sz="1000" b="0">
                <a:solidFill>
                  <a:srgbClr val="595959"/>
                </a:solidFill>
                <a:latin typeface="Lato"/>
              </a:rPr>
              <a:t>Google: offenes Protokoll zwischen Agenten</a:t>
            </a:r>
          </a:p>
        </p:txBody>
      </p:sp>
      <p:sp>
        <p:nvSpPr>
          <p:cNvPr id="102" name="Oval 101"/>
          <p:cNvSpPr/>
          <p:nvPr/>
        </p:nvSpPr>
        <p:spPr>
          <a:xfrm>
            <a:off x="6426200" y="3155950"/>
            <a:ext cx="152400" cy="152400"/>
          </a:xfrm>
          <a:prstGeom prst="ellipse">
            <a:avLst/>
          </a:prstGeom>
          <a:solidFill>
            <a:srgbClr val="FFFFFF"/>
          </a:solidFill>
          <a:ln w="19050">
            <a:solidFill>
              <a:srgbClr val="9AA3AE"/>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3" name="TextBox 102"/>
          <p:cNvSpPr txBox="1"/>
          <p:nvPr/>
        </p:nvSpPr>
        <p:spPr>
          <a:xfrm>
            <a:off x="6680200" y="3136900"/>
            <a:ext cx="787400" cy="203200"/>
          </a:xfrm>
          <a:prstGeom prst="rect">
            <a:avLst/>
          </a:prstGeom>
          <a:noFill/>
        </p:spPr>
        <p:txBody>
          <a:bodyPr wrap="square" anchor="t" lIns="0" rIns="0" tIns="0" bIns="0">
            <a:spAutoFit/>
          </a:bodyPr>
          <a:lstStyle/>
          <a:p>
            <a:pPr algn="l"/>
            <a:r>
              <a:rPr sz="1000" b="1">
                <a:solidFill>
                  <a:srgbClr val="808080"/>
                </a:solidFill>
                <a:latin typeface="Poppins"/>
              </a:rPr>
              <a:t>Dez 2025</a:t>
            </a:r>
          </a:p>
        </p:txBody>
      </p:sp>
      <p:pic>
        <p:nvPicPr>
          <p:cNvPr id="104" name="Picture 103" descr="linuxfoundation.png"/>
          <p:cNvPicPr>
            <a:picLocks noChangeAspect="1"/>
          </p:cNvPicPr>
          <p:nvPr/>
        </p:nvPicPr>
        <p:blipFill>
          <a:blip r:embed="rId3"/>
          <a:stretch>
            <a:fillRect/>
          </a:stretch>
        </p:blipFill>
        <p:spPr>
          <a:xfrm>
            <a:off x="7493000" y="3155950"/>
            <a:ext cx="165100" cy="165100"/>
          </a:xfrm>
          <a:prstGeom prst="rect">
            <a:avLst/>
          </a:prstGeom>
        </p:spPr>
      </p:pic>
      <p:sp>
        <p:nvSpPr>
          <p:cNvPr id="105" name="TextBox 104"/>
          <p:cNvSpPr txBox="1"/>
          <p:nvPr/>
        </p:nvSpPr>
        <p:spPr>
          <a:xfrm>
            <a:off x="7721600" y="3136900"/>
            <a:ext cx="3733800" cy="203200"/>
          </a:xfrm>
          <a:prstGeom prst="rect">
            <a:avLst/>
          </a:prstGeom>
          <a:noFill/>
        </p:spPr>
        <p:txBody>
          <a:bodyPr wrap="square" anchor="t" lIns="0" rIns="0" tIns="0" bIns="0">
            <a:spAutoFit/>
          </a:bodyPr>
          <a:lstStyle/>
          <a:p>
            <a:pPr algn="l"/>
            <a:r>
              <a:rPr sz="1200" b="0">
                <a:solidFill>
                  <a:srgbClr val="3D4C61"/>
                </a:solidFill>
                <a:latin typeface="Poppins SemiBold"/>
              </a:rPr>
              <a:t>Agentic AI Foundation</a:t>
            </a:r>
          </a:p>
        </p:txBody>
      </p:sp>
      <p:sp>
        <p:nvSpPr>
          <p:cNvPr id="106" name="TextBox 105"/>
          <p:cNvSpPr txBox="1"/>
          <p:nvPr/>
        </p:nvSpPr>
        <p:spPr>
          <a:xfrm>
            <a:off x="7721600" y="3340100"/>
            <a:ext cx="3733800" cy="254000"/>
          </a:xfrm>
          <a:prstGeom prst="rect">
            <a:avLst/>
          </a:prstGeom>
          <a:noFill/>
        </p:spPr>
        <p:txBody>
          <a:bodyPr wrap="square" anchor="t" lIns="0" rIns="0" tIns="0" bIns="0">
            <a:spAutoFit/>
          </a:bodyPr>
          <a:lstStyle/>
          <a:p>
            <a:pPr algn="l"/>
            <a:r>
              <a:rPr sz="1000" b="0">
                <a:solidFill>
                  <a:srgbClr val="595959"/>
                </a:solidFill>
                <a:latin typeface="Lato"/>
              </a:rPr>
              <a:t>Linux Foundation: neutrales Dach für MCP und Co.</a:t>
            </a:r>
          </a:p>
        </p:txBody>
      </p:sp>
      <p:sp>
        <p:nvSpPr>
          <p:cNvPr id="107" name="Oval 106"/>
          <p:cNvSpPr/>
          <p:nvPr/>
        </p:nvSpPr>
        <p:spPr>
          <a:xfrm>
            <a:off x="6426200" y="3676650"/>
            <a:ext cx="152400" cy="1524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8" name="TextBox 107"/>
          <p:cNvSpPr txBox="1"/>
          <p:nvPr/>
        </p:nvSpPr>
        <p:spPr>
          <a:xfrm>
            <a:off x="6680200" y="3657600"/>
            <a:ext cx="787400" cy="203200"/>
          </a:xfrm>
          <a:prstGeom prst="rect">
            <a:avLst/>
          </a:prstGeom>
          <a:noFill/>
        </p:spPr>
        <p:txBody>
          <a:bodyPr wrap="square" anchor="t" lIns="0" rIns="0" tIns="0" bIns="0">
            <a:spAutoFit/>
          </a:bodyPr>
          <a:lstStyle/>
          <a:p>
            <a:pPr algn="l"/>
            <a:r>
              <a:rPr sz="1000" b="1">
                <a:solidFill>
                  <a:srgbClr val="808080"/>
                </a:solidFill>
                <a:latin typeface="Poppins"/>
              </a:rPr>
              <a:t>Mai 2026</a:t>
            </a:r>
          </a:p>
        </p:txBody>
      </p:sp>
      <p:sp>
        <p:nvSpPr>
          <p:cNvPr id="110" name="TextBox 109"/>
          <p:cNvSpPr txBox="1"/>
          <p:nvPr/>
        </p:nvSpPr>
        <p:spPr>
          <a:xfrm>
            <a:off x="7721600" y="3657600"/>
            <a:ext cx="3733800" cy="203200"/>
          </a:xfrm>
          <a:prstGeom prst="rect">
            <a:avLst/>
          </a:prstGeom>
          <a:noFill/>
        </p:spPr>
        <p:txBody>
          <a:bodyPr wrap="square" anchor="t" lIns="0" rIns="0" tIns="0" bIns="0">
            <a:spAutoFit/>
          </a:bodyPr>
          <a:lstStyle/>
          <a:p>
            <a:pPr algn="l"/>
            <a:r>
              <a:rPr sz="1200" b="0">
                <a:solidFill>
                  <a:srgbClr val="1D1270"/>
                </a:solidFill>
                <a:latin typeface="Poppins SemiBold"/>
              </a:rPr>
              <a:t>Gemini Spark</a:t>
            </a:r>
          </a:p>
        </p:txBody>
      </p:sp>
      <p:sp>
        <p:nvSpPr>
          <p:cNvPr id="111" name="TextBox 110"/>
          <p:cNvSpPr txBox="1"/>
          <p:nvPr/>
        </p:nvSpPr>
        <p:spPr>
          <a:xfrm>
            <a:off x="7721600" y="3860800"/>
            <a:ext cx="3733800" cy="254000"/>
          </a:xfrm>
          <a:prstGeom prst="rect">
            <a:avLst/>
          </a:prstGeom>
          <a:noFill/>
        </p:spPr>
        <p:txBody>
          <a:bodyPr wrap="square" anchor="t" lIns="0" rIns="0" tIns="0" bIns="0">
            <a:spAutoFit/>
          </a:bodyPr>
          <a:lstStyle/>
          <a:p>
            <a:pPr algn="l"/>
            <a:r>
              <a:rPr sz="1000" b="0">
                <a:solidFill>
                  <a:srgbClr val="595959"/>
                </a:solidFill>
                <a:latin typeface="Lato"/>
              </a:rPr>
              <a:t>Google: persönlicher Agent rund um die Uhr in der Cloud</a:t>
            </a:r>
          </a:p>
        </p:txBody>
      </p:sp>
      <p:sp>
        <p:nvSpPr>
          <p:cNvPr id="112" name="Oval 111"/>
          <p:cNvSpPr/>
          <p:nvPr/>
        </p:nvSpPr>
        <p:spPr>
          <a:xfrm>
            <a:off x="6426200" y="4197350"/>
            <a:ext cx="152400" cy="1524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3" name="TextBox 112"/>
          <p:cNvSpPr txBox="1"/>
          <p:nvPr/>
        </p:nvSpPr>
        <p:spPr>
          <a:xfrm>
            <a:off x="6680200" y="4178300"/>
            <a:ext cx="787400" cy="203200"/>
          </a:xfrm>
          <a:prstGeom prst="rect">
            <a:avLst/>
          </a:prstGeom>
          <a:noFill/>
        </p:spPr>
        <p:txBody>
          <a:bodyPr wrap="square" anchor="t" lIns="0" rIns="0" tIns="0" bIns="0">
            <a:spAutoFit/>
          </a:bodyPr>
          <a:lstStyle/>
          <a:p>
            <a:pPr algn="l"/>
            <a:r>
              <a:rPr sz="1000" b="1">
                <a:solidFill>
                  <a:srgbClr val="808080"/>
                </a:solidFill>
                <a:latin typeface="Poppins"/>
              </a:rPr>
              <a:t>Aug 2026</a:t>
            </a:r>
          </a:p>
        </p:txBody>
      </p:sp>
      <p:sp>
        <p:nvSpPr>
          <p:cNvPr id="115" name="TextBox 114"/>
          <p:cNvSpPr txBox="1"/>
          <p:nvPr/>
        </p:nvSpPr>
        <p:spPr>
          <a:xfrm>
            <a:off x="7721600" y="4178300"/>
            <a:ext cx="3733800" cy="203200"/>
          </a:xfrm>
          <a:prstGeom prst="rect">
            <a:avLst/>
          </a:prstGeom>
          <a:noFill/>
        </p:spPr>
        <p:txBody>
          <a:bodyPr wrap="square" anchor="t" lIns="0" rIns="0" tIns="0" bIns="0">
            <a:spAutoFit/>
          </a:bodyPr>
          <a:lstStyle/>
          <a:p>
            <a:pPr algn="l"/>
            <a:r>
              <a:rPr sz="1200" b="0">
                <a:solidFill>
                  <a:srgbClr val="1D1270"/>
                </a:solidFill>
                <a:latin typeface="Poppins SemiBold"/>
              </a:rPr>
              <a:t>Grok Bot</a:t>
            </a:r>
          </a:p>
        </p:txBody>
      </p:sp>
      <p:sp>
        <p:nvSpPr>
          <p:cNvPr id="116" name="TextBox 115"/>
          <p:cNvSpPr txBox="1"/>
          <p:nvPr/>
        </p:nvSpPr>
        <p:spPr>
          <a:xfrm>
            <a:off x="7721600" y="4381500"/>
            <a:ext cx="3733800" cy="254000"/>
          </a:xfrm>
          <a:prstGeom prst="rect">
            <a:avLst/>
          </a:prstGeom>
          <a:noFill/>
        </p:spPr>
        <p:txBody>
          <a:bodyPr wrap="square" anchor="t" lIns="0" rIns="0" tIns="0" bIns="0">
            <a:spAutoFit/>
          </a:bodyPr>
          <a:lstStyle/>
          <a:p>
            <a:pPr algn="l"/>
            <a:r>
              <a:rPr sz="1000" b="0">
                <a:solidFill>
                  <a:srgbClr val="595959"/>
                </a:solidFill>
                <a:latin typeface="Lato"/>
              </a:rPr>
              <a:t>SpaceXSI: Team mit eigenem Rechner, Team Bots ab 28.09.</a:t>
            </a:r>
          </a:p>
        </p:txBody>
      </p:sp>
      <p:sp>
        <p:nvSpPr>
          <p:cNvPr id="117" name="Oval 116"/>
          <p:cNvSpPr/>
          <p:nvPr/>
        </p:nvSpPr>
        <p:spPr>
          <a:xfrm>
            <a:off x="6426200" y="4718050"/>
            <a:ext cx="152400" cy="1524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8" name="TextBox 117"/>
          <p:cNvSpPr txBox="1"/>
          <p:nvPr/>
        </p:nvSpPr>
        <p:spPr>
          <a:xfrm>
            <a:off x="6680200" y="4699000"/>
            <a:ext cx="787400" cy="203200"/>
          </a:xfrm>
          <a:prstGeom prst="rect">
            <a:avLst/>
          </a:prstGeom>
          <a:noFill/>
        </p:spPr>
        <p:txBody>
          <a:bodyPr wrap="square" anchor="t" lIns="0" rIns="0" tIns="0" bIns="0">
            <a:spAutoFit/>
          </a:bodyPr>
          <a:lstStyle/>
          <a:p>
            <a:pPr algn="l"/>
            <a:r>
              <a:rPr sz="1000" b="1">
                <a:solidFill>
                  <a:srgbClr val="808080"/>
                </a:solidFill>
                <a:latin typeface="Poppins"/>
              </a:rPr>
              <a:t>Sep 2026</a:t>
            </a:r>
          </a:p>
        </p:txBody>
      </p:sp>
      <p:sp>
        <p:nvSpPr>
          <p:cNvPr id="120" name="TextBox 119"/>
          <p:cNvSpPr txBox="1"/>
          <p:nvPr/>
        </p:nvSpPr>
        <p:spPr>
          <a:xfrm>
            <a:off x="7721600" y="4699000"/>
            <a:ext cx="3733800" cy="203200"/>
          </a:xfrm>
          <a:prstGeom prst="rect">
            <a:avLst/>
          </a:prstGeom>
          <a:noFill/>
        </p:spPr>
        <p:txBody>
          <a:bodyPr wrap="square" anchor="t" lIns="0" rIns="0" tIns="0" bIns="0">
            <a:spAutoFit/>
          </a:bodyPr>
          <a:lstStyle/>
          <a:p>
            <a:pPr algn="l"/>
            <a:r>
              <a:rPr sz="1200" b="0">
                <a:solidFill>
                  <a:srgbClr val="1D1270"/>
                </a:solidFill>
                <a:latin typeface="Poppins SemiBold"/>
              </a:rPr>
              <a:t>ChatGPT dots</a:t>
            </a:r>
          </a:p>
        </p:txBody>
      </p:sp>
      <p:sp>
        <p:nvSpPr>
          <p:cNvPr id="121" name="TextBox 120"/>
          <p:cNvSpPr txBox="1"/>
          <p:nvPr/>
        </p:nvSpPr>
        <p:spPr>
          <a:xfrm>
            <a:off x="7721600" y="4902200"/>
            <a:ext cx="3733800" cy="254000"/>
          </a:xfrm>
          <a:prstGeom prst="rect">
            <a:avLst/>
          </a:prstGeom>
          <a:noFill/>
        </p:spPr>
        <p:txBody>
          <a:bodyPr wrap="square" anchor="t" lIns="0" rIns="0" tIns="0" bIns="0">
            <a:spAutoFit/>
          </a:bodyPr>
          <a:lstStyle/>
          <a:p>
            <a:pPr algn="l"/>
            <a:r>
              <a:rPr sz="1000" b="0">
                <a:solidFill>
                  <a:srgbClr val="595959"/>
                </a:solidFill>
                <a:latin typeface="Lato"/>
              </a:rPr>
              <a:t>OpenAI: Agenten rund um die Uhr, eigener Cloud-Rechner</a:t>
            </a:r>
          </a:p>
        </p:txBody>
      </p:sp>
      <p:sp>
        <p:nvSpPr>
          <p:cNvPr id="122" name="Oval 121"/>
          <p:cNvSpPr/>
          <p:nvPr/>
        </p:nvSpPr>
        <p:spPr>
          <a:xfrm>
            <a:off x="6426200" y="5238750"/>
            <a:ext cx="152400" cy="1524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3" name="TextBox 122"/>
          <p:cNvSpPr txBox="1"/>
          <p:nvPr/>
        </p:nvSpPr>
        <p:spPr>
          <a:xfrm>
            <a:off x="6680200" y="5219700"/>
            <a:ext cx="787400" cy="203200"/>
          </a:xfrm>
          <a:prstGeom prst="rect">
            <a:avLst/>
          </a:prstGeom>
          <a:noFill/>
        </p:spPr>
        <p:txBody>
          <a:bodyPr wrap="square" anchor="t" lIns="0" rIns="0" tIns="0" bIns="0">
            <a:spAutoFit/>
          </a:bodyPr>
          <a:lstStyle/>
          <a:p>
            <a:pPr algn="l"/>
            <a:r>
              <a:rPr sz="1000" b="1">
                <a:solidFill>
                  <a:srgbClr val="808080"/>
                </a:solidFill>
                <a:latin typeface="Poppins"/>
              </a:rPr>
              <a:t>Okt 2026</a:t>
            </a:r>
          </a:p>
        </p:txBody>
      </p:sp>
      <p:sp>
        <p:nvSpPr>
          <p:cNvPr id="125" name="TextBox 124"/>
          <p:cNvSpPr txBox="1"/>
          <p:nvPr/>
        </p:nvSpPr>
        <p:spPr>
          <a:xfrm>
            <a:off x="7721600" y="5219700"/>
            <a:ext cx="3733800" cy="203200"/>
          </a:xfrm>
          <a:prstGeom prst="rect">
            <a:avLst/>
          </a:prstGeom>
          <a:noFill/>
        </p:spPr>
        <p:txBody>
          <a:bodyPr wrap="square" anchor="t" lIns="0" rIns="0" tIns="0" bIns="0">
            <a:spAutoFit/>
          </a:bodyPr>
          <a:lstStyle/>
          <a:p>
            <a:pPr algn="l"/>
            <a:r>
              <a:rPr sz="1200" b="0">
                <a:solidFill>
                  <a:srgbClr val="1D1270"/>
                </a:solidFill>
                <a:latin typeface="Poppins SemiBold"/>
              </a:rPr>
              <a:t>Claude Duet</a:t>
            </a:r>
          </a:p>
        </p:txBody>
      </p:sp>
      <p:sp>
        <p:nvSpPr>
          <p:cNvPr id="126" name="TextBox 125"/>
          <p:cNvSpPr txBox="1"/>
          <p:nvPr/>
        </p:nvSpPr>
        <p:spPr>
          <a:xfrm>
            <a:off x="7721600" y="5422900"/>
            <a:ext cx="3733800" cy="254000"/>
          </a:xfrm>
          <a:prstGeom prst="rect">
            <a:avLst/>
          </a:prstGeom>
          <a:noFill/>
        </p:spPr>
        <p:txBody>
          <a:bodyPr wrap="square" anchor="t" lIns="0" rIns="0" tIns="0" bIns="0">
            <a:spAutoFit/>
          </a:bodyPr>
          <a:lstStyle/>
          <a:p>
            <a:pPr algn="l"/>
            <a:r>
              <a:rPr sz="1000" b="0">
                <a:solidFill>
                  <a:srgbClr val="595959"/>
                </a:solidFill>
                <a:latin typeface="Lato"/>
              </a:rPr>
              <a:t>Anthropic: eigene VM, fragt vor dem Handeln</a:t>
            </a:r>
          </a:p>
        </p:txBody>
      </p:sp>
      <p:sp>
        <p:nvSpPr>
          <p:cNvPr id="127" name="Oval 126"/>
          <p:cNvSpPr/>
          <p:nvPr/>
        </p:nvSpPr>
        <p:spPr>
          <a:xfrm>
            <a:off x="6324600" y="5753100"/>
            <a:ext cx="114300" cy="114300"/>
          </a:xfrm>
          <a:prstGeom prst="ellipse">
            <a:avLst/>
          </a:prstGeom>
          <a:solidFill>
            <a:srgbClr val="FFFFFF"/>
          </a:solidFill>
          <a:ln w="19050">
            <a:solidFill>
              <a:srgbClr val="9AA3AE"/>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8" name="TextBox 127"/>
          <p:cNvSpPr txBox="1"/>
          <p:nvPr/>
        </p:nvSpPr>
        <p:spPr>
          <a:xfrm>
            <a:off x="6489700" y="5715000"/>
            <a:ext cx="1524000" cy="177800"/>
          </a:xfrm>
          <a:prstGeom prst="rect">
            <a:avLst/>
          </a:prstGeom>
          <a:noFill/>
        </p:spPr>
        <p:txBody>
          <a:bodyPr wrap="square" anchor="t" lIns="0" rIns="0" tIns="0" bIns="0">
            <a:spAutoFit/>
          </a:bodyPr>
          <a:lstStyle/>
          <a:p>
            <a:pPr algn="l"/>
            <a:r>
              <a:rPr sz="900" b="0">
                <a:solidFill>
                  <a:srgbClr val="595959"/>
                </a:solidFill>
                <a:latin typeface="Lato"/>
              </a:rPr>
              <a:t>Grundlage: offene Standards</a:t>
            </a:r>
          </a:p>
        </p:txBody>
      </p:sp>
      <p:sp>
        <p:nvSpPr>
          <p:cNvPr id="129" name="Oval 128"/>
          <p:cNvSpPr/>
          <p:nvPr/>
        </p:nvSpPr>
        <p:spPr>
          <a:xfrm>
            <a:off x="8382000" y="5753100"/>
            <a:ext cx="114300" cy="114300"/>
          </a:xfrm>
          <a:prstGeom prst="ellipse">
            <a:avLst/>
          </a:prstGeom>
          <a:solidFill>
            <a:srgbClr val="1D12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0" name="TextBox 129"/>
          <p:cNvSpPr txBox="1"/>
          <p:nvPr/>
        </p:nvSpPr>
        <p:spPr>
          <a:xfrm>
            <a:off x="8547100" y="5715000"/>
            <a:ext cx="2794000" cy="177800"/>
          </a:xfrm>
          <a:prstGeom prst="rect">
            <a:avLst/>
          </a:prstGeom>
          <a:noFill/>
        </p:spPr>
        <p:txBody>
          <a:bodyPr wrap="square" anchor="t" lIns="0" rIns="0" tIns="0" bIns="0">
            <a:spAutoFit/>
          </a:bodyPr>
          <a:lstStyle/>
          <a:p>
            <a:pPr algn="l"/>
            <a:r>
              <a:rPr sz="900" b="0">
                <a:solidFill>
                  <a:srgbClr val="595959"/>
                </a:solidFill>
                <a:latin typeface="Lato"/>
              </a:rPr>
              <a:t>Agenten-Teams (Stufe 4)</a:t>
            </a:r>
          </a:p>
        </p:txBody>
      </p:sp>
      <p:sp>
        <p:nvSpPr>
          <p:cNvPr id="131" name="TextBox 130"/>
          <p:cNvSpPr txBox="1"/>
          <p:nvPr/>
        </p:nvSpPr>
        <p:spPr>
          <a:xfrm>
            <a:off x="685800" y="6019800"/>
            <a:ext cx="5334000" cy="177800"/>
          </a:xfrm>
          <a:prstGeom prst="rect">
            <a:avLst/>
          </a:prstGeom>
          <a:noFill/>
        </p:spPr>
        <p:txBody>
          <a:bodyPr wrap="square" anchor="t" lIns="0" rIns="0" tIns="0" bIns="0">
            <a:spAutoFit/>
          </a:bodyPr>
          <a:lstStyle/>
          <a:p>
            <a:pPr algn="l"/>
            <a:r>
              <a:rPr sz="900" b="0">
                <a:solidFill>
                  <a:srgbClr val="808080"/>
                </a:solidFill>
                <a:latin typeface="Lato"/>
              </a:rPr>
              <a:t>Herstellerangaben, Stand 01.11.2026</a:t>
            </a:r>
          </a:p>
        </p:txBody>
      </p:sp>
      <p:sp>
        <p:nvSpPr>
          <p:cNvPr id="132" name="Firma LF"/>
          <p:cNvSpPr/>
          <p:nvPr/>
        </p:nvSpPr>
        <p:spPr>
          <a:xfrm>
            <a:off x="7487607" y="2806700"/>
            <a:ext cx="175885" cy="117348"/>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LF</a:t>
            </a:r>
          </a:p>
        </p:txBody>
      </p:sp>
      <p:sp>
        <p:nvSpPr>
          <p:cNvPr id="133" name="Firma LF"/>
          <p:cNvSpPr/>
          <p:nvPr/>
        </p:nvSpPr>
        <p:spPr>
          <a:xfrm>
            <a:off x="7487607" y="3327400"/>
            <a:ext cx="175885" cy="117348"/>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00" b="1">
                <a:solidFill>
                  <a:srgbClr val="000000"/>
                </a:solidFill>
                <a:latin typeface="Lato"/>
              </a:rPr>
              <a:t>LF</a:t>
            </a:r>
          </a:p>
        </p:txBody>
      </p:sp>
      <p:pic>
        <p:nvPicPr>
          <p:cNvPr id="134" name="Picture 108 Firma" descr="GOO_firma.png"/>
          <p:cNvPicPr>
            <a:picLocks noChangeAspect="1"/>
          </p:cNvPicPr>
          <p:nvPr/>
        </p:nvPicPr>
        <p:blipFill>
          <a:blip r:embed="rId9"/>
          <a:stretch>
            <a:fillRect/>
          </a:stretch>
        </p:blipFill>
        <p:spPr>
          <a:xfrm>
            <a:off x="7493000" y="3676650"/>
            <a:ext cx="165100" cy="165100"/>
          </a:xfrm>
          <a:prstGeom prst="rect">
            <a:avLst/>
          </a:prstGeom>
        </p:spPr>
      </p:pic>
      <p:pic>
        <p:nvPicPr>
          <p:cNvPr id="135" name="Picture 113 Firma" descr="SXSI_firma.png"/>
          <p:cNvPicPr>
            <a:picLocks noChangeAspect="1"/>
          </p:cNvPicPr>
          <p:nvPr/>
        </p:nvPicPr>
        <p:blipFill>
          <a:blip r:embed="rId10"/>
          <a:stretch>
            <a:fillRect/>
          </a:stretch>
        </p:blipFill>
        <p:spPr>
          <a:xfrm>
            <a:off x="7493000" y="4197350"/>
            <a:ext cx="165100" cy="165100"/>
          </a:xfrm>
          <a:prstGeom prst="rect">
            <a:avLst/>
          </a:prstGeom>
        </p:spPr>
      </p:pic>
      <p:pic>
        <p:nvPicPr>
          <p:cNvPr id="136" name="Picture 118 Firma" descr="OAI.png"/>
          <p:cNvPicPr>
            <a:picLocks noChangeAspect="1"/>
          </p:cNvPicPr>
          <p:nvPr/>
        </p:nvPicPr>
        <p:blipFill>
          <a:blip r:embed="rId11"/>
          <a:stretch>
            <a:fillRect/>
          </a:stretch>
        </p:blipFill>
        <p:spPr>
          <a:xfrm>
            <a:off x="7493000" y="4718867"/>
            <a:ext cx="165100" cy="163465"/>
          </a:xfrm>
          <a:prstGeom prst="rect">
            <a:avLst/>
          </a:prstGeom>
        </p:spPr>
      </p:pic>
      <p:pic>
        <p:nvPicPr>
          <p:cNvPr id="137" name="Picture 123 Firma" descr="ANT_firma.png"/>
          <p:cNvPicPr>
            <a:picLocks noChangeAspect="1"/>
          </p:cNvPicPr>
          <p:nvPr/>
        </p:nvPicPr>
        <p:blipFill>
          <a:blip r:embed="rId12"/>
          <a:stretch>
            <a:fillRect/>
          </a:stretch>
        </p:blipFill>
        <p:spPr>
          <a:xfrm>
            <a:off x="7493000" y="5238750"/>
            <a:ext cx="165100" cy="1651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1B1B1B"/>
                </a:solidFill>
                <a:latin typeface="Playfair Display" pitchFamily="34" charset="0"/>
                <a:ea typeface="Playfair Display" pitchFamily="34" charset="-122"/>
                <a:cs typeface="Playfair Display" pitchFamily="34" charset="-120"/>
              </a:rPr>
              <a:t>2023–2026</a:t>
            </a:r>
            <a:endParaRPr lang="en-US" sz="6800" dirty="0"/>
          </a:p>
        </p:txBody>
      </p:sp>
      <p:sp>
        <p:nvSpPr>
          <p:cNvPr id="5"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13 · Grok-Linie</a:t>
            </a:r>
            <a:endParaRPr lang="en-US" sz="1600" dirty="0"/>
          </a:p>
        </p:txBody>
      </p:sp>
      <p:sp>
        <p:nvSpPr>
          <p:cNvPr id="6"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Der Moment mit Grok 3</a:t>
            </a:r>
            <a:endParaRPr lang="en-US" sz="2700" dirty="0"/>
          </a:p>
        </p:txBody>
      </p:sp>
      <p:sp>
        <p:nvSpPr>
          <p:cNvPr id="7" name="Shape 5"/>
          <p:cNvSpPr/>
          <p:nvPr/>
        </p:nvSpPr>
        <p:spPr>
          <a:xfrm>
            <a:off x="1325880" y="3246120"/>
            <a:ext cx="10195560" cy="0"/>
          </a:xfrm>
          <a:prstGeom prst="line">
            <a:avLst/>
          </a:prstGeom>
          <a:noFill/>
          <a:ln w="50800">
            <a:solidFill>
              <a:srgbClr val="1B1B1B"/>
            </a:solidFill>
            <a:prstDash val="solid"/>
          </a:ln>
        </p:spPr>
        <p:txBody>
          <a:bodyPr/>
          <a:lstStyle/>
          <a:p>
            <a:endParaRPr lang="de-DE"/>
          </a:p>
        </p:txBody>
      </p:sp>
      <p:sp>
        <p:nvSpPr>
          <p:cNvPr id="8" name="Shape 6"/>
          <p:cNvSpPr/>
          <p:nvPr/>
        </p:nvSpPr>
        <p:spPr>
          <a:xfrm>
            <a:off x="1853375"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9" name="Text 7"/>
          <p:cNvSpPr/>
          <p:nvPr/>
        </p:nvSpPr>
        <p:spPr>
          <a:xfrm>
            <a:off x="1325880"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Grok-1</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Nov 2023</a:t>
            </a:r>
            <a:endParaRPr lang="en-US" sz="1300" dirty="0"/>
          </a:p>
        </p:txBody>
      </p:sp>
      <p:sp>
        <p:nvSpPr>
          <p:cNvPr id="10" name="Shape 8"/>
          <p:cNvSpPr/>
          <p:nvPr/>
        </p:nvSpPr>
        <p:spPr>
          <a:xfrm>
            <a:off x="3127820"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11" name="Text 9"/>
          <p:cNvSpPr/>
          <p:nvPr/>
        </p:nvSpPr>
        <p:spPr>
          <a:xfrm>
            <a:off x="2600325"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Grok-2</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Aug 2024</a:t>
            </a:r>
            <a:endParaRPr lang="en-US" sz="1300" dirty="0"/>
          </a:p>
        </p:txBody>
      </p:sp>
      <p:sp>
        <p:nvSpPr>
          <p:cNvPr id="12" name="Shape 10"/>
          <p:cNvSpPr/>
          <p:nvPr/>
        </p:nvSpPr>
        <p:spPr>
          <a:xfrm>
            <a:off x="8225599"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13" name="Text 11"/>
          <p:cNvSpPr/>
          <p:nvPr/>
        </p:nvSpPr>
        <p:spPr>
          <a:xfrm>
            <a:off x="7698105"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 4.5</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Jul 2026</a:t>
            </a:r>
            <a:endParaRPr lang="en-US" sz="1300" dirty="0"/>
          </a:p>
        </p:txBody>
      </p:sp>
      <p:sp>
        <p:nvSpPr>
          <p:cNvPr id="14" name="Shape 12"/>
          <p:cNvSpPr/>
          <p:nvPr/>
        </p:nvSpPr>
        <p:spPr>
          <a:xfrm>
            <a:off x="5676710"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15" name="Text 13"/>
          <p:cNvSpPr/>
          <p:nvPr/>
        </p:nvSpPr>
        <p:spPr>
          <a:xfrm>
            <a:off x="5149215"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 4</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Jul 2025</a:t>
            </a:r>
            <a:endParaRPr lang="en-US" sz="1300" dirty="0"/>
          </a:p>
        </p:txBody>
      </p:sp>
      <p:sp>
        <p:nvSpPr>
          <p:cNvPr id="16" name="Shape 14"/>
          <p:cNvSpPr/>
          <p:nvPr/>
        </p:nvSpPr>
        <p:spPr>
          <a:xfrm>
            <a:off x="6951155"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17" name="Text 15"/>
          <p:cNvSpPr/>
          <p:nvPr/>
        </p:nvSpPr>
        <p:spPr>
          <a:xfrm>
            <a:off x="6423660"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 4.1</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Nov 2025</a:t>
            </a:r>
            <a:endParaRPr lang="en-US" sz="1300" dirty="0"/>
          </a:p>
        </p:txBody>
      </p:sp>
      <p:sp>
        <p:nvSpPr>
          <p:cNvPr id="18" name="Shape 16"/>
          <p:cNvSpPr/>
          <p:nvPr/>
        </p:nvSpPr>
        <p:spPr>
          <a:xfrm>
            <a:off x="4237673" y="2971800"/>
            <a:ext cx="548640" cy="548640"/>
          </a:xfrm>
          <a:prstGeom prst="ellipse">
            <a:avLst/>
          </a:prstGeom>
          <a:solidFill>
            <a:srgbClr val="E67E22"/>
          </a:solidFill>
          <a:ln w="25400">
            <a:solidFill>
              <a:srgbClr val="FFFFFF"/>
            </a:solidFill>
            <a:prstDash val="solid"/>
          </a:ln>
        </p:spPr>
        <p:txBody>
          <a:bodyPr/>
          <a:lstStyle/>
          <a:p>
            <a:endParaRPr lang="de-DE"/>
          </a:p>
        </p:txBody>
      </p:sp>
      <p:sp>
        <p:nvSpPr>
          <p:cNvPr id="19" name="Star Grok 3"/>
          <p:cNvSpPr/>
          <p:nvPr/>
        </p:nvSpPr>
        <p:spPr>
          <a:xfrm>
            <a:off x="4393121" y="3118248"/>
            <a:ext cx="237744" cy="237744"/>
          </a:xfrm>
          <a:prstGeom prst="star5">
            <a:avLst/>
          </a:prstGeom>
          <a:solidFill>
            <a:srgbClr val="FFFFFF"/>
          </a:solidFill>
          <a:ln>
            <a:noFill/>
          </a:ln>
        </p:spPr>
        <p:txBody>
          <a:bodyPr wrap="square" lIns="0" tIns="0" rIns="0" bIns="0" rtlCol="0" anchor="ctr"/>
          <a:lstStyle/>
          <a:p>
            <a:pPr marL="0" indent="0" algn="ctr">
              <a:buNone/>
            </a:pPr>
            <a:endParaRPr lang="en-US" sz="2000" dirty="0"/>
          </a:p>
        </p:txBody>
      </p:sp>
      <p:sp>
        <p:nvSpPr>
          <p:cNvPr id="20" name="Text 18"/>
          <p:cNvSpPr/>
          <p:nvPr/>
        </p:nvSpPr>
        <p:spPr>
          <a:xfrm>
            <a:off x="3874770" y="2286000"/>
            <a:ext cx="1274445" cy="594360"/>
          </a:xfrm>
          <a:prstGeom prst="rect">
            <a:avLst/>
          </a:prstGeom>
          <a:noFill/>
          <a:ln/>
        </p:spPr>
        <p:txBody>
          <a:bodyPr wrap="square" lIns="0" tIns="0" rIns="0" bIns="0" rtlCol="0" anchor="b"/>
          <a:lstStyle/>
          <a:p>
            <a:pPr marL="0" indent="0" algn="ctr">
              <a:buNone/>
            </a:pPr>
            <a:r>
              <a:rPr lang="en-US" sz="1600" dirty="0">
                <a:solidFill>
                  <a:srgbClr val="E67E22"/>
                </a:solidFill>
                <a:latin typeface="Poppins SemiBold" pitchFamily="34" charset="0"/>
                <a:ea typeface="Poppins SemiBold" pitchFamily="34" charset="-122"/>
                <a:cs typeface="Poppins SemiBold" pitchFamily="34" charset="-120"/>
              </a:rPr>
              <a:t>Grok 3</a:t>
            </a:r>
            <a:endParaRPr lang="en-US" sz="1600" dirty="0"/>
          </a:p>
          <a:p>
            <a:pPr marL="0" indent="0" algn="ctr">
              <a:buNone/>
            </a:pPr>
            <a:r>
              <a:rPr lang="en-US" sz="1200" b="1" dirty="0">
                <a:solidFill>
                  <a:srgbClr val="E67E22"/>
                </a:solidFill>
                <a:latin typeface="Lato" pitchFamily="34" charset="0"/>
                <a:ea typeface="Lato" pitchFamily="34" charset="-122"/>
                <a:cs typeface="Lato" pitchFamily="34" charset="-120"/>
              </a:rPr>
              <a:t>Feb 2025</a:t>
            </a:r>
            <a:endParaRPr lang="en-US" sz="1600" dirty="0"/>
          </a:p>
        </p:txBody>
      </p:sp>
      <p:sp>
        <p:nvSpPr>
          <p:cNvPr id="21" name="Shape 19"/>
          <p:cNvSpPr/>
          <p:nvPr/>
        </p:nvSpPr>
        <p:spPr>
          <a:xfrm>
            <a:off x="9500045"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22" name="Text 20"/>
          <p:cNvSpPr/>
          <p:nvPr/>
        </p:nvSpPr>
        <p:spPr>
          <a:xfrm>
            <a:off x="8972550"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 4.6</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Aug 2026</a:t>
            </a:r>
            <a:endParaRPr lang="en-US" sz="1300" dirty="0"/>
          </a:p>
        </p:txBody>
      </p:sp>
      <p:sp>
        <p:nvSpPr>
          <p:cNvPr id="23" name="Shape 21"/>
          <p:cNvSpPr/>
          <p:nvPr/>
        </p:nvSpPr>
        <p:spPr>
          <a:xfrm>
            <a:off x="10774490" y="3136392"/>
            <a:ext cx="219456" cy="219456"/>
          </a:xfrm>
          <a:prstGeom prst="ellipse">
            <a:avLst/>
          </a:prstGeom>
          <a:solidFill>
            <a:srgbClr val="FFFFFF"/>
          </a:solidFill>
          <a:ln w="31750">
            <a:solidFill>
              <a:srgbClr val="1B1B1B"/>
            </a:solidFill>
            <a:prstDash val="solid"/>
          </a:ln>
        </p:spPr>
        <p:txBody>
          <a:bodyPr/>
          <a:lstStyle/>
          <a:p>
            <a:endParaRPr lang="de-DE"/>
          </a:p>
        </p:txBody>
      </p:sp>
      <p:sp>
        <p:nvSpPr>
          <p:cNvPr id="24" name="Text 22"/>
          <p:cNvSpPr/>
          <p:nvPr/>
        </p:nvSpPr>
        <p:spPr>
          <a:xfrm>
            <a:off x="10246995" y="2286000"/>
            <a:ext cx="1274445" cy="594360"/>
          </a:xfrm>
          <a:prstGeom prst="rect">
            <a:avLst/>
          </a:prstGeom>
          <a:noFill/>
          <a:ln/>
        </p:spPr>
        <p:txBody>
          <a:bodyPr wrap="square" lIns="0" tIns="0" rIns="0" bIns="0" rtlCol="0" anchor="b"/>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 4.7</a:t>
            </a:r>
            <a:endParaRPr lang="en-US" sz="1300" dirty="0"/>
          </a:p>
          <a:p>
            <a:pPr marL="0" indent="0" algn="ctr">
              <a:buNone/>
            </a:pPr>
            <a:r>
              <a:rPr lang="en-US" sz="1100" dirty="0">
                <a:solidFill>
                  <a:srgbClr val="595959"/>
                </a:solidFill>
                <a:latin typeface="Lato" pitchFamily="34" charset="0"/>
                <a:ea typeface="Lato" pitchFamily="34" charset="-122"/>
                <a:cs typeface="Lato" pitchFamily="34" charset="-120"/>
              </a:rPr>
              <a:t>Sep 2026</a:t>
            </a:r>
            <a:endParaRPr lang="en-US" sz="1300" dirty="0"/>
          </a:p>
        </p:txBody>
      </p:sp>
      <p:sp>
        <p:nvSpPr>
          <p:cNvPr id="25" name="Shape 23"/>
          <p:cNvSpPr/>
          <p:nvPr/>
        </p:nvSpPr>
        <p:spPr>
          <a:xfrm>
            <a:off x="685800" y="2971800"/>
            <a:ext cx="548640" cy="548640"/>
          </a:xfrm>
          <a:prstGeom prst="ellipse">
            <a:avLst/>
          </a:prstGeom>
          <a:solidFill>
            <a:srgbClr val="FFFFFF"/>
          </a:solidFill>
          <a:ln w="19050">
            <a:solidFill>
              <a:srgbClr val="D9D9D9"/>
            </a:solidFill>
            <a:prstDash val="solid"/>
          </a:ln>
        </p:spPr>
        <p:txBody>
          <a:bodyPr/>
          <a:lstStyle/>
          <a:p>
            <a:endParaRPr lang="de-DE"/>
          </a:p>
        </p:txBody>
      </p:sp>
      <p:pic>
        <p:nvPicPr>
          <p:cNvPr id="49" name="Image 0 Grok neu" descr="SXSI_firma.png"/>
          <p:cNvPicPr>
            <a:picLocks noChangeAspect="1"/>
          </p:cNvPicPr>
          <p:nvPr/>
        </p:nvPicPr>
        <p:blipFill>
          <a:blip r:embed="rId5"/>
          <a:stretch>
            <a:fillRect/>
          </a:stretch>
        </p:blipFill>
        <p:spPr>
          <a:xfrm>
            <a:off x="818571" y="3104571"/>
            <a:ext cx="283098" cy="283098"/>
          </a:xfrm>
          <a:prstGeom prst="rect">
            <a:avLst/>
          </a:prstGeom>
        </p:spPr>
      </p:pic>
      <p:sp>
        <p:nvSpPr>
          <p:cNvPr id="27" name="Shape 24"/>
          <p:cNvSpPr/>
          <p:nvPr/>
        </p:nvSpPr>
        <p:spPr>
          <a:xfrm>
            <a:off x="4164521" y="3566160"/>
            <a:ext cx="694944" cy="777240"/>
          </a:xfrm>
          <a:prstGeom prst="upArrow">
            <a:avLst/>
          </a:prstGeom>
          <a:solidFill>
            <a:srgbClr val="E67E22"/>
          </a:solidFill>
          <a:ln/>
        </p:spPr>
        <p:txBody>
          <a:bodyPr/>
          <a:lstStyle/>
          <a:p>
            <a:endParaRPr lang="de-DE"/>
          </a:p>
        </p:txBody>
      </p:sp>
      <p:sp>
        <p:nvSpPr>
          <p:cNvPr id="28" name="Shape 25"/>
          <p:cNvSpPr/>
          <p:nvPr/>
        </p:nvSpPr>
        <p:spPr>
          <a:xfrm>
            <a:off x="685800" y="4343400"/>
            <a:ext cx="10835640" cy="1691640"/>
          </a:xfrm>
          <a:prstGeom prst="rect">
            <a:avLst/>
          </a:prstGeom>
          <a:solidFill>
            <a:srgbClr val="3D4C61"/>
          </a:solidFill>
          <a:ln/>
        </p:spPr>
        <p:txBody>
          <a:bodyPr/>
          <a:lstStyle/>
          <a:p>
            <a:endParaRPr lang="de-DE"/>
          </a:p>
        </p:txBody>
      </p:sp>
      <p:sp>
        <p:nvSpPr>
          <p:cNvPr id="29" name="Shape 26"/>
          <p:cNvSpPr/>
          <p:nvPr/>
        </p:nvSpPr>
        <p:spPr>
          <a:xfrm>
            <a:off x="685800" y="4343400"/>
            <a:ext cx="109728" cy="1691640"/>
          </a:xfrm>
          <a:prstGeom prst="rect">
            <a:avLst/>
          </a:prstGeom>
          <a:solidFill>
            <a:srgbClr val="E67E22"/>
          </a:solidFill>
          <a:ln/>
        </p:spPr>
        <p:txBody>
          <a:bodyPr/>
          <a:lstStyle/>
          <a:p>
            <a:endParaRPr lang="de-DE"/>
          </a:p>
        </p:txBody>
      </p:sp>
      <p:sp>
        <p:nvSpPr>
          <p:cNvPr id="30" name="Text 27"/>
          <p:cNvSpPr/>
          <p:nvPr/>
        </p:nvSpPr>
        <p:spPr>
          <a:xfrm>
            <a:off x="1097280" y="4526280"/>
            <a:ext cx="6949440" cy="914400"/>
          </a:xfrm>
          <a:prstGeom prst="rect">
            <a:avLst/>
          </a:prstGeom>
          <a:noFill/>
          <a:ln/>
        </p:spPr>
        <p:txBody>
          <a:bodyPr wrap="square" lIns="0" tIns="0" rIns="0" bIns="0" rtlCol="0" anchor="ctr"/>
          <a:lstStyle/>
          <a:p>
            <a:pPr marL="0" indent="0">
              <a:buNone/>
            </a:pPr>
            <a:r>
              <a:rPr lang="en-US" sz="2600" i="1" dirty="0">
                <a:solidFill>
                  <a:srgbClr val="FFFFFF"/>
                </a:solidFill>
                <a:latin typeface="Playfair Display" pitchFamily="34" charset="0"/>
                <a:ea typeface="Playfair Display" pitchFamily="34" charset="-122"/>
                <a:cs typeface="Playfair Display" pitchFamily="34" charset="-120"/>
              </a:rPr>
              <a:t>„Hier konnte ich zum ersten Mal richtig Code schreiben.“</a:t>
            </a:r>
            <a:endParaRPr lang="en-US" sz="2600" dirty="0"/>
          </a:p>
        </p:txBody>
      </p:sp>
      <p:sp>
        <p:nvSpPr>
          <p:cNvPr id="31" name="Text 28"/>
          <p:cNvSpPr/>
          <p:nvPr/>
        </p:nvSpPr>
        <p:spPr>
          <a:xfrm>
            <a:off x="1097280" y="5486400"/>
            <a:ext cx="4572000" cy="365760"/>
          </a:xfrm>
          <a:prstGeom prst="rect">
            <a:avLst/>
          </a:prstGeom>
          <a:noFill/>
          <a:ln/>
        </p:spPr>
        <p:txBody>
          <a:bodyPr wrap="square" lIns="0" tIns="0" rIns="0" bIns="0" rtlCol="0" anchor="ctr"/>
          <a:lstStyle/>
          <a:p>
            <a:pPr marL="0" indent="0">
              <a:buNone/>
            </a:pPr>
            <a:r>
              <a:rPr lang="en-US" sz="1400" dirty="0">
                <a:solidFill>
                  <a:srgbClr val="D2D3D5"/>
                </a:solidFill>
                <a:latin typeface="Poppins" pitchFamily="34" charset="0"/>
                <a:ea typeface="Poppins" pitchFamily="34" charset="-122"/>
                <a:cs typeface="Poppins" pitchFamily="34" charset="-120"/>
              </a:rPr>
              <a:t>– Thomas Quak</a:t>
            </a:r>
            <a:endParaRPr lang="en-US" sz="1400" dirty="0"/>
          </a:p>
        </p:txBody>
      </p:sp>
      <p:sp>
        <p:nvSpPr>
          <p:cNvPr id="32" name="Shape 29"/>
          <p:cNvSpPr/>
          <p:nvPr/>
        </p:nvSpPr>
        <p:spPr>
          <a:xfrm>
            <a:off x="8183880" y="4617720"/>
            <a:ext cx="0" cy="1143000"/>
          </a:xfrm>
          <a:prstGeom prst="line">
            <a:avLst/>
          </a:prstGeom>
          <a:noFill/>
          <a:ln w="9525">
            <a:solidFill>
              <a:srgbClr val="8C9AAE"/>
            </a:solidFill>
            <a:prstDash val="solid"/>
          </a:ln>
        </p:spPr>
        <p:txBody>
          <a:bodyPr/>
          <a:lstStyle/>
          <a:p>
            <a:endParaRPr lang="de-DE"/>
          </a:p>
        </p:txBody>
      </p:sp>
      <p:sp>
        <p:nvSpPr>
          <p:cNvPr id="33" name="Text 30"/>
          <p:cNvSpPr/>
          <p:nvPr/>
        </p:nvSpPr>
        <p:spPr>
          <a:xfrm>
            <a:off x="8412480" y="4572000"/>
            <a:ext cx="2926080" cy="1234440"/>
          </a:xfrm>
          <a:prstGeom prst="rect">
            <a:avLst/>
          </a:prstGeom>
          <a:noFill/>
          <a:ln/>
        </p:spPr>
        <p:txBody>
          <a:bodyPr wrap="square" lIns="0" tIns="0" rIns="0" bIns="0" rtlCol="0" anchor="ctr"/>
          <a:lstStyle/>
          <a:p>
            <a:pPr marL="0" indent="0">
              <a:buNone/>
            </a:pPr>
            <a:r>
              <a:rPr lang="en-US" sz="1400" dirty="0">
                <a:solidFill>
                  <a:srgbClr val="E67E22"/>
                </a:solidFill>
                <a:latin typeface="Poppins SemiBold" pitchFamily="34" charset="0"/>
                <a:ea typeface="Poppins SemiBold" pitchFamily="34" charset="-122"/>
                <a:cs typeface="Poppins SemiBold" pitchFamily="34" charset="-120"/>
              </a:rPr>
              <a:t>Grok 3 · Feb 2025</a:t>
            </a:r>
            <a:endParaRPr lang="en-US" sz="1400" dirty="0"/>
          </a:p>
          <a:p>
            <a:pPr marL="0" indent="0">
              <a:buNone/>
            </a:pPr>
            <a:r>
              <a:rPr lang="en-US" sz="1200" dirty="0">
                <a:solidFill>
                  <a:srgbClr val="D2D3D5"/>
                </a:solidFill>
                <a:latin typeface="Lato" pitchFamily="34" charset="0"/>
                <a:ea typeface="Lato" pitchFamily="34" charset="-122"/>
                <a:cs typeface="Lato" pitchFamily="34" charset="-120"/>
              </a:rPr>
              <a:t>SpaceXSI: Denkmodus und DeepSearch, rund 200.000 GPUs</a:t>
            </a:r>
            <a:endParaRPr lang="en-US" sz="1400" dirty="0"/>
          </a:p>
        </p:txBody>
      </p:sp>
      <p:sp>
        <p:nvSpPr>
          <p:cNvPr id="34" name="Shape 3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35" name="Shape 3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36" name="Text 3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7" name="Shape 3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38" name="Text 3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39" name="Shape 3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40" name="Text 3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41" name="Shape 3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42" name="Text 3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43" name="Shape 40"/>
          <p:cNvSpPr/>
          <p:nvPr/>
        </p:nvSpPr>
        <p:spPr>
          <a:xfrm>
            <a:off x="8692530" y="6359652"/>
            <a:ext cx="82296" cy="82296"/>
          </a:xfrm>
          <a:prstGeom prst="ellipse">
            <a:avLst/>
          </a:prstGeom>
          <a:solidFill>
            <a:srgbClr val="D62828"/>
          </a:solidFill>
          <a:ln/>
        </p:spPr>
        <p:txBody>
          <a:bodyPr/>
          <a:lstStyle/>
          <a:p>
            <a:endParaRPr lang="de-DE"/>
          </a:p>
        </p:txBody>
      </p:sp>
      <p:sp>
        <p:nvSpPr>
          <p:cNvPr id="44" name="Shape 41"/>
          <p:cNvSpPr/>
          <p:nvPr/>
        </p:nvSpPr>
        <p:spPr>
          <a:xfrm>
            <a:off x="8778028" y="6364224"/>
            <a:ext cx="1966172" cy="73152"/>
          </a:xfrm>
          <a:prstGeom prst="rect">
            <a:avLst/>
          </a:prstGeom>
          <a:solidFill>
            <a:srgbClr val="3D4C61"/>
          </a:solidFill>
          <a:ln/>
        </p:spPr>
        <p:txBody>
          <a:bodyPr/>
          <a:lstStyle/>
          <a:p>
            <a:endParaRPr lang="de-DE"/>
          </a:p>
        </p:txBody>
      </p:sp>
      <p:sp>
        <p:nvSpPr>
          <p:cNvPr id="45" name="Text 4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23</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46"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JUPITER</a:t>
            </a:r>
          </a:p>
          <a:p>
            <a:pPr marL="0" indent="0" algn="l">
              <a:lnSpc>
                <a:spcPct val="95000"/>
              </a:lnSpc>
              <a:spcBef>
                <a:spcPts val="0"/>
              </a:spcBef>
              <a:buNone/>
            </a:pPr>
            <a:r>
              <a:rPr lang="de-DE" sz="750" dirty="0">
                <a:solidFill>
                  <a:srgbClr val="8B1E3F"/>
                </a:solidFill>
                <a:latin typeface="Poppins" pitchFamily="34" charset="0"/>
                <a:cs typeface="Poppins" pitchFamily="34" charset="0"/>
              </a:rPr>
              <a:t>1,00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2025</a:t>
            </a:r>
          </a:p>
        </p:txBody>
      </p:sp>
      <p:sp>
        <p:nvSpPr>
          <p:cNvPr id="47"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3"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4" name="Text 2"/>
          <p:cNvSpPr/>
          <p:nvPr/>
        </p:nvSpPr>
        <p:spPr>
          <a:xfrm>
            <a:off x="685800" y="868680"/>
            <a:ext cx="73152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14 · Was sich beschleunigt hat</a:t>
            </a:r>
            <a:endParaRPr lang="en-US" sz="1600" dirty="0"/>
          </a:p>
        </p:txBody>
      </p:sp>
      <p:sp>
        <p:nvSpPr>
          <p:cNvPr id="5" name="Text 3"/>
          <p:cNvSpPr/>
          <p:nvPr/>
        </p:nvSpPr>
        <p:spPr>
          <a:xfrm>
            <a:off x="685800" y="1207008"/>
            <a:ext cx="8229600" cy="685800"/>
          </a:xfrm>
          <a:prstGeom prst="rect">
            <a:avLst/>
          </a:prstGeom>
          <a:noFill/>
          <a:ln/>
        </p:spPr>
        <p:txBody>
          <a:bodyPr wrap="square" lIns="0" tIns="0" rIns="0" bIns="0" rtlCol="0" anchor="ctr"/>
          <a:lstStyle/>
          <a:p>
            <a:pPr marL="0" indent="0">
              <a:buNone/>
            </a:pPr>
            <a:r>
              <a:rPr lang="en-US" sz="3200" dirty="0">
                <a:solidFill>
                  <a:srgbClr val="3D4C61"/>
                </a:solidFill>
                <a:latin typeface="Poppins SemiBold" pitchFamily="34" charset="0"/>
                <a:ea typeface="Poppins SemiBold" pitchFamily="34" charset="-122"/>
                <a:cs typeface="Poppins SemiBold" pitchFamily="34" charset="-120"/>
              </a:rPr>
              <a:t>Die Abstände schrumpfen</a:t>
            </a:r>
            <a:endParaRPr lang="en-US" sz="3200" dirty="0"/>
          </a:p>
        </p:txBody>
      </p:sp>
      <p:sp>
        <p:nvSpPr>
          <p:cNvPr id="6" name="Shape 4"/>
          <p:cNvSpPr/>
          <p:nvPr/>
        </p:nvSpPr>
        <p:spPr>
          <a:xfrm>
            <a:off x="1152144" y="2263140"/>
            <a:ext cx="1783080" cy="1783080"/>
          </a:xfrm>
          <a:prstGeom prst="ellipse">
            <a:avLst/>
          </a:prstGeom>
          <a:solidFill>
            <a:srgbClr val="9AA3AE"/>
          </a:solidFill>
          <a:ln/>
        </p:spPr>
        <p:txBody>
          <a:bodyPr/>
          <a:lstStyle/>
          <a:p>
            <a:endParaRPr lang="de-DE"/>
          </a:p>
        </p:txBody>
      </p:sp>
      <p:sp>
        <p:nvSpPr>
          <p:cNvPr id="7" name="Text 5"/>
          <p:cNvSpPr/>
          <p:nvPr/>
        </p:nvSpPr>
        <p:spPr>
          <a:xfrm>
            <a:off x="1152144" y="2263140"/>
            <a:ext cx="1783080" cy="1783080"/>
          </a:xfrm>
          <a:prstGeom prst="rect">
            <a:avLst/>
          </a:prstGeom>
          <a:noFill/>
          <a:ln/>
        </p:spPr>
        <p:txBody>
          <a:bodyPr wrap="square" lIns="0" tIns="0" rIns="0" bIns="0" rtlCol="0" anchor="ctr"/>
          <a:lstStyle/>
          <a:p>
            <a:pPr marL="0" indent="0" algn="ctr">
              <a:buNone/>
            </a:pPr>
            <a:r>
              <a:rPr lang="en-US" sz="4400" dirty="0">
                <a:solidFill>
                  <a:srgbClr val="FFFFFF"/>
                </a:solidFill>
                <a:latin typeface="Playfair Display" pitchFamily="34" charset="0"/>
                <a:ea typeface="Playfair Display" pitchFamily="34" charset="-122"/>
                <a:cs typeface="Playfair Display" pitchFamily="34" charset="-120"/>
              </a:rPr>
              <a:t>55</a:t>
            </a:r>
            <a:endParaRPr lang="en-US" sz="4400" dirty="0"/>
          </a:p>
          <a:p>
            <a:pPr marL="0" indent="0" algn="ctr">
              <a:buNone/>
            </a:pPr>
            <a:r>
              <a:rPr lang="en-US" sz="1200" dirty="0">
                <a:solidFill>
                  <a:srgbClr val="FFFFFF"/>
                </a:solidFill>
                <a:latin typeface="Poppins" pitchFamily="34" charset="0"/>
                <a:ea typeface="Poppins" pitchFamily="34" charset="-122"/>
                <a:cs typeface="Poppins" pitchFamily="34" charset="-120"/>
              </a:rPr>
              <a:t>Jahre</a:t>
            </a:r>
            <a:endParaRPr lang="en-US" sz="4400" dirty="0"/>
          </a:p>
        </p:txBody>
      </p:sp>
      <p:sp>
        <p:nvSpPr>
          <p:cNvPr id="8" name="Shape 6"/>
          <p:cNvSpPr/>
          <p:nvPr/>
        </p:nvSpPr>
        <p:spPr>
          <a:xfrm>
            <a:off x="3218688" y="3044952"/>
            <a:ext cx="365760" cy="219456"/>
          </a:xfrm>
          <a:prstGeom prst="rightArrow">
            <a:avLst/>
          </a:prstGeom>
          <a:solidFill>
            <a:srgbClr val="BFBFBF"/>
          </a:solidFill>
          <a:ln/>
        </p:spPr>
        <p:txBody>
          <a:bodyPr/>
          <a:lstStyle/>
          <a:p>
            <a:endParaRPr lang="de-DE"/>
          </a:p>
        </p:txBody>
      </p:sp>
      <p:sp>
        <p:nvSpPr>
          <p:cNvPr id="9" name="Text 7"/>
          <p:cNvSpPr/>
          <p:nvPr/>
        </p:nvSpPr>
        <p:spPr>
          <a:xfrm>
            <a:off x="777240"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Dartmouth 1956 → Siri 2011</a:t>
            </a:r>
            <a:endParaRPr lang="en-US" sz="1300" dirty="0"/>
          </a:p>
        </p:txBody>
      </p:sp>
      <p:sp>
        <p:nvSpPr>
          <p:cNvPr id="10" name="Text 8"/>
          <p:cNvSpPr/>
          <p:nvPr/>
        </p:nvSpPr>
        <p:spPr>
          <a:xfrm>
            <a:off x="822960"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vom Begriff „KI“ zur ersten KI für ein Massenpublikum</a:t>
            </a:r>
            <a:endParaRPr lang="en-US" sz="1100" dirty="0"/>
          </a:p>
        </p:txBody>
      </p:sp>
      <p:sp>
        <p:nvSpPr>
          <p:cNvPr id="11" name="Shape 9"/>
          <p:cNvSpPr/>
          <p:nvPr/>
        </p:nvSpPr>
        <p:spPr>
          <a:xfrm>
            <a:off x="4005072" y="2400300"/>
            <a:ext cx="1508760" cy="1508760"/>
          </a:xfrm>
          <a:prstGeom prst="ellipse">
            <a:avLst/>
          </a:prstGeom>
          <a:solidFill>
            <a:srgbClr val="6C7A8D"/>
          </a:solidFill>
          <a:ln/>
        </p:spPr>
        <p:txBody>
          <a:bodyPr/>
          <a:lstStyle/>
          <a:p>
            <a:endParaRPr lang="de-DE"/>
          </a:p>
        </p:txBody>
      </p:sp>
      <p:sp>
        <p:nvSpPr>
          <p:cNvPr id="12" name="Text 10"/>
          <p:cNvSpPr/>
          <p:nvPr/>
        </p:nvSpPr>
        <p:spPr>
          <a:xfrm>
            <a:off x="4005072" y="2400300"/>
            <a:ext cx="1508760" cy="1508760"/>
          </a:xfrm>
          <a:prstGeom prst="rect">
            <a:avLst/>
          </a:prstGeom>
          <a:noFill/>
          <a:ln/>
        </p:spPr>
        <p:txBody>
          <a:bodyPr wrap="square" lIns="0" tIns="0" rIns="0" bIns="0" rtlCol="0" anchor="ctr"/>
          <a:lstStyle/>
          <a:p>
            <a:pPr marL="0" indent="0" algn="ctr">
              <a:buNone/>
            </a:pPr>
            <a:r>
              <a:rPr lang="en-US" sz="4400" dirty="0">
                <a:solidFill>
                  <a:srgbClr val="FFFFFF"/>
                </a:solidFill>
                <a:latin typeface="Playfair Display" pitchFamily="34" charset="0"/>
                <a:ea typeface="Playfair Display" pitchFamily="34" charset="-122"/>
                <a:cs typeface="Playfair Display" pitchFamily="34" charset="-120"/>
              </a:rPr>
              <a:t>5,4</a:t>
            </a:r>
            <a:endParaRPr lang="en-US" sz="4400" dirty="0"/>
          </a:p>
          <a:p>
            <a:pPr marL="0" indent="0" algn="ctr">
              <a:buNone/>
            </a:pPr>
            <a:r>
              <a:rPr lang="en-US" sz="1200" dirty="0">
                <a:solidFill>
                  <a:srgbClr val="FFFFFF"/>
                </a:solidFill>
                <a:latin typeface="Poppins" pitchFamily="34" charset="0"/>
                <a:ea typeface="Poppins" pitchFamily="34" charset="-122"/>
                <a:cs typeface="Poppins" pitchFamily="34" charset="-120"/>
              </a:rPr>
              <a:t>Jahre</a:t>
            </a:r>
            <a:endParaRPr lang="en-US" sz="4400" dirty="0"/>
          </a:p>
        </p:txBody>
      </p:sp>
      <p:sp>
        <p:nvSpPr>
          <p:cNvPr id="13" name="Shape 11"/>
          <p:cNvSpPr/>
          <p:nvPr/>
        </p:nvSpPr>
        <p:spPr>
          <a:xfrm>
            <a:off x="5934456" y="3044952"/>
            <a:ext cx="365760" cy="219456"/>
          </a:xfrm>
          <a:prstGeom prst="rightArrow">
            <a:avLst/>
          </a:prstGeom>
          <a:solidFill>
            <a:srgbClr val="BFBFBF"/>
          </a:solidFill>
          <a:ln/>
        </p:spPr>
        <p:txBody>
          <a:bodyPr/>
          <a:lstStyle/>
          <a:p>
            <a:endParaRPr lang="de-DE"/>
          </a:p>
        </p:txBody>
      </p:sp>
      <p:sp>
        <p:nvSpPr>
          <p:cNvPr id="14" name="Text 12"/>
          <p:cNvSpPr/>
          <p:nvPr/>
        </p:nvSpPr>
        <p:spPr>
          <a:xfrm>
            <a:off x="3493008"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Transformer Jun 2017 → ChatGPT Nov 2022</a:t>
            </a:r>
            <a:endParaRPr lang="en-US" sz="1300" dirty="0"/>
          </a:p>
        </p:txBody>
      </p:sp>
      <p:sp>
        <p:nvSpPr>
          <p:cNvPr id="15" name="Text 13"/>
          <p:cNvSpPr/>
          <p:nvPr/>
        </p:nvSpPr>
        <p:spPr>
          <a:xfrm>
            <a:off x="3538728"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vom Bauplan zum Chat für alle</a:t>
            </a:r>
            <a:endParaRPr lang="en-US" sz="1100" dirty="0"/>
          </a:p>
        </p:txBody>
      </p:sp>
      <p:sp>
        <p:nvSpPr>
          <p:cNvPr id="16" name="Shape 14"/>
          <p:cNvSpPr/>
          <p:nvPr/>
        </p:nvSpPr>
        <p:spPr>
          <a:xfrm>
            <a:off x="6835140" y="2514600"/>
            <a:ext cx="1280160" cy="1280160"/>
          </a:xfrm>
          <a:prstGeom prst="ellipse">
            <a:avLst/>
          </a:prstGeom>
          <a:solidFill>
            <a:srgbClr val="3D4C61"/>
          </a:solidFill>
          <a:ln/>
        </p:spPr>
        <p:txBody>
          <a:bodyPr/>
          <a:lstStyle/>
          <a:p>
            <a:endParaRPr lang="de-DE"/>
          </a:p>
        </p:txBody>
      </p:sp>
      <p:sp>
        <p:nvSpPr>
          <p:cNvPr id="17" name="Text 15"/>
          <p:cNvSpPr/>
          <p:nvPr/>
        </p:nvSpPr>
        <p:spPr>
          <a:xfrm>
            <a:off x="6835140" y="2514600"/>
            <a:ext cx="1280160" cy="1280160"/>
          </a:xfrm>
          <a:prstGeom prst="rect">
            <a:avLst/>
          </a:prstGeom>
          <a:noFill/>
          <a:ln/>
        </p:spPr>
        <p:txBody>
          <a:bodyPr wrap="square" lIns="0" tIns="0" rIns="0" bIns="0" rtlCol="0" anchor="ctr"/>
          <a:lstStyle/>
          <a:p>
            <a:pPr marL="0" indent="0" algn="ctr">
              <a:buNone/>
            </a:pPr>
            <a:r>
              <a:rPr lang="en-US" sz="3800" dirty="0">
                <a:solidFill>
                  <a:srgbClr val="FFFFFF"/>
                </a:solidFill>
                <a:latin typeface="Playfair Display" pitchFamily="34" charset="0"/>
                <a:ea typeface="Playfair Display" pitchFamily="34" charset="-122"/>
                <a:cs typeface="Playfair Display" pitchFamily="34" charset="-120"/>
              </a:rPr>
              <a:t>4</a:t>
            </a:r>
            <a:endParaRPr lang="en-US" sz="3800" dirty="0"/>
          </a:p>
          <a:p>
            <a:pPr marL="0" indent="0" algn="ctr">
              <a:buNone/>
            </a:pPr>
            <a:r>
              <a:rPr lang="en-US" sz="1200" dirty="0">
                <a:solidFill>
                  <a:srgbClr val="FFFFFF"/>
                </a:solidFill>
                <a:latin typeface="Poppins" pitchFamily="34" charset="0"/>
                <a:ea typeface="Poppins" pitchFamily="34" charset="-122"/>
                <a:cs typeface="Poppins" pitchFamily="34" charset="-120"/>
              </a:rPr>
              <a:t>Monate</a:t>
            </a:r>
            <a:endParaRPr lang="en-US" sz="3800" dirty="0"/>
          </a:p>
        </p:txBody>
      </p:sp>
      <p:sp>
        <p:nvSpPr>
          <p:cNvPr id="18" name="Shape 16"/>
          <p:cNvSpPr/>
          <p:nvPr/>
        </p:nvSpPr>
        <p:spPr>
          <a:xfrm>
            <a:off x="8650224" y="3044952"/>
            <a:ext cx="365760" cy="219456"/>
          </a:xfrm>
          <a:prstGeom prst="rightArrow">
            <a:avLst/>
          </a:prstGeom>
          <a:solidFill>
            <a:srgbClr val="BFBFBF"/>
          </a:solidFill>
          <a:ln/>
        </p:spPr>
        <p:txBody>
          <a:bodyPr/>
          <a:lstStyle/>
          <a:p>
            <a:endParaRPr lang="de-DE"/>
          </a:p>
        </p:txBody>
      </p:sp>
      <p:sp>
        <p:nvSpPr>
          <p:cNvPr id="19" name="Text 17"/>
          <p:cNvSpPr/>
          <p:nvPr/>
        </p:nvSpPr>
        <p:spPr>
          <a:xfrm>
            <a:off x="6208776"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ChatGPT Nov 2022 → GPT-4 Mär 2023</a:t>
            </a:r>
            <a:endParaRPr lang="en-US" sz="1300" dirty="0"/>
          </a:p>
        </p:txBody>
      </p:sp>
      <p:sp>
        <p:nvSpPr>
          <p:cNvPr id="20" name="Text 18"/>
          <p:cNvSpPr/>
          <p:nvPr/>
        </p:nvSpPr>
        <p:spPr>
          <a:xfrm>
            <a:off x="6254496"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vom Durchbruch zur nächsten Generation</a:t>
            </a:r>
            <a:endParaRPr lang="en-US" sz="1100" dirty="0"/>
          </a:p>
        </p:txBody>
      </p:sp>
      <p:sp>
        <p:nvSpPr>
          <p:cNvPr id="21" name="Shape 19"/>
          <p:cNvSpPr/>
          <p:nvPr/>
        </p:nvSpPr>
        <p:spPr>
          <a:xfrm>
            <a:off x="9642348" y="2606040"/>
            <a:ext cx="1097280" cy="1097280"/>
          </a:xfrm>
          <a:prstGeom prst="ellipse">
            <a:avLst/>
          </a:prstGeom>
          <a:solidFill>
            <a:srgbClr val="D62828"/>
          </a:solidFill>
          <a:ln/>
        </p:spPr>
        <p:txBody>
          <a:bodyPr/>
          <a:lstStyle/>
          <a:p>
            <a:endParaRPr lang="de-DE"/>
          </a:p>
        </p:txBody>
      </p:sp>
      <p:sp>
        <p:nvSpPr>
          <p:cNvPr id="22" name="Text 20"/>
          <p:cNvSpPr/>
          <p:nvPr/>
        </p:nvSpPr>
        <p:spPr>
          <a:xfrm>
            <a:off x="9642348" y="2606040"/>
            <a:ext cx="1097280" cy="1097280"/>
          </a:xfrm>
          <a:prstGeom prst="rect">
            <a:avLst/>
          </a:prstGeom>
          <a:noFill/>
          <a:ln/>
        </p:spPr>
        <p:txBody>
          <a:bodyPr wrap="square" lIns="0" tIns="0" rIns="0" bIns="0" rtlCol="0" anchor="ctr"/>
          <a:lstStyle/>
          <a:p>
            <a:pPr marL="0" indent="0" algn="ctr">
              <a:buNone/>
            </a:pPr>
            <a:r>
              <a:rPr lang="en-US" sz="3800" dirty="0">
                <a:solidFill>
                  <a:srgbClr val="FFFFFF"/>
                </a:solidFill>
                <a:latin typeface="Playfair Display" pitchFamily="34" charset="0"/>
                <a:ea typeface="Playfair Display" pitchFamily="34" charset="-122"/>
                <a:cs typeface="Playfair Display" pitchFamily="34" charset="-120"/>
              </a:rPr>
              <a:t>1</a:t>
            </a:r>
            <a:endParaRPr lang="en-US" sz="3800" dirty="0"/>
          </a:p>
          <a:p>
            <a:pPr marL="0" indent="0" algn="ctr">
              <a:buNone/>
            </a:pPr>
            <a:r>
              <a:rPr lang="en-US" sz="1200" dirty="0">
                <a:solidFill>
                  <a:srgbClr val="FFFFFF"/>
                </a:solidFill>
                <a:latin typeface="Poppins" pitchFamily="34" charset="0"/>
                <a:ea typeface="Poppins" pitchFamily="34" charset="-122"/>
                <a:cs typeface="Poppins" pitchFamily="34" charset="-120"/>
              </a:rPr>
              <a:t>Monat</a:t>
            </a:r>
            <a:endParaRPr lang="en-US" sz="3800" dirty="0"/>
          </a:p>
        </p:txBody>
      </p:sp>
      <p:sp>
        <p:nvSpPr>
          <p:cNvPr id="23" name="Text 21"/>
          <p:cNvSpPr/>
          <p:nvPr/>
        </p:nvSpPr>
        <p:spPr>
          <a:xfrm>
            <a:off x="8924544"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Grok 4.5 Jul → 4.6 Aug → 4.7 Sep 2026</a:t>
            </a:r>
            <a:endParaRPr lang="en-US" sz="1300" dirty="0"/>
          </a:p>
        </p:txBody>
      </p:sp>
      <p:sp>
        <p:nvSpPr>
          <p:cNvPr id="24" name="Text 22"/>
          <p:cNvSpPr/>
          <p:nvPr/>
        </p:nvSpPr>
        <p:spPr>
          <a:xfrm>
            <a:off x="8970264"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zwischen zwei Grok-Versionen</a:t>
            </a:r>
            <a:endParaRPr lang="en-US" sz="1100" dirty="0"/>
          </a:p>
        </p:txBody>
      </p:sp>
      <p:sp>
        <p:nvSpPr>
          <p:cNvPr id="25" name="Shape 23"/>
          <p:cNvSpPr/>
          <p:nvPr/>
        </p:nvSpPr>
        <p:spPr>
          <a:xfrm>
            <a:off x="685800" y="5440680"/>
            <a:ext cx="10835640" cy="0"/>
          </a:xfrm>
          <a:prstGeom prst="line">
            <a:avLst/>
          </a:prstGeom>
          <a:noFill/>
          <a:ln w="9525">
            <a:solidFill>
              <a:srgbClr val="D9D9D9"/>
            </a:solidFill>
            <a:prstDash val="solid"/>
          </a:ln>
        </p:spPr>
        <p:txBody>
          <a:bodyPr/>
          <a:lstStyle/>
          <a:p>
            <a:endParaRPr lang="de-DE"/>
          </a:p>
        </p:txBody>
      </p:sp>
      <p:sp>
        <p:nvSpPr>
          <p:cNvPr id="26" name="Text 24"/>
          <p:cNvSpPr/>
          <p:nvPr/>
        </p:nvSpPr>
        <p:spPr>
          <a:xfrm>
            <a:off x="685800" y="5559552"/>
            <a:ext cx="10835640" cy="365760"/>
          </a:xfrm>
          <a:prstGeom prst="rect">
            <a:avLst/>
          </a:prstGeom>
          <a:noFill/>
          <a:ln/>
        </p:spPr>
        <p:txBody>
          <a:bodyPr wrap="square" lIns="0" tIns="0" rIns="0" bIns="0" rtlCol="0" anchor="ctr"/>
          <a:lstStyle/>
          <a:p>
            <a:pPr marL="0" indent="0" algn="ctr">
              <a:buNone/>
            </a:pPr>
            <a:r>
              <a:rPr lang="en-US" sz="1400" dirty="0">
                <a:solidFill>
                  <a:srgbClr val="595959"/>
                </a:solidFill>
                <a:latin typeface="Lato" pitchFamily="34" charset="0"/>
                <a:ea typeface="Lato" pitchFamily="34" charset="-122"/>
                <a:cs typeface="Lato" pitchFamily="34" charset="-120"/>
              </a:rPr>
              <a:t>Auf dem Plakat: </a:t>
            </a:r>
            <a:r>
              <a:rPr lang="en-US" sz="1400" b="1" dirty="0">
                <a:solidFill>
                  <a:srgbClr val="3D4C61"/>
                </a:solidFill>
                <a:latin typeface="Lato" pitchFamily="34" charset="0"/>
                <a:ea typeface="Lato" pitchFamily="34" charset="-122"/>
                <a:cs typeface="Lato" pitchFamily="34" charset="-120"/>
              </a:rPr>
              <a:t>24 Knoten in den zwölf Jahren 2011–2022, dann 23 allein im Jahr 2023.</a:t>
            </a:r>
            <a:endParaRPr lang="en-US" sz="1400" dirty="0"/>
          </a:p>
        </p:txBody>
      </p:sp>
      <p:sp>
        <p:nvSpPr>
          <p:cNvPr id="27" name="Shape 2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28" name="Shape 2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29" name="Text 2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0" name="Shape 2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31" name="Text 2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32" name="Shape 3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33" name="Text 3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34" name="Shape 3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35" name="Text 3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36" name="Shape 34"/>
          <p:cNvSpPr/>
          <p:nvPr/>
        </p:nvSpPr>
        <p:spPr>
          <a:xfrm>
            <a:off x="8692530" y="6359652"/>
            <a:ext cx="82296" cy="82296"/>
          </a:xfrm>
          <a:prstGeom prst="ellipse">
            <a:avLst/>
          </a:prstGeom>
          <a:solidFill>
            <a:srgbClr val="D62828"/>
          </a:solidFill>
          <a:ln/>
        </p:spPr>
        <p:txBody>
          <a:bodyPr/>
          <a:lstStyle/>
          <a:p>
            <a:endParaRPr lang="de-DE"/>
          </a:p>
        </p:txBody>
      </p:sp>
      <p:sp>
        <p:nvSpPr>
          <p:cNvPr id="37"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24</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38"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LineShine</a:t>
            </a:r>
          </a:p>
          <a:p>
            <a:pPr marL="0" indent="0" algn="l">
              <a:lnSpc>
                <a:spcPct val="95000"/>
              </a:lnSpc>
              <a:spcBef>
                <a:spcPts val="0"/>
              </a:spcBef>
              <a:buNone/>
            </a:pPr>
            <a:r>
              <a:rPr lang="de-DE" sz="750" dirty="0">
                <a:solidFill>
                  <a:srgbClr val="8B1E3F"/>
                </a:solidFill>
                <a:latin typeface="Poppins" pitchFamily="34" charset="0"/>
                <a:cs typeface="Poppins" pitchFamily="34" charset="0"/>
              </a:rPr>
              <a:t>2,20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2026</a:t>
            </a:r>
          </a:p>
        </p:txBody>
      </p:sp>
      <p:sp>
        <p:nvSpPr>
          <p:cNvPr id="39"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1828800" y="868680"/>
            <a:ext cx="8531352" cy="338328"/>
          </a:xfrm>
          <a:prstGeom prst="rect">
            <a:avLst/>
          </a:prstGeom>
          <a:noFill/>
          <a:ln/>
        </p:spPr>
        <p:txBody>
          <a:bodyPr wrap="square" lIns="0" tIns="0" rIns="0" bIns="0" rtlCol="0" anchor="ctr"/>
          <a:lstStyle/>
          <a:p>
            <a:pPr marL="0" indent="0" algn="ctr">
              <a:buNone/>
            </a:pPr>
            <a:r>
              <a:rPr lang="en-US" sz="1600" dirty="0">
                <a:solidFill>
                  <a:srgbClr val="595959"/>
                </a:solidFill>
                <a:latin typeface="Poppins" pitchFamily="34" charset="0"/>
                <a:ea typeface="Poppins" pitchFamily="34" charset="-122"/>
                <a:cs typeface="Poppins" pitchFamily="34" charset="-120"/>
              </a:rPr>
              <a:t>Kapitel 14 · Was sich beschleunigt hat</a:t>
            </a:r>
          </a:p>
        </p:txBody>
      </p:sp>
      <p:sp>
        <p:nvSpPr>
          <p:cNvPr id="6" name="Text 3"/>
          <p:cNvSpPr/>
          <p:nvPr/>
        </p:nvSpPr>
        <p:spPr>
          <a:xfrm>
            <a:off x="1828800" y="1207008"/>
            <a:ext cx="8531352" cy="640080"/>
          </a:xfrm>
          <a:prstGeom prst="rect">
            <a:avLst/>
          </a:prstGeom>
          <a:noFill/>
          <a:ln/>
        </p:spPr>
        <p:txBody>
          <a:bodyPr wrap="square" lIns="0" tIns="0" rIns="0" bIns="0" rtlCol="0" anchor="ctr"/>
          <a:lstStyle/>
          <a:p>
            <a:pPr marL="0" indent="0" algn="ctr">
              <a:buNone/>
            </a:pPr>
            <a:r>
              <a:rPr lang="en-US" sz="3000" dirty="0">
                <a:solidFill>
                  <a:srgbClr val="3D4C61"/>
                </a:solidFill>
                <a:latin typeface="Poppins SemiBold" pitchFamily="34" charset="0"/>
                <a:ea typeface="Poppins SemiBold" pitchFamily="34" charset="-122"/>
                <a:cs typeface="Poppins SemiBold" pitchFamily="34" charset="-120"/>
              </a:rPr>
              <a:t>Grenzen und Risiken</a:t>
            </a:r>
          </a:p>
        </p:txBody>
      </p:sp>
      <p:sp>
        <p:nvSpPr>
          <p:cNvPr id="7" name="Shape 4"/>
          <p:cNvSpPr/>
          <p:nvPr/>
        </p:nvSpPr>
        <p:spPr>
          <a:xfrm>
            <a:off x="685800" y="2011680"/>
            <a:ext cx="5239512" cy="3520440"/>
          </a:xfrm>
          <a:prstGeom prst="rect">
            <a:avLst/>
          </a:prstGeom>
          <a:solidFill>
            <a:srgbClr val="FFFFFF"/>
          </a:solidFill>
          <a:ln w="12700">
            <a:solidFill>
              <a:srgbClr val="2E86DE"/>
            </a:solidFill>
            <a:prstDash val="solid"/>
          </a:ln>
        </p:spPr>
        <p:txBody>
          <a:bodyPr/>
          <a:lstStyle/>
          <a:p>
            <a:endParaRPr lang="de-DE"/>
          </a:p>
        </p:txBody>
      </p:sp>
      <p:sp>
        <p:nvSpPr>
          <p:cNvPr id="8" name="Shape 5"/>
          <p:cNvSpPr/>
          <p:nvPr/>
        </p:nvSpPr>
        <p:spPr>
          <a:xfrm>
            <a:off x="685800" y="5532120"/>
            <a:ext cx="5239512" cy="457200"/>
          </a:xfrm>
          <a:prstGeom prst="rect">
            <a:avLst/>
          </a:prstGeom>
          <a:solidFill>
            <a:srgbClr val="2E86DE"/>
          </a:solidFill>
          <a:ln/>
        </p:spPr>
        <p:txBody>
          <a:bodyPr/>
          <a:lstStyle/>
          <a:p>
            <a:endParaRPr lang="de-DE"/>
          </a:p>
        </p:txBody>
      </p:sp>
      <p:sp>
        <p:nvSpPr>
          <p:cNvPr id="9" name="Text 6"/>
          <p:cNvSpPr/>
          <p:nvPr/>
        </p:nvSpPr>
        <p:spPr>
          <a:xfrm>
            <a:off x="685800" y="5532120"/>
            <a:ext cx="5239512" cy="457200"/>
          </a:xfrm>
          <a:prstGeom prst="rect">
            <a:avLst/>
          </a:prstGeom>
          <a:noFill/>
          <a:ln/>
        </p:spPr>
        <p:txBody>
          <a:bodyPr wrap="square" lIns="0" tIns="0" rIns="0" bIns="0" rtlCol="0" anchor="ctr"/>
          <a:lstStyle/>
          <a:p>
            <a:pPr marL="0" indent="0" algn="ctr">
              <a:buNone/>
            </a:pPr>
            <a:r>
              <a:rPr lang="en-US" sz="1400" dirty="0">
                <a:solidFill>
                  <a:srgbClr val="FFFFFF"/>
                </a:solidFill>
                <a:latin typeface="Poppins" pitchFamily="34" charset="0"/>
                <a:ea typeface="Poppins" pitchFamily="34" charset="-122"/>
                <a:cs typeface="Poppins" pitchFamily="34" charset="-120"/>
              </a:rPr>
              <a:t>Technik</a:t>
            </a:r>
          </a:p>
        </p:txBody>
      </p:sp>
      <p:sp>
        <p:nvSpPr>
          <p:cNvPr id="10" name="Shape 19"/>
          <p:cNvSpPr/>
          <p:nvPr/>
        </p:nvSpPr>
        <p:spPr>
          <a:xfrm>
            <a:off x="6263640" y="2011680"/>
            <a:ext cx="5239512" cy="3520440"/>
          </a:xfrm>
          <a:prstGeom prst="rect">
            <a:avLst/>
          </a:prstGeom>
          <a:solidFill>
            <a:srgbClr val="FFFFFF"/>
          </a:solidFill>
          <a:ln w="12700">
            <a:solidFill>
              <a:srgbClr val="13A39B"/>
            </a:solidFill>
            <a:prstDash val="solid"/>
          </a:ln>
        </p:spPr>
        <p:txBody>
          <a:bodyPr/>
          <a:lstStyle/>
          <a:p>
            <a:endParaRPr lang="de-DE"/>
          </a:p>
        </p:txBody>
      </p:sp>
      <p:sp>
        <p:nvSpPr>
          <p:cNvPr id="11" name="Shape 20"/>
          <p:cNvSpPr/>
          <p:nvPr/>
        </p:nvSpPr>
        <p:spPr>
          <a:xfrm>
            <a:off x="6263640" y="5532120"/>
            <a:ext cx="5239512" cy="457200"/>
          </a:xfrm>
          <a:prstGeom prst="rect">
            <a:avLst/>
          </a:prstGeom>
          <a:solidFill>
            <a:srgbClr val="13A39B"/>
          </a:solidFill>
          <a:ln/>
        </p:spPr>
        <p:txBody>
          <a:bodyPr/>
          <a:lstStyle/>
          <a:p>
            <a:endParaRPr lang="de-DE"/>
          </a:p>
        </p:txBody>
      </p:sp>
      <p:sp>
        <p:nvSpPr>
          <p:cNvPr id="12" name="Text 21"/>
          <p:cNvSpPr/>
          <p:nvPr/>
        </p:nvSpPr>
        <p:spPr>
          <a:xfrm>
            <a:off x="6263640" y="5532120"/>
            <a:ext cx="5239512" cy="457200"/>
          </a:xfrm>
          <a:prstGeom prst="rect">
            <a:avLst/>
          </a:prstGeom>
          <a:noFill/>
          <a:ln/>
        </p:spPr>
        <p:txBody>
          <a:bodyPr wrap="square" lIns="0" tIns="0" rIns="0" bIns="0" rtlCol="0" anchor="ctr"/>
          <a:lstStyle/>
          <a:p>
            <a:pPr marL="0" indent="0" algn="ctr">
              <a:buNone/>
            </a:pPr>
            <a:r>
              <a:rPr lang="en-US" sz="1400" dirty="0">
                <a:solidFill>
                  <a:srgbClr val="FFFFFF"/>
                </a:solidFill>
                <a:latin typeface="Poppins" pitchFamily="34" charset="0"/>
                <a:ea typeface="Poppins" pitchFamily="34" charset="-122"/>
                <a:cs typeface="Poppins" pitchFamily="34" charset="-120"/>
              </a:rPr>
              <a:t>Praxis &amp; Recht</a:t>
            </a:r>
          </a:p>
        </p:txBody>
      </p:sp>
      <p:sp>
        <p:nvSpPr>
          <p:cNvPr id="62" name="L0 Kreis"/>
          <p:cNvSpPr/>
          <p:nvPr/>
        </p:nvSpPr>
        <p:spPr>
          <a:xfrm>
            <a:off x="886968" y="2240280"/>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63" name="L0 Badge"/>
          <p:cNvSpPr/>
          <p:nvPr/>
        </p:nvSpPr>
        <p:spPr>
          <a:xfrm>
            <a:off x="886968" y="2240280"/>
            <a:ext cx="512064" cy="512064"/>
          </a:xfrm>
          <a:prstGeom prst="rect">
            <a:avLst/>
          </a:prstGeom>
          <a:noFill/>
          <a:ln>
            <a:noFill/>
          </a:ln>
        </p:spPr>
        <p:txBody>
          <a:bodyPr wrap="square" lIns="0" tIns="0" rIns="0" bIns="0" rtlCol="0" anchor="ctr"/>
          <a:lstStyle/>
          <a:p>
            <a:pPr marL="0" indent="0" algn="ctr">
              <a:buNone/>
            </a:pPr>
            <a:r>
              <a:rPr lang="de-DE" sz="1600" dirty="0">
                <a:solidFill>
                  <a:srgbClr val="3D4C61"/>
                </a:solidFill>
                <a:latin typeface="Playfair Display"/>
                <a:ea typeface="Playfair Display"/>
                <a:cs typeface="Playfair Display"/>
              </a:rPr>
              <a:t>1</a:t>
            </a:r>
          </a:p>
        </p:txBody>
      </p:sp>
      <p:sp>
        <p:nvSpPr>
          <p:cNvPr id="64" name="L0 Kopf"/>
          <p:cNvSpPr/>
          <p:nvPr/>
        </p:nvSpPr>
        <p:spPr>
          <a:xfrm>
            <a:off x="1554480" y="2203704"/>
            <a:ext cx="4251960" cy="310896"/>
          </a:xfrm>
          <a:prstGeom prst="rect">
            <a:avLst/>
          </a:prstGeom>
          <a:noFill/>
          <a:ln>
            <a:noFill/>
          </a:ln>
        </p:spPr>
        <p:txBody>
          <a:bodyPr wrap="square" lIns="0" tIns="0" rIns="0" bIns="0" rtlCol="0" anchor="t"/>
          <a:lstStyle/>
          <a:p>
            <a:pPr marL="0" indent="0" algn="l">
              <a:buNone/>
            </a:pPr>
            <a:r>
              <a:rPr lang="de-DE" sz="1500" dirty="0">
                <a:solidFill>
                  <a:srgbClr val="181818"/>
                </a:solidFill>
                <a:latin typeface="Poppins SemiBold"/>
                <a:ea typeface="Poppins SemiBold"/>
                <a:cs typeface="Poppins SemiBold"/>
              </a:rPr>
              <a:t>Halluzinationen</a:t>
            </a:r>
          </a:p>
        </p:txBody>
      </p:sp>
      <p:sp>
        <p:nvSpPr>
          <p:cNvPr id="65" name="L0 Text"/>
          <p:cNvSpPr/>
          <p:nvPr/>
        </p:nvSpPr>
        <p:spPr>
          <a:xfrm>
            <a:off x="1554480" y="2532888"/>
            <a:ext cx="4251960" cy="658368"/>
          </a:xfrm>
          <a:prstGeom prst="rect">
            <a:avLst/>
          </a:prstGeom>
          <a:noFill/>
          <a:ln>
            <a:noFill/>
          </a:ln>
        </p:spPr>
        <p:txBody>
          <a:bodyPr wrap="square" lIns="0" tIns="0" rIns="0" bIns="0" rtlCol="0" anchor="t"/>
          <a:lstStyle/>
          <a:p>
            <a:pPr marL="0" indent="0" algn="l">
              <a:buNone/>
            </a:pPr>
            <a:r>
              <a:rPr lang="de-DE" sz="1300" dirty="0">
                <a:solidFill>
                  <a:srgbClr val="595959"/>
                </a:solidFill>
                <a:latin typeface="Lato"/>
                <a:ea typeface="Lato"/>
                <a:cs typeface="Lato"/>
              </a:rPr>
              <a:t>Erfundene Fakten und Quellen, die plausibel klingen, aber nicht stimmen oder nicht existieren.</a:t>
            </a:r>
          </a:p>
        </p:txBody>
      </p:sp>
      <p:sp>
        <p:nvSpPr>
          <p:cNvPr id="66" name="L1 Kreis"/>
          <p:cNvSpPr/>
          <p:nvPr/>
        </p:nvSpPr>
        <p:spPr>
          <a:xfrm>
            <a:off x="886968" y="3337560"/>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67" name="L1 Badge"/>
          <p:cNvSpPr/>
          <p:nvPr/>
        </p:nvSpPr>
        <p:spPr>
          <a:xfrm>
            <a:off x="886968" y="3337560"/>
            <a:ext cx="512064" cy="512064"/>
          </a:xfrm>
          <a:prstGeom prst="rect">
            <a:avLst/>
          </a:prstGeom>
          <a:noFill/>
          <a:ln>
            <a:noFill/>
          </a:ln>
        </p:spPr>
        <p:txBody>
          <a:bodyPr wrap="square" lIns="0" tIns="0" rIns="0" bIns="0" rtlCol="0" anchor="ctr"/>
          <a:lstStyle/>
          <a:p>
            <a:pPr marL="0" indent="0" algn="ctr">
              <a:buNone/>
            </a:pPr>
            <a:r>
              <a:rPr lang="de-DE" sz="1600" dirty="0">
                <a:solidFill>
                  <a:srgbClr val="3D4C61"/>
                </a:solidFill>
                <a:latin typeface="Playfair Display"/>
                <a:ea typeface="Playfair Display"/>
                <a:cs typeface="Playfair Display"/>
              </a:rPr>
              <a:t>2</a:t>
            </a:r>
          </a:p>
        </p:txBody>
      </p:sp>
      <p:sp>
        <p:nvSpPr>
          <p:cNvPr id="68" name="L1 Kopf"/>
          <p:cNvSpPr/>
          <p:nvPr/>
        </p:nvSpPr>
        <p:spPr>
          <a:xfrm>
            <a:off x="1554480" y="3300984"/>
            <a:ext cx="4251960" cy="310896"/>
          </a:xfrm>
          <a:prstGeom prst="rect">
            <a:avLst/>
          </a:prstGeom>
          <a:noFill/>
          <a:ln>
            <a:noFill/>
          </a:ln>
        </p:spPr>
        <p:txBody>
          <a:bodyPr wrap="square" lIns="0" tIns="0" rIns="0" bIns="0" rtlCol="0" anchor="t"/>
          <a:lstStyle/>
          <a:p>
            <a:pPr marL="0" indent="0" algn="l">
              <a:buNone/>
            </a:pPr>
            <a:r>
              <a:rPr lang="de-DE" sz="1500" dirty="0">
                <a:solidFill>
                  <a:srgbClr val="181818"/>
                </a:solidFill>
                <a:latin typeface="Poppins SemiBold"/>
                <a:ea typeface="Poppins SemiBold"/>
                <a:cs typeface="Poppins SemiBold"/>
              </a:rPr>
              <a:t>Bias / Verzerrung</a:t>
            </a:r>
          </a:p>
        </p:txBody>
      </p:sp>
      <p:sp>
        <p:nvSpPr>
          <p:cNvPr id="69" name="L1 Text"/>
          <p:cNvSpPr/>
          <p:nvPr/>
        </p:nvSpPr>
        <p:spPr>
          <a:xfrm>
            <a:off x="1554480" y="3630168"/>
            <a:ext cx="4251960" cy="658368"/>
          </a:xfrm>
          <a:prstGeom prst="rect">
            <a:avLst/>
          </a:prstGeom>
          <a:noFill/>
          <a:ln>
            <a:noFill/>
          </a:ln>
        </p:spPr>
        <p:txBody>
          <a:bodyPr wrap="square" lIns="0" tIns="0" rIns="0" bIns="0" rtlCol="0" anchor="t"/>
          <a:lstStyle/>
          <a:p>
            <a:pPr marL="0" indent="0" algn="l">
              <a:buNone/>
            </a:pPr>
            <a:r>
              <a:rPr lang="de-DE" sz="1300" dirty="0">
                <a:solidFill>
                  <a:srgbClr val="595959"/>
                </a:solidFill>
                <a:latin typeface="Lato"/>
                <a:ea typeface="Lato"/>
                <a:cs typeface="Lato"/>
              </a:rPr>
              <a:t>Einseitigkeiten in den Trainingsdaten spiegeln sich in den Antworten wider.</a:t>
            </a:r>
          </a:p>
        </p:txBody>
      </p:sp>
      <p:sp>
        <p:nvSpPr>
          <p:cNvPr id="70" name="L2 Kreis"/>
          <p:cNvSpPr/>
          <p:nvPr/>
        </p:nvSpPr>
        <p:spPr>
          <a:xfrm>
            <a:off x="886968" y="4434840"/>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71" name="L2 Badge"/>
          <p:cNvSpPr/>
          <p:nvPr/>
        </p:nvSpPr>
        <p:spPr>
          <a:xfrm>
            <a:off x="886968" y="4434840"/>
            <a:ext cx="512064" cy="512064"/>
          </a:xfrm>
          <a:prstGeom prst="rect">
            <a:avLst/>
          </a:prstGeom>
          <a:noFill/>
          <a:ln>
            <a:noFill/>
          </a:ln>
        </p:spPr>
        <p:txBody>
          <a:bodyPr wrap="square" lIns="0" tIns="0" rIns="0" bIns="0" rtlCol="0" anchor="ctr"/>
          <a:lstStyle/>
          <a:p>
            <a:pPr marL="0" indent="0" algn="ctr">
              <a:buNone/>
            </a:pPr>
            <a:r>
              <a:rPr lang="de-DE" sz="1600" dirty="0">
                <a:solidFill>
                  <a:srgbClr val="3D4C61"/>
                </a:solidFill>
                <a:latin typeface="Playfair Display"/>
                <a:ea typeface="Playfair Display"/>
                <a:cs typeface="Playfair Display"/>
              </a:rPr>
              <a:t>3</a:t>
            </a:r>
          </a:p>
        </p:txBody>
      </p:sp>
      <p:sp>
        <p:nvSpPr>
          <p:cNvPr id="72" name="L2 Kopf"/>
          <p:cNvSpPr/>
          <p:nvPr/>
        </p:nvSpPr>
        <p:spPr>
          <a:xfrm>
            <a:off x="1554480" y="4398264"/>
            <a:ext cx="4251960" cy="310896"/>
          </a:xfrm>
          <a:prstGeom prst="rect">
            <a:avLst/>
          </a:prstGeom>
          <a:noFill/>
          <a:ln>
            <a:noFill/>
          </a:ln>
        </p:spPr>
        <p:txBody>
          <a:bodyPr wrap="square" lIns="0" tIns="0" rIns="0" bIns="0" rtlCol="0" anchor="t"/>
          <a:lstStyle/>
          <a:p>
            <a:pPr marL="0" indent="0" algn="l">
              <a:buNone/>
            </a:pPr>
            <a:r>
              <a:rPr lang="de-DE" sz="1500" dirty="0">
                <a:solidFill>
                  <a:srgbClr val="181818"/>
                </a:solidFill>
                <a:latin typeface="Poppins SemiBold"/>
                <a:ea typeface="Poppins SemiBold"/>
                <a:cs typeface="Poppins SemiBold"/>
              </a:rPr>
              <a:t>Black Box</a:t>
            </a:r>
          </a:p>
        </p:txBody>
      </p:sp>
      <p:sp>
        <p:nvSpPr>
          <p:cNvPr id="73" name="L2 Text"/>
          <p:cNvSpPr/>
          <p:nvPr/>
        </p:nvSpPr>
        <p:spPr>
          <a:xfrm>
            <a:off x="1554480" y="4727448"/>
            <a:ext cx="4251960" cy="658368"/>
          </a:xfrm>
          <a:prstGeom prst="rect">
            <a:avLst/>
          </a:prstGeom>
          <a:noFill/>
          <a:ln>
            <a:noFill/>
          </a:ln>
        </p:spPr>
        <p:txBody>
          <a:bodyPr wrap="square" lIns="0" tIns="0" rIns="0" bIns="0" rtlCol="0" anchor="t"/>
          <a:lstStyle/>
          <a:p>
            <a:pPr marL="0" indent="0" algn="l">
              <a:buNone/>
            </a:pPr>
            <a:r>
              <a:rPr lang="de-DE" sz="1300" dirty="0">
                <a:solidFill>
                  <a:srgbClr val="595959"/>
                </a:solidFill>
                <a:latin typeface="Lato"/>
                <a:ea typeface="Lato"/>
                <a:cs typeface="Lato"/>
              </a:rPr>
              <a:t>Die Begründung einer Antwort ist schwer nachvollziehbar.</a:t>
            </a:r>
          </a:p>
        </p:txBody>
      </p:sp>
      <p:sp>
        <p:nvSpPr>
          <p:cNvPr id="74" name="R0 Kreis"/>
          <p:cNvSpPr/>
          <p:nvPr/>
        </p:nvSpPr>
        <p:spPr>
          <a:xfrm>
            <a:off x="6464808" y="2786380"/>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75" name="R0 Badge"/>
          <p:cNvSpPr/>
          <p:nvPr/>
        </p:nvSpPr>
        <p:spPr>
          <a:xfrm>
            <a:off x="6464808" y="2786380"/>
            <a:ext cx="512064" cy="512064"/>
          </a:xfrm>
          <a:prstGeom prst="rect">
            <a:avLst/>
          </a:prstGeom>
          <a:noFill/>
          <a:ln>
            <a:noFill/>
          </a:ln>
        </p:spPr>
        <p:txBody>
          <a:bodyPr wrap="square" lIns="0" tIns="0" rIns="0" bIns="0" rtlCol="0" anchor="ctr"/>
          <a:lstStyle/>
          <a:p>
            <a:pPr marL="0" indent="0" algn="ctr">
              <a:buNone/>
            </a:pPr>
            <a:r>
              <a:rPr lang="de-DE" sz="1600" dirty="0">
                <a:solidFill>
                  <a:srgbClr val="3D4C61"/>
                </a:solidFill>
                <a:latin typeface="Playfair Display"/>
                <a:ea typeface="Playfair Display"/>
                <a:cs typeface="Playfair Display"/>
              </a:rPr>
              <a:t>4</a:t>
            </a:r>
          </a:p>
        </p:txBody>
      </p:sp>
      <p:sp>
        <p:nvSpPr>
          <p:cNvPr id="76" name="R0 Kopf"/>
          <p:cNvSpPr/>
          <p:nvPr/>
        </p:nvSpPr>
        <p:spPr>
          <a:xfrm>
            <a:off x="7132320" y="2749804"/>
            <a:ext cx="4251960" cy="310896"/>
          </a:xfrm>
          <a:prstGeom prst="rect">
            <a:avLst/>
          </a:prstGeom>
          <a:noFill/>
          <a:ln>
            <a:noFill/>
          </a:ln>
        </p:spPr>
        <p:txBody>
          <a:bodyPr wrap="square" lIns="0" tIns="0" rIns="0" bIns="0" rtlCol="0" anchor="t"/>
          <a:lstStyle/>
          <a:p>
            <a:pPr marL="0" indent="0" algn="l">
              <a:buNone/>
            </a:pPr>
            <a:r>
              <a:rPr lang="de-DE" sz="1500" dirty="0">
                <a:solidFill>
                  <a:srgbClr val="181818"/>
                </a:solidFill>
                <a:latin typeface="Poppins SemiBold"/>
                <a:ea typeface="Poppins SemiBold"/>
                <a:cs typeface="Poppins SemiBold"/>
              </a:rPr>
              <a:t>Datenschutz / DSGVO</a:t>
            </a:r>
          </a:p>
        </p:txBody>
      </p:sp>
      <p:sp>
        <p:nvSpPr>
          <p:cNvPr id="77" name="R0 Text"/>
          <p:cNvSpPr/>
          <p:nvPr/>
        </p:nvSpPr>
        <p:spPr>
          <a:xfrm>
            <a:off x="7132320" y="3078988"/>
            <a:ext cx="4251960" cy="658368"/>
          </a:xfrm>
          <a:prstGeom prst="rect">
            <a:avLst/>
          </a:prstGeom>
          <a:noFill/>
          <a:ln>
            <a:noFill/>
          </a:ln>
        </p:spPr>
        <p:txBody>
          <a:bodyPr wrap="square" lIns="0" tIns="0" rIns="0" bIns="0" rtlCol="0" anchor="t"/>
          <a:lstStyle/>
          <a:p>
            <a:pPr marL="0" indent="0" algn="l">
              <a:buNone/>
            </a:pPr>
            <a:r>
              <a:rPr lang="de-DE" sz="1300" dirty="0">
                <a:solidFill>
                  <a:srgbClr val="595959"/>
                </a:solidFill>
                <a:latin typeface="Lato"/>
                <a:ea typeface="Lato"/>
                <a:cs typeface="Lato"/>
              </a:rPr>
              <a:t>Patientendaten sind Gesundheitsdaten (Art. 9 DSGVO) – nicht ungeprüft in öffentliche Chatbots eingeben.</a:t>
            </a:r>
          </a:p>
        </p:txBody>
      </p:sp>
      <p:sp>
        <p:nvSpPr>
          <p:cNvPr id="78" name="R1 Kreis"/>
          <p:cNvSpPr/>
          <p:nvPr/>
        </p:nvSpPr>
        <p:spPr>
          <a:xfrm>
            <a:off x="6464808" y="3883660"/>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79" name="R1 Badge"/>
          <p:cNvSpPr/>
          <p:nvPr/>
        </p:nvSpPr>
        <p:spPr>
          <a:xfrm>
            <a:off x="6464808" y="3883660"/>
            <a:ext cx="512064" cy="512064"/>
          </a:xfrm>
          <a:prstGeom prst="rect">
            <a:avLst/>
          </a:prstGeom>
          <a:noFill/>
          <a:ln>
            <a:noFill/>
          </a:ln>
        </p:spPr>
        <p:txBody>
          <a:bodyPr wrap="square" lIns="0" tIns="0" rIns="0" bIns="0" rtlCol="0" anchor="ctr"/>
          <a:lstStyle/>
          <a:p>
            <a:pPr marL="0" indent="0" algn="ctr">
              <a:buNone/>
            </a:pPr>
            <a:r>
              <a:rPr lang="de-DE" sz="1600" dirty="0">
                <a:solidFill>
                  <a:srgbClr val="3D4C61"/>
                </a:solidFill>
                <a:latin typeface="Playfair Display"/>
                <a:ea typeface="Playfair Display"/>
                <a:cs typeface="Playfair Display"/>
              </a:rPr>
              <a:t>5</a:t>
            </a:r>
          </a:p>
        </p:txBody>
      </p:sp>
      <p:sp>
        <p:nvSpPr>
          <p:cNvPr id="80" name="R1 Kopf"/>
          <p:cNvSpPr/>
          <p:nvPr/>
        </p:nvSpPr>
        <p:spPr>
          <a:xfrm>
            <a:off x="7132320" y="3847084"/>
            <a:ext cx="4251960" cy="310896"/>
          </a:xfrm>
          <a:prstGeom prst="rect">
            <a:avLst/>
          </a:prstGeom>
          <a:noFill/>
          <a:ln>
            <a:noFill/>
          </a:ln>
        </p:spPr>
        <p:txBody>
          <a:bodyPr wrap="square" lIns="0" tIns="0" rIns="0" bIns="0" rtlCol="0" anchor="t"/>
          <a:lstStyle/>
          <a:p>
            <a:pPr marL="0" indent="0" algn="l">
              <a:buNone/>
            </a:pPr>
            <a:r>
              <a:rPr lang="de-DE" sz="1500" dirty="0">
                <a:solidFill>
                  <a:srgbClr val="181818"/>
                </a:solidFill>
                <a:latin typeface="Poppins SemiBold"/>
                <a:ea typeface="Poppins SemiBold"/>
                <a:cs typeface="Poppins SemiBold"/>
              </a:rPr>
              <a:t>Haftung &amp; ärztliche Verantwortung</a:t>
            </a:r>
          </a:p>
        </p:txBody>
      </p:sp>
      <p:sp>
        <p:nvSpPr>
          <p:cNvPr id="81" name="R1 Text"/>
          <p:cNvSpPr/>
          <p:nvPr/>
        </p:nvSpPr>
        <p:spPr>
          <a:xfrm>
            <a:off x="7132320" y="4176268"/>
            <a:ext cx="4251960" cy="658368"/>
          </a:xfrm>
          <a:prstGeom prst="rect">
            <a:avLst/>
          </a:prstGeom>
          <a:noFill/>
          <a:ln>
            <a:noFill/>
          </a:ln>
        </p:spPr>
        <p:txBody>
          <a:bodyPr wrap="square" lIns="0" tIns="0" rIns="0" bIns="0" rtlCol="0" anchor="t"/>
          <a:lstStyle/>
          <a:p>
            <a:pPr marL="0" indent="0" algn="l">
              <a:buNone/>
            </a:pPr>
            <a:r>
              <a:rPr lang="de-DE" sz="1300" dirty="0">
                <a:solidFill>
                  <a:srgbClr val="595959"/>
                </a:solidFill>
                <a:latin typeface="Lato"/>
                <a:ea typeface="Lato"/>
                <a:cs typeface="Lato"/>
              </a:rPr>
              <a:t>KI kann unterstützen – die Entscheidung und die Verantwortung bleiben beim Menschen.</a:t>
            </a:r>
          </a:p>
        </p:txBody>
      </p:sp>
      <p:sp>
        <p:nvSpPr>
          <p:cNvPr id="49" name="Legende"/>
          <p:cNvSpPr/>
          <p:nvPr/>
        </p:nvSpPr>
        <p:spPr>
          <a:xfrm>
            <a:off x="685800" y="6035040"/>
            <a:ext cx="10817352" cy="219456"/>
          </a:xfrm>
          <a:prstGeom prst="rect">
            <a:avLst/>
          </a:prstGeom>
          <a:noFill/>
          <a:ln>
            <a:noFill/>
          </a:ln>
        </p:spPr>
        <p:txBody>
          <a:bodyPr wrap="square" lIns="0" tIns="0" rIns="0" bIns="0" rtlCol="0" anchor="t"/>
          <a:lstStyle/>
          <a:p>
            <a:pPr marL="0" indent="0" algn="l">
              <a:buNone/>
            </a:pPr>
            <a:r>
              <a:rPr lang="de-DE" sz="1000" dirty="0">
                <a:solidFill>
                  <a:srgbClr val="595959"/>
                </a:solidFill>
                <a:latin typeface="Lato"/>
                <a:ea typeface="Lato"/>
                <a:cs typeface="Lato"/>
              </a:rPr>
              <a:t>Überblick, keine Rechtsberatung · Stand 01.11.2026</a:t>
            </a:r>
          </a:p>
        </p:txBody>
      </p:sp>
      <p:sp>
        <p:nvSpPr>
          <p:cNvPr id="50" name="Shape 30"/>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1" name="Shape 31"/>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52" name="Text 32"/>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53" name="Shape 33"/>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54" name="Text 34"/>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55" name="Shape 35"/>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56" name="Text 36"/>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57" name="Shape 37"/>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58" name="Text 38"/>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59" name="Shape 39"/>
          <p:cNvSpPr/>
          <p:nvPr/>
        </p:nvSpPr>
        <p:spPr>
          <a:xfrm>
            <a:off x="8692848" y="6359652"/>
            <a:ext cx="82296" cy="82296"/>
          </a:xfrm>
          <a:prstGeom prst="ellipse">
            <a:avLst/>
          </a:prstGeom>
          <a:solidFill>
            <a:srgbClr val="D62828"/>
          </a:solidFill>
          <a:ln/>
        </p:spPr>
        <p:txBody>
          <a:bodyPr/>
          <a:lstStyle/>
          <a:p>
            <a:endParaRPr lang="de-DE"/>
          </a:p>
        </p:txBody>
      </p:sp>
      <p:sp>
        <p:nvSpPr>
          <p:cNvPr id="61" name="Text 41"/>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25</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1">
    <p:bg>
      <p:bgPr>
        <a:solidFill>
          <a:srgbClr val="3D4C61"/>
        </a:solidFill>
        <a:effectLst/>
      </p:bgPr>
    </p:bg>
    <p:spTree>
      <p:nvGrpSpPr>
        <p:cNvPr id="1" name=""/>
        <p:cNvGrpSpPr/>
        <p:nvPr/>
      </p:nvGrpSpPr>
      <p:grpSpPr>
        <a:xfrm>
          <a:off x="0" y="0"/>
          <a:ext cx="0" cy="0"/>
          <a:chOff x="0" y="0"/>
          <a:chExt cx="0" cy="0"/>
        </a:xfrm>
      </p:grpSpPr>
      <p:sp>
        <p:nvSpPr>
          <p:cNvPr id="3" name="Text 0"/>
          <p:cNvSpPr/>
          <p:nvPr/>
        </p:nvSpPr>
        <p:spPr>
          <a:xfrm>
            <a:off x="914400" y="822960"/>
            <a:ext cx="7315200" cy="338328"/>
          </a:xfrm>
          <a:prstGeom prst="rect">
            <a:avLst/>
          </a:prstGeom>
          <a:noFill/>
          <a:ln/>
        </p:spPr>
        <p:txBody>
          <a:bodyPr wrap="square" lIns="0" tIns="0" rIns="0" bIns="0" rtlCol="0" anchor="ctr"/>
          <a:lstStyle/>
          <a:p>
            <a:pPr marL="0" indent="0">
              <a:buNone/>
            </a:pPr>
            <a:r>
              <a:rPr lang="en-US" sz="1600" dirty="0">
                <a:solidFill>
                  <a:srgbClr val="D2D3D5"/>
                </a:solidFill>
                <a:latin typeface="Poppins" pitchFamily="34" charset="0"/>
                <a:ea typeface="Poppins" pitchFamily="34" charset="-122"/>
                <a:cs typeface="Poppins" pitchFamily="34" charset="-120"/>
              </a:rPr>
              <a:t>Kapitel 15 · Ausblick</a:t>
            </a:r>
            <a:endParaRPr lang="en-US" sz="1600" dirty="0"/>
          </a:p>
        </p:txBody>
      </p:sp>
      <p:sp>
        <p:nvSpPr>
          <p:cNvPr id="4" name="Shape 1"/>
          <p:cNvSpPr/>
          <p:nvPr/>
        </p:nvSpPr>
        <p:spPr>
          <a:xfrm>
            <a:off x="914400" y="1325880"/>
            <a:ext cx="822960" cy="73152"/>
          </a:xfrm>
          <a:prstGeom prst="rect">
            <a:avLst/>
          </a:prstGeom>
          <a:solidFill>
            <a:srgbClr val="D62828"/>
          </a:solidFill>
          <a:ln/>
        </p:spPr>
        <p:txBody>
          <a:bodyPr/>
          <a:lstStyle/>
          <a:p>
            <a:endParaRPr lang="de-DE"/>
          </a:p>
        </p:txBody>
      </p:sp>
      <p:sp>
        <p:nvSpPr>
          <p:cNvPr id="5" name="Text 2"/>
          <p:cNvSpPr/>
          <p:nvPr/>
        </p:nvSpPr>
        <p:spPr>
          <a:xfrm>
            <a:off x="822960" y="1554480"/>
            <a:ext cx="10515600" cy="2103120"/>
          </a:xfrm>
          <a:prstGeom prst="rect">
            <a:avLst/>
          </a:prstGeom>
          <a:noFill/>
          <a:ln/>
        </p:spPr>
        <p:txBody>
          <a:bodyPr wrap="square" lIns="0" tIns="0" rIns="0" bIns="0" rtlCol="0" anchor="ctr"/>
          <a:lstStyle/>
          <a:p>
            <a:pPr marL="0" indent="0">
              <a:buNone/>
            </a:pPr>
            <a:r>
              <a:rPr lang="en-US" sz="14000" dirty="0">
                <a:solidFill>
                  <a:srgbClr val="FFFFFF"/>
                </a:solidFill>
                <a:latin typeface="Playfair Display" pitchFamily="34" charset="0"/>
                <a:ea typeface="Playfair Display" pitchFamily="34" charset="-122"/>
                <a:cs typeface="Playfair Display" pitchFamily="34" charset="-120"/>
              </a:rPr>
              <a:t>2027–2030</a:t>
            </a:r>
            <a:endParaRPr lang="en-US" sz="14000" dirty="0"/>
          </a:p>
        </p:txBody>
      </p:sp>
      <p:sp>
        <p:nvSpPr>
          <p:cNvPr id="6" name="Shape 3"/>
          <p:cNvSpPr/>
          <p:nvPr/>
        </p:nvSpPr>
        <p:spPr>
          <a:xfrm>
            <a:off x="914400" y="4069080"/>
            <a:ext cx="868680" cy="868680"/>
          </a:xfrm>
          <a:prstGeom prst="ellipse">
            <a:avLst/>
          </a:prstGeom>
          <a:solidFill>
            <a:srgbClr val="FFFFFF"/>
          </a:solidFill>
          <a:ln/>
        </p:spPr>
        <p:txBody>
          <a:bodyPr/>
          <a:lstStyle/>
          <a:p>
            <a:endParaRPr lang="de-DE"/>
          </a:p>
        </p:txBody>
      </p:sp>
      <p:sp>
        <p:nvSpPr>
          <p:cNvPr id="7" name="Kapitelnummer"/>
          <p:cNvSpPr/>
          <p:nvPr/>
        </p:nvSpPr>
        <p:spPr>
          <a:xfrm>
            <a:off x="914400" y="4069080"/>
            <a:ext cx="868680" cy="868680"/>
          </a:xfrm>
          <a:prstGeom prst="rect">
            <a:avLst/>
          </a:prstGeom>
          <a:noFill/>
          <a:ln>
            <a:noFill/>
          </a:ln>
        </p:spPr>
        <p:txBody>
          <a:bodyPr wrap="square" lIns="0" tIns="0" rIns="0" bIns="0" rtlCol="0" anchor="ctr"/>
          <a:lstStyle/>
          <a:p>
            <a:pPr marL="0" indent="0" algn="ctr">
              <a:buNone/>
            </a:pPr>
            <a:r>
              <a:rPr lang="de-DE" sz="2600" dirty="0">
                <a:solidFill>
                  <a:srgbClr val="3D4C61"/>
                </a:solidFill>
                <a:latin typeface="Playfair Display"/>
                <a:ea typeface="Playfair Display"/>
                <a:cs typeface="Playfair Display"/>
              </a:rPr>
              <a:t>15</a:t>
            </a:r>
          </a:p>
        </p:txBody>
      </p:sp>
      <p:sp>
        <p:nvSpPr>
          <p:cNvPr id="8" name="Text 4"/>
          <p:cNvSpPr/>
          <p:nvPr/>
        </p:nvSpPr>
        <p:spPr>
          <a:xfrm>
            <a:off x="2011680" y="3977640"/>
            <a:ext cx="4572000" cy="731520"/>
          </a:xfrm>
          <a:prstGeom prst="rect">
            <a:avLst/>
          </a:prstGeom>
          <a:noFill/>
          <a:ln/>
        </p:spPr>
        <p:txBody>
          <a:bodyPr wrap="square" lIns="0" tIns="0" rIns="0" bIns="0" rtlCol="0" anchor="ctr"/>
          <a:lstStyle/>
          <a:p>
            <a:pPr marL="0" indent="0">
              <a:buNone/>
            </a:pPr>
            <a:r>
              <a:rPr lang="en-US" sz="4400" dirty="0">
                <a:solidFill>
                  <a:srgbClr val="FFFFFF"/>
                </a:solidFill>
                <a:latin typeface="Poppins SemiBold" pitchFamily="34" charset="0"/>
                <a:ea typeface="Poppins SemiBold" pitchFamily="34" charset="-122"/>
                <a:cs typeface="Poppins SemiBold" pitchFamily="34" charset="-120"/>
              </a:rPr>
              <a:t>Ausblick</a:t>
            </a:r>
            <a:endParaRPr lang="en-US" sz="4400" dirty="0"/>
          </a:p>
        </p:txBody>
      </p:sp>
      <p:sp>
        <p:nvSpPr>
          <p:cNvPr id="9" name="Text 5"/>
          <p:cNvSpPr/>
          <p:nvPr/>
        </p:nvSpPr>
        <p:spPr>
          <a:xfrm>
            <a:off x="2011680" y="4681728"/>
            <a:ext cx="4572000" cy="365760"/>
          </a:xfrm>
          <a:prstGeom prst="rect">
            <a:avLst/>
          </a:prstGeom>
          <a:noFill/>
          <a:ln/>
        </p:spPr>
        <p:txBody>
          <a:bodyPr wrap="square" lIns="0" tIns="0" rIns="0" bIns="0" rtlCol="0" anchor="ctr"/>
          <a:lstStyle/>
          <a:p>
            <a:pPr marL="0" indent="0">
              <a:buNone/>
            </a:pPr>
            <a:r>
              <a:rPr lang="en-US" sz="1800" dirty="0">
                <a:solidFill>
                  <a:srgbClr val="D2D3D5"/>
                </a:solidFill>
                <a:latin typeface="Lato" pitchFamily="34" charset="0"/>
                <a:ea typeface="Lato" pitchFamily="34" charset="-122"/>
                <a:cs typeface="Lato" pitchFamily="34" charset="-120"/>
              </a:rPr>
              <a:t>Was schon in der Pipeline ist</a:t>
            </a:r>
            <a:endParaRPr lang="en-US" sz="1800" dirty="0"/>
          </a:p>
        </p:txBody>
      </p:sp>
      <p:sp>
        <p:nvSpPr>
          <p:cNvPr id="10" name="Shape 6"/>
          <p:cNvSpPr/>
          <p:nvPr/>
        </p:nvSpPr>
        <p:spPr>
          <a:xfrm>
            <a:off x="7086600" y="3886200"/>
            <a:ext cx="0" cy="1463040"/>
          </a:xfrm>
          <a:prstGeom prst="line">
            <a:avLst/>
          </a:prstGeom>
          <a:noFill/>
          <a:ln w="9525">
            <a:solidFill>
              <a:srgbClr val="8C9AAE"/>
            </a:solidFill>
            <a:prstDash val="solid"/>
          </a:ln>
        </p:spPr>
        <p:txBody>
          <a:bodyPr/>
          <a:lstStyle/>
          <a:p>
            <a:endParaRPr lang="de-DE"/>
          </a:p>
        </p:txBody>
      </p:sp>
      <p:sp>
        <p:nvSpPr>
          <p:cNvPr id="11" name="Legende Titel"/>
          <p:cNvSpPr/>
          <p:nvPr/>
        </p:nvSpPr>
        <p:spPr>
          <a:xfrm>
            <a:off x="7406640" y="3822192"/>
            <a:ext cx="4206240" cy="292608"/>
          </a:xfrm>
          <a:prstGeom prst="rect">
            <a:avLst/>
          </a:prstGeom>
          <a:noFill/>
          <a:ln>
            <a:noFill/>
          </a:ln>
        </p:spPr>
        <p:txBody>
          <a:bodyPr wrap="square" lIns="0" tIns="0" rIns="0" bIns="0" rtlCol="0" anchor="t"/>
          <a:lstStyle/>
          <a:p>
            <a:pPr marL="0" indent="0" algn="l">
              <a:buNone/>
            </a:pPr>
            <a:r>
              <a:rPr lang="de-DE" sz="1300" dirty="0">
                <a:solidFill>
                  <a:srgbClr val="D2D3D5"/>
                </a:solidFill>
                <a:latin typeface="Poppins"/>
                <a:ea typeface="Poppins"/>
                <a:cs typeface="Poppins"/>
              </a:rPr>
              <a:t>Lesehilfe · </a:t>
            </a:r>
            <a:r>
              <a:rPr lang="de-DE" sz="1300" dirty="0">
                <a:solidFill>
                  <a:srgbClr val="FFFFFF"/>
                </a:solidFill>
                <a:latin typeface="Poppins SemiBold"/>
                <a:ea typeface="Poppins SemiBold"/>
                <a:cs typeface="Poppins SemiBold"/>
              </a:rPr>
              <a:t>Stand 01.11.2026</a:t>
            </a:r>
          </a:p>
        </p:txBody>
      </p:sp>
      <p:sp>
        <p:nvSpPr>
          <p:cNvPr id="12" name="Legende a"/>
          <p:cNvSpPr/>
          <p:nvPr/>
        </p:nvSpPr>
        <p:spPr>
          <a:xfrm>
            <a:off x="7424928" y="4261104"/>
            <a:ext cx="182880" cy="182880"/>
          </a:xfrm>
          <a:prstGeom prst="ellipse">
            <a:avLst/>
          </a:prstGeom>
          <a:solidFill>
            <a:srgbClr val="FFFFFF"/>
          </a:solidFill>
          <a:ln w="38100">
            <a:solidFill>
              <a:srgbClr val="FFFFFF"/>
            </a:solidFill>
            <a:prstDash val="solid"/>
          </a:ln>
        </p:spPr>
        <p:txBody>
          <a:bodyPr wrap="square" lIns="0" tIns="0" rIns="0" bIns="0" rtlCol="0" anchor="t"/>
          <a:lstStyle/>
          <a:p>
            <a:endParaRPr lang="de-DE"/>
          </a:p>
        </p:txBody>
      </p:sp>
      <p:sp>
        <p:nvSpPr>
          <p:cNvPr id="13" name="Legende a Text"/>
          <p:cNvSpPr/>
          <p:nvPr/>
        </p:nvSpPr>
        <p:spPr>
          <a:xfrm>
            <a:off x="7726680" y="4224528"/>
            <a:ext cx="3931920" cy="274320"/>
          </a:xfrm>
          <a:prstGeom prst="rect">
            <a:avLst/>
          </a:prstGeom>
          <a:noFill/>
          <a:ln>
            <a:noFill/>
          </a:ln>
        </p:spPr>
        <p:txBody>
          <a:bodyPr wrap="square" lIns="0" tIns="0" rIns="0" bIns="0" rtlCol="0" anchor="ctr"/>
          <a:lstStyle/>
          <a:p>
            <a:pPr marL="0" indent="0" algn="l">
              <a:buNone/>
            </a:pPr>
            <a:r>
              <a:rPr lang="de-DE" sz="1300" dirty="0">
                <a:solidFill>
                  <a:srgbClr val="FFFFFF"/>
                </a:solidFill>
                <a:latin typeface="Poppins SemiBold"/>
                <a:ea typeface="Poppins SemiBold"/>
                <a:cs typeface="Poppins SemiBold"/>
              </a:rPr>
              <a:t>a  </a:t>
            </a:r>
            <a:r>
              <a:rPr lang="de-DE" sz="1300" dirty="0">
                <a:solidFill>
                  <a:srgbClr val="D2D3D5"/>
                </a:solidFill>
                <a:latin typeface="Lato"/>
                <a:ea typeface="Lato"/>
                <a:cs typeface="Lato"/>
              </a:rPr>
              <a:t>angekündigt, mit Datum – volle Farbe</a:t>
            </a:r>
          </a:p>
        </p:txBody>
      </p:sp>
      <p:sp>
        <p:nvSpPr>
          <p:cNvPr id="14" name="Legende b"/>
          <p:cNvSpPr/>
          <p:nvPr/>
        </p:nvSpPr>
        <p:spPr>
          <a:xfrm>
            <a:off x="7424928" y="4562856"/>
            <a:ext cx="182880" cy="182880"/>
          </a:xfrm>
          <a:prstGeom prst="ellipse">
            <a:avLst/>
          </a:prstGeom>
          <a:solidFill>
            <a:srgbClr val="3D4C61"/>
          </a:solidFill>
          <a:ln w="28575">
            <a:solidFill>
              <a:srgbClr val="8C9AAE"/>
            </a:solidFill>
            <a:prstDash val="dash"/>
          </a:ln>
        </p:spPr>
        <p:txBody>
          <a:bodyPr wrap="square" lIns="0" tIns="0" rIns="0" bIns="0" rtlCol="0" anchor="t"/>
          <a:lstStyle/>
          <a:p>
            <a:endParaRPr lang="de-DE"/>
          </a:p>
        </p:txBody>
      </p:sp>
      <p:sp>
        <p:nvSpPr>
          <p:cNvPr id="15" name="Legende b Text"/>
          <p:cNvSpPr/>
          <p:nvPr/>
        </p:nvSpPr>
        <p:spPr>
          <a:xfrm>
            <a:off x="7726680" y="4526280"/>
            <a:ext cx="3931920" cy="274320"/>
          </a:xfrm>
          <a:prstGeom prst="rect">
            <a:avLst/>
          </a:prstGeom>
          <a:noFill/>
          <a:ln>
            <a:noFill/>
          </a:ln>
        </p:spPr>
        <p:txBody>
          <a:bodyPr wrap="square" lIns="0" tIns="0" rIns="0" bIns="0" rtlCol="0" anchor="ctr"/>
          <a:lstStyle/>
          <a:p>
            <a:pPr marL="0" indent="0" algn="l">
              <a:buNone/>
            </a:pPr>
            <a:r>
              <a:rPr lang="de-DE" sz="1300" dirty="0">
                <a:solidFill>
                  <a:srgbClr val="FFFFFF"/>
                </a:solidFill>
                <a:latin typeface="Poppins SemiBold"/>
                <a:ea typeface="Poppins SemiBold"/>
                <a:cs typeface="Poppins SemiBold"/>
              </a:rPr>
              <a:t>b  </a:t>
            </a:r>
            <a:r>
              <a:rPr lang="de-DE" sz="1300" dirty="0">
                <a:solidFill>
                  <a:srgbClr val="D2D3D5"/>
                </a:solidFill>
                <a:latin typeface="Lato"/>
                <a:ea typeface="Lato"/>
                <a:cs typeface="Lato"/>
              </a:rPr>
              <a:t>berichtet / im Bau – gestrichelt, „berichtet“</a:t>
            </a:r>
          </a:p>
        </p:txBody>
      </p:sp>
      <p:sp>
        <p:nvSpPr>
          <p:cNvPr id="16" name="Legende c"/>
          <p:cNvSpPr/>
          <p:nvPr/>
        </p:nvSpPr>
        <p:spPr>
          <a:xfrm>
            <a:off x="7424928" y="4864608"/>
            <a:ext cx="182880" cy="182880"/>
          </a:xfrm>
          <a:prstGeom prst="ellipse">
            <a:avLst/>
          </a:prstGeom>
          <a:solidFill>
            <a:srgbClr val="3D4C61"/>
          </a:solidFill>
          <a:ln w="28575">
            <a:solidFill>
              <a:srgbClr val="6B7A90"/>
            </a:solidFill>
            <a:prstDash val="dash"/>
          </a:ln>
        </p:spPr>
        <p:txBody>
          <a:bodyPr wrap="square" lIns="0" tIns="0" rIns="0" bIns="0" rtlCol="0" anchor="t"/>
          <a:lstStyle/>
          <a:p>
            <a:endParaRPr lang="de-DE"/>
          </a:p>
        </p:txBody>
      </p:sp>
      <p:sp>
        <p:nvSpPr>
          <p:cNvPr id="17" name="Legende c Text"/>
          <p:cNvSpPr/>
          <p:nvPr/>
        </p:nvSpPr>
        <p:spPr>
          <a:xfrm>
            <a:off x="7726680" y="4828032"/>
            <a:ext cx="3931920" cy="274320"/>
          </a:xfrm>
          <a:prstGeom prst="rect">
            <a:avLst/>
          </a:prstGeom>
          <a:noFill/>
          <a:ln>
            <a:noFill/>
          </a:ln>
        </p:spPr>
        <p:txBody>
          <a:bodyPr wrap="square" lIns="0" tIns="0" rIns="0" bIns="0" rtlCol="0" anchor="ctr"/>
          <a:lstStyle/>
          <a:p>
            <a:pPr marL="0" indent="0" algn="l">
              <a:buNone/>
            </a:pPr>
            <a:r>
              <a:rPr lang="de-DE" sz="1300" dirty="0">
                <a:solidFill>
                  <a:srgbClr val="FFFFFF"/>
                </a:solidFill>
                <a:latin typeface="Poppins SemiBold"/>
                <a:ea typeface="Poppins SemiBold"/>
                <a:cs typeface="Poppins SemiBold"/>
              </a:rPr>
              <a:t>c  </a:t>
            </a:r>
            <a:r>
              <a:rPr lang="de-DE" sz="1300" dirty="0">
                <a:solidFill>
                  <a:srgbClr val="D2D3D5"/>
                </a:solidFill>
                <a:latin typeface="Lato"/>
                <a:ea typeface="Lato"/>
                <a:cs typeface="Lato"/>
              </a:rPr>
              <a:t>Prognose einer Person – gestrichelt, „Prognose“</a:t>
            </a:r>
          </a:p>
        </p:txBody>
      </p:sp>
      <p:sp>
        <p:nvSpPr>
          <p:cNvPr id="18" name="Legende Spezial ring"/>
          <p:cNvSpPr/>
          <p:nvPr/>
        </p:nvSpPr>
        <p:spPr>
          <a:xfrm>
            <a:off x="7406640" y="5148072"/>
            <a:ext cx="219456" cy="219456"/>
          </a:xfrm>
          <a:prstGeom prst="ellipse">
            <a:avLst/>
          </a:prstGeom>
          <a:solidFill>
            <a:srgbClr val="E67E22"/>
          </a:solidFill>
          <a:ln w="19050">
            <a:solidFill>
              <a:srgbClr val="FFFFFF"/>
            </a:solidFill>
            <a:prstDash val="solid"/>
          </a:ln>
        </p:spPr>
        <p:txBody>
          <a:bodyPr wrap="square" lIns="0" tIns="0" rIns="0" bIns="0" rtlCol="0" anchor="t"/>
          <a:lstStyle/>
          <a:p>
            <a:endParaRPr lang="de-DE"/>
          </a:p>
        </p:txBody>
      </p:sp>
      <p:sp>
        <p:nvSpPr>
          <p:cNvPr id="19" name="Legende Spezial cross"/>
          <p:cNvSpPr/>
          <p:nvPr/>
        </p:nvSpPr>
        <p:spPr>
          <a:xfrm>
            <a:off x="7448337" y="5189769"/>
            <a:ext cx="136063" cy="136063"/>
          </a:xfrm>
          <a:prstGeom prst="plus">
            <a:avLst>
              <a:gd name="adj" fmla="val 32000"/>
            </a:avLst>
          </a:prstGeom>
          <a:solidFill>
            <a:srgbClr val="FFFFFF"/>
          </a:solidFill>
          <a:ln>
            <a:noFill/>
          </a:ln>
        </p:spPr>
        <p:txBody>
          <a:bodyPr wrap="square" lIns="0" tIns="0" rIns="0" bIns="0" rtlCol="0" anchor="t"/>
          <a:lstStyle/>
          <a:p>
            <a:endParaRPr lang="de-DE"/>
          </a:p>
        </p:txBody>
      </p:sp>
      <p:sp>
        <p:nvSpPr>
          <p:cNvPr id="20" name="Legende Spezial Text"/>
          <p:cNvSpPr/>
          <p:nvPr/>
        </p:nvSpPr>
        <p:spPr>
          <a:xfrm>
            <a:off x="7726680" y="5129784"/>
            <a:ext cx="3931920" cy="274320"/>
          </a:xfrm>
          <a:prstGeom prst="rect">
            <a:avLst/>
          </a:prstGeom>
          <a:noFill/>
          <a:ln>
            <a:noFill/>
          </a:ln>
        </p:spPr>
        <p:txBody>
          <a:bodyPr wrap="square" lIns="0" tIns="0" rIns="0" bIns="0" rtlCol="0" anchor="ctr"/>
          <a:lstStyle/>
          <a:p>
            <a:pPr marL="0" indent="0" algn="l">
              <a:buNone/>
            </a:pPr>
            <a:r>
              <a:rPr lang="de-DE" sz="1300" b="1" dirty="0">
                <a:solidFill>
                  <a:srgbClr val="FFFFFF"/>
                </a:solidFill>
                <a:latin typeface="Lato"/>
                <a:ea typeface="Lato"/>
                <a:cs typeface="Lato"/>
              </a:rPr>
              <a:t>AI Act: KI in Medizinprodukten ab 02.08.2028</a:t>
            </a:r>
          </a:p>
        </p:txBody>
      </p:sp>
      <p:sp>
        <p:nvSpPr>
          <p:cNvPr id="21" name="Shape 9"/>
          <p:cNvSpPr/>
          <p:nvPr/>
        </p:nvSpPr>
        <p:spPr>
          <a:xfrm>
            <a:off x="777240" y="6400800"/>
            <a:ext cx="9966960" cy="0"/>
          </a:xfrm>
          <a:prstGeom prst="line">
            <a:avLst/>
          </a:prstGeom>
          <a:noFill/>
          <a:ln w="12700">
            <a:solidFill>
              <a:srgbClr val="8C9AAE"/>
            </a:solidFill>
            <a:prstDash val="solid"/>
          </a:ln>
        </p:spPr>
        <p:txBody>
          <a:bodyPr/>
          <a:lstStyle/>
          <a:p>
            <a:endParaRPr lang="de-DE"/>
          </a:p>
        </p:txBody>
      </p:sp>
      <p:sp>
        <p:nvSpPr>
          <p:cNvPr id="22" name="Shape 10"/>
          <p:cNvSpPr/>
          <p:nvPr/>
        </p:nvSpPr>
        <p:spPr>
          <a:xfrm>
            <a:off x="777240" y="6355080"/>
            <a:ext cx="0" cy="91440"/>
          </a:xfrm>
          <a:prstGeom prst="line">
            <a:avLst/>
          </a:prstGeom>
          <a:noFill/>
          <a:ln w="12700">
            <a:solidFill>
              <a:srgbClr val="8C9AAE"/>
            </a:solidFill>
            <a:prstDash val="solid"/>
          </a:ln>
        </p:spPr>
        <p:txBody>
          <a:bodyPr/>
          <a:lstStyle/>
          <a:p>
            <a:endParaRPr lang="de-DE"/>
          </a:p>
        </p:txBody>
      </p:sp>
      <p:sp>
        <p:nvSpPr>
          <p:cNvPr id="23" name="Text 11"/>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1943</a:t>
            </a:r>
            <a:endParaRPr lang="en-US" sz="900" dirty="0"/>
          </a:p>
        </p:txBody>
      </p:sp>
      <p:sp>
        <p:nvSpPr>
          <p:cNvPr id="24" name="Shape 12"/>
          <p:cNvSpPr/>
          <p:nvPr/>
        </p:nvSpPr>
        <p:spPr>
          <a:xfrm>
            <a:off x="2371954" y="6355080"/>
            <a:ext cx="0" cy="91440"/>
          </a:xfrm>
          <a:prstGeom prst="line">
            <a:avLst/>
          </a:prstGeom>
          <a:noFill/>
          <a:ln w="12700">
            <a:solidFill>
              <a:srgbClr val="8C9AAE"/>
            </a:solidFill>
            <a:prstDash val="solid"/>
          </a:ln>
        </p:spPr>
        <p:txBody>
          <a:bodyPr/>
          <a:lstStyle/>
          <a:p>
            <a:endParaRPr lang="de-DE"/>
          </a:p>
        </p:txBody>
      </p:sp>
      <p:sp>
        <p:nvSpPr>
          <p:cNvPr id="25" name="Text 13"/>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2010</a:t>
            </a:r>
            <a:endParaRPr lang="en-US" sz="900" dirty="0"/>
          </a:p>
        </p:txBody>
      </p:sp>
      <p:sp>
        <p:nvSpPr>
          <p:cNvPr id="26" name="Shape 14"/>
          <p:cNvSpPr/>
          <p:nvPr/>
        </p:nvSpPr>
        <p:spPr>
          <a:xfrm>
            <a:off x="8285253" y="6355080"/>
            <a:ext cx="0" cy="91440"/>
          </a:xfrm>
          <a:prstGeom prst="line">
            <a:avLst/>
          </a:prstGeom>
          <a:noFill/>
          <a:ln w="12700">
            <a:solidFill>
              <a:srgbClr val="8C9AAE"/>
            </a:solidFill>
            <a:prstDash val="solid"/>
          </a:ln>
        </p:spPr>
        <p:txBody>
          <a:bodyPr/>
          <a:lstStyle/>
          <a:p>
            <a:endParaRPr lang="de-DE"/>
          </a:p>
        </p:txBody>
      </p:sp>
      <p:sp>
        <p:nvSpPr>
          <p:cNvPr id="27" name="Text 15"/>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2022</a:t>
            </a:r>
            <a:endParaRPr lang="en-US" sz="900" dirty="0"/>
          </a:p>
        </p:txBody>
      </p:sp>
      <p:sp>
        <p:nvSpPr>
          <p:cNvPr id="28" name="Shape 16"/>
          <p:cNvSpPr/>
          <p:nvPr/>
        </p:nvSpPr>
        <p:spPr>
          <a:xfrm>
            <a:off x="10256353" y="6355080"/>
            <a:ext cx="0" cy="91440"/>
          </a:xfrm>
          <a:prstGeom prst="line">
            <a:avLst/>
          </a:prstGeom>
          <a:noFill/>
          <a:ln w="12700">
            <a:solidFill>
              <a:srgbClr val="8C9AAE"/>
            </a:solidFill>
            <a:prstDash val="solid"/>
          </a:ln>
        </p:spPr>
        <p:txBody>
          <a:bodyPr/>
          <a:lstStyle/>
          <a:p>
            <a:endParaRPr lang="de-DE"/>
          </a:p>
        </p:txBody>
      </p:sp>
      <p:sp>
        <p:nvSpPr>
          <p:cNvPr id="29" name="Text 17"/>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D2D3D5"/>
                </a:solidFill>
                <a:latin typeface="Poppins" pitchFamily="34" charset="0"/>
                <a:ea typeface="Poppins" pitchFamily="34" charset="-122"/>
                <a:cs typeface="Poppins" pitchFamily="34" charset="-120"/>
              </a:rPr>
              <a:t>2026</a:t>
            </a:r>
            <a:endParaRPr lang="en-US" sz="900" dirty="0"/>
          </a:p>
        </p:txBody>
      </p:sp>
      <p:sp>
        <p:nvSpPr>
          <p:cNvPr id="30" name="Shape 18"/>
          <p:cNvSpPr/>
          <p:nvPr/>
        </p:nvSpPr>
        <p:spPr>
          <a:xfrm>
            <a:off x="8692848" y="6359652"/>
            <a:ext cx="82296" cy="82296"/>
          </a:xfrm>
          <a:prstGeom prst="ellipse">
            <a:avLst/>
          </a:prstGeom>
          <a:solidFill>
            <a:srgbClr val="D62828"/>
          </a:solidFill>
          <a:ln/>
        </p:spPr>
        <p:txBody>
          <a:bodyPr/>
          <a:lstStyle/>
          <a:p>
            <a:endParaRPr lang="de-DE"/>
          </a:p>
        </p:txBody>
      </p:sp>
      <p:sp>
        <p:nvSpPr>
          <p:cNvPr id="31" name="Shape 19"/>
          <p:cNvSpPr/>
          <p:nvPr/>
        </p:nvSpPr>
        <p:spPr>
          <a:xfrm>
            <a:off x="10255910" y="6364224"/>
            <a:ext cx="488290" cy="73152"/>
          </a:xfrm>
          <a:prstGeom prst="rect">
            <a:avLst/>
          </a:prstGeom>
          <a:solidFill>
            <a:srgbClr val="FFFFFF"/>
          </a:solidFill>
          <a:ln/>
        </p:spPr>
        <p:txBody>
          <a:bodyPr/>
          <a:lstStyle/>
          <a:p>
            <a:endParaRPr lang="de-DE"/>
          </a:p>
        </p:txBody>
      </p:sp>
      <p:sp>
        <p:nvSpPr>
          <p:cNvPr id="32" name="Text 20"/>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FFFFFF"/>
                </a:solidFill>
                <a:latin typeface="Poppins" pitchFamily="34" charset="0"/>
                <a:ea typeface="Poppins" pitchFamily="34" charset="-122"/>
                <a:cs typeface="Poppins" pitchFamily="34" charset="-120"/>
              </a:rPr>
              <a:t>26</a:t>
            </a:r>
            <a:r>
              <a:rPr lang="en-US" sz="1200" dirty="0">
                <a:solidFill>
                  <a:srgbClr val="D2D3D5"/>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3D4C61"/>
                </a:solidFill>
                <a:latin typeface="Playfair Display" pitchFamily="34" charset="0"/>
                <a:ea typeface="Playfair Display" pitchFamily="34" charset="-122"/>
                <a:cs typeface="Playfair Display" pitchFamily="34" charset="-120"/>
              </a:rPr>
              <a:t>2027–2030</a:t>
            </a:r>
            <a:endParaRPr lang="en-US" sz="6800" dirty="0"/>
          </a:p>
        </p:txBody>
      </p:sp>
      <p:sp>
        <p:nvSpPr>
          <p:cNvPr id="6"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15 · Ausblick: Zeitleiste</a:t>
            </a:r>
            <a:endParaRPr lang="en-US" sz="1600" dirty="0"/>
          </a:p>
        </p:txBody>
      </p:sp>
      <p:sp>
        <p:nvSpPr>
          <p:cNvPr id="7"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Acht Meilensteine und eine Vision</a:t>
            </a:r>
            <a:endParaRPr lang="en-US" sz="2700" dirty="0"/>
          </a:p>
        </p:txBody>
      </p:sp>
      <p:sp>
        <p:nvSpPr>
          <p:cNvPr id="8" name="Shape 5"/>
          <p:cNvSpPr/>
          <p:nvPr/>
        </p:nvSpPr>
        <p:spPr>
          <a:xfrm>
            <a:off x="685800" y="3931920"/>
            <a:ext cx="9189720" cy="0"/>
          </a:xfrm>
          <a:prstGeom prst="line">
            <a:avLst/>
          </a:prstGeom>
          <a:noFill/>
          <a:ln w="50800">
            <a:solidFill>
              <a:srgbClr val="BFBFBF"/>
            </a:solidFill>
            <a:prstDash val="solid"/>
          </a:ln>
        </p:spPr>
        <p:txBody>
          <a:bodyPr/>
          <a:lstStyle/>
          <a:p>
            <a:endParaRPr lang="de-DE"/>
          </a:p>
        </p:txBody>
      </p:sp>
      <p:sp>
        <p:nvSpPr>
          <p:cNvPr id="9" name="Punkt 1"/>
          <p:cNvSpPr/>
          <p:nvPr/>
        </p:nvSpPr>
        <p:spPr>
          <a:xfrm>
            <a:off x="1033272" y="3822192"/>
            <a:ext cx="219456" cy="219456"/>
          </a:xfrm>
          <a:prstGeom prst="ellipse">
            <a:avLst/>
          </a:prstGeom>
          <a:solidFill>
            <a:srgbClr val="FFFFFF"/>
          </a:solidFill>
          <a:ln w="28575">
            <a:solidFill>
              <a:srgbClr val="8C9AAE"/>
            </a:solidFill>
            <a:prstDash val="dash"/>
          </a:ln>
        </p:spPr>
        <p:txBody>
          <a:bodyPr wrap="square" lIns="0" tIns="0" rIns="0" bIns="0" rtlCol="0" anchor="t"/>
          <a:lstStyle/>
          <a:p>
            <a:endParaRPr lang="de-DE"/>
          </a:p>
        </p:txBody>
      </p:sp>
      <p:sp>
        <p:nvSpPr>
          <p:cNvPr id="10" name="Stiel 1"/>
          <p:cNvSpPr/>
          <p:nvPr/>
        </p:nvSpPr>
        <p:spPr>
          <a:xfrm>
            <a:off x="1143000" y="3566160"/>
            <a:ext cx="0" cy="256032"/>
          </a:xfrm>
          <a:prstGeom prst="line">
            <a:avLst/>
          </a:prstGeom>
          <a:noFill/>
          <a:ln w="12700">
            <a:solidFill>
              <a:srgbClr val="8C9AAE"/>
            </a:solidFill>
            <a:prstDash val="sysDash"/>
          </a:ln>
        </p:spPr>
        <p:txBody>
          <a:bodyPr wrap="square" lIns="0" tIns="0" rIns="0" bIns="0" rtlCol="0" anchor="t"/>
          <a:lstStyle/>
          <a:p>
            <a:endParaRPr lang="de-DE"/>
          </a:p>
        </p:txBody>
      </p:sp>
      <p:sp>
        <p:nvSpPr>
          <p:cNvPr id="11" name="Icon 1"/>
          <p:cNvSpPr/>
          <p:nvPr/>
        </p:nvSpPr>
        <p:spPr>
          <a:xfrm>
            <a:off x="914400" y="2011680"/>
            <a:ext cx="457200" cy="457200"/>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sp>
        <p:nvSpPr>
          <p:cNvPr id="13" name="Label 1"/>
          <p:cNvSpPr/>
          <p:nvPr/>
        </p:nvSpPr>
        <p:spPr>
          <a:xfrm>
            <a:off x="274320" y="2542032"/>
            <a:ext cx="1737360" cy="896112"/>
          </a:xfrm>
          <a:prstGeom prst="rect">
            <a:avLst/>
          </a:prstGeom>
          <a:noFill/>
          <a:ln>
            <a:noFill/>
          </a:ln>
        </p:spPr>
        <p:txBody>
          <a:bodyPr wrap="square" lIns="0" tIns="0" rIns="0" bIns="0" rtlCol="0" anchor="t"/>
          <a:lstStyle/>
          <a:p>
            <a:pPr marL="0" indent="0" algn="ctr">
              <a:buNone/>
            </a:pPr>
            <a:r>
              <a:rPr lang="de-DE" sz="1300" b="1" dirty="0">
                <a:solidFill>
                  <a:srgbClr val="8C9AAE"/>
                </a:solidFill>
                <a:latin typeface="Poppins"/>
                <a:ea typeface="Poppins"/>
                <a:cs typeface="Poppins"/>
              </a:rPr>
              <a:t>Feb 2027</a:t>
            </a:r>
          </a:p>
          <a:p>
            <a:pPr marL="0" indent="0" algn="ctr">
              <a:buNone/>
            </a:pPr>
            <a:r>
              <a:rPr lang="de-DE" sz="1200" dirty="0">
                <a:solidFill>
                  <a:srgbClr val="595959"/>
                </a:solidFill>
                <a:latin typeface="Poppins SemiBold"/>
                <a:ea typeface="Poppins SemiBold"/>
                <a:cs typeface="Poppins SemiBold"/>
              </a:rPr>
              <a:t>OpenAI-Gerät</a:t>
            </a:r>
          </a:p>
          <a:p>
            <a:pPr marL="0" indent="0" algn="ctr">
              <a:buNone/>
            </a:pPr>
            <a:r>
              <a:rPr lang="de-DE" sz="1100" dirty="0">
                <a:solidFill>
                  <a:srgbClr val="808080"/>
                </a:solidFill>
                <a:latin typeface="Lato"/>
                <a:ea typeface="Lato"/>
                <a:cs typeface="Lato"/>
              </a:rPr>
              <a:t>Jony Ive · frühestens</a:t>
            </a:r>
          </a:p>
          <a:p>
            <a:pPr marL="0" indent="0" algn="ctr">
              <a:buNone/>
            </a:pPr>
            <a:r>
              <a:rPr lang="de-DE" sz="1000" i="1" dirty="0">
                <a:solidFill>
                  <a:srgbClr val="808080"/>
                </a:solidFill>
                <a:latin typeface="Lato"/>
                <a:ea typeface="Lato"/>
                <a:cs typeface="Lato"/>
              </a:rPr>
              <a:t>berichtet</a:t>
            </a:r>
          </a:p>
        </p:txBody>
      </p:sp>
      <p:sp>
        <p:nvSpPr>
          <p:cNvPr id="14" name="Punkt 2"/>
          <p:cNvSpPr/>
          <p:nvPr/>
        </p:nvSpPr>
        <p:spPr>
          <a:xfrm>
            <a:off x="2194560" y="38221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15" name="Stiel 2"/>
          <p:cNvSpPr/>
          <p:nvPr/>
        </p:nvSpPr>
        <p:spPr>
          <a:xfrm>
            <a:off x="2304288" y="4041648"/>
            <a:ext cx="0" cy="256032"/>
          </a:xfrm>
          <a:prstGeom prst="line">
            <a:avLst/>
          </a:prstGeom>
          <a:noFill/>
          <a:ln w="12700">
            <a:solidFill>
              <a:srgbClr val="3D4C61"/>
            </a:solidFill>
            <a:prstDash val="solid"/>
          </a:ln>
        </p:spPr>
        <p:txBody>
          <a:bodyPr wrap="square" lIns="0" tIns="0" rIns="0" bIns="0" rtlCol="0" anchor="t"/>
          <a:lstStyle/>
          <a:p>
            <a:endParaRPr lang="de-DE"/>
          </a:p>
        </p:txBody>
      </p:sp>
      <p:sp>
        <p:nvSpPr>
          <p:cNvPr id="16" name="Icon 2"/>
          <p:cNvSpPr/>
          <p:nvPr/>
        </p:nvSpPr>
        <p:spPr>
          <a:xfrm>
            <a:off x="2075688" y="4370832"/>
            <a:ext cx="457200" cy="457200"/>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17" name="Logo 2"/>
          <p:cNvPicPr>
            <a:picLocks noChangeAspect="1"/>
          </p:cNvPicPr>
          <p:nvPr/>
        </p:nvPicPr>
        <p:blipFill>
          <a:blip r:embed="rId4"/>
          <a:stretch>
            <a:fillRect/>
          </a:stretch>
        </p:blipFill>
        <p:spPr>
          <a:xfrm>
            <a:off x="2148840" y="4496105"/>
            <a:ext cx="310896" cy="206654"/>
          </a:xfrm>
          <a:prstGeom prst="rect">
            <a:avLst/>
          </a:prstGeom>
        </p:spPr>
      </p:pic>
      <p:sp>
        <p:nvSpPr>
          <p:cNvPr id="18" name="Label 2"/>
          <p:cNvSpPr/>
          <p:nvPr/>
        </p:nvSpPr>
        <p:spPr>
          <a:xfrm>
            <a:off x="1435608" y="4873752"/>
            <a:ext cx="1737360" cy="896112"/>
          </a:xfrm>
          <a:prstGeom prst="rect">
            <a:avLst/>
          </a:prstGeom>
          <a:noFill/>
          <a:ln>
            <a:noFill/>
          </a:ln>
        </p:spPr>
        <p:txBody>
          <a:bodyPr wrap="square" lIns="0" tIns="0" rIns="0" bIns="0" rtlCol="0" anchor="t"/>
          <a:lstStyle/>
          <a:p>
            <a:pPr marL="0" indent="0" algn="ctr">
              <a:buNone/>
            </a:pPr>
            <a:r>
              <a:rPr lang="de-DE" sz="1300" b="1" dirty="0">
                <a:solidFill>
                  <a:srgbClr val="3D4C61"/>
                </a:solidFill>
                <a:latin typeface="Poppins"/>
                <a:ea typeface="Poppins"/>
                <a:cs typeface="Poppins"/>
              </a:rPr>
              <a:t>26.03.2027</a:t>
            </a:r>
          </a:p>
          <a:p>
            <a:pPr marL="0" indent="0" algn="ctr">
              <a:buNone/>
            </a:pPr>
            <a:r>
              <a:rPr lang="de-DE" sz="1200" dirty="0">
                <a:solidFill>
                  <a:srgbClr val="181818"/>
                </a:solidFill>
                <a:latin typeface="Poppins SemiBold"/>
                <a:ea typeface="Poppins SemiBold"/>
                <a:cs typeface="Poppins SemiBold"/>
              </a:rPr>
              <a:t>EHDS gilt</a:t>
            </a:r>
          </a:p>
          <a:p>
            <a:pPr marL="0" indent="0" algn="ctr">
              <a:buNone/>
            </a:pPr>
            <a:r>
              <a:rPr lang="de-DE" sz="1100" dirty="0">
                <a:solidFill>
                  <a:srgbClr val="595959"/>
                </a:solidFill>
                <a:latin typeface="Lato"/>
                <a:ea typeface="Lato"/>
                <a:cs typeface="Lato"/>
              </a:rPr>
              <a:t>EU-Gesundheitsdatenraum</a:t>
            </a:r>
          </a:p>
        </p:txBody>
      </p:sp>
      <p:sp>
        <p:nvSpPr>
          <p:cNvPr id="19" name="Punkt 3"/>
          <p:cNvSpPr/>
          <p:nvPr/>
        </p:nvSpPr>
        <p:spPr>
          <a:xfrm>
            <a:off x="3355848" y="38221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20" name="Stiel 3"/>
          <p:cNvSpPr/>
          <p:nvPr/>
        </p:nvSpPr>
        <p:spPr>
          <a:xfrm>
            <a:off x="3465576" y="3566160"/>
            <a:ext cx="0" cy="256032"/>
          </a:xfrm>
          <a:prstGeom prst="line">
            <a:avLst/>
          </a:prstGeom>
          <a:noFill/>
          <a:ln w="12700">
            <a:solidFill>
              <a:srgbClr val="3D4C61"/>
            </a:solidFill>
            <a:prstDash val="solid"/>
          </a:ln>
        </p:spPr>
        <p:txBody>
          <a:bodyPr wrap="square" lIns="0" tIns="0" rIns="0" bIns="0" rtlCol="0" anchor="t"/>
          <a:lstStyle/>
          <a:p>
            <a:endParaRPr lang="de-DE"/>
          </a:p>
        </p:txBody>
      </p:sp>
      <p:sp>
        <p:nvSpPr>
          <p:cNvPr id="21" name="Icon 3"/>
          <p:cNvSpPr/>
          <p:nvPr/>
        </p:nvSpPr>
        <p:spPr>
          <a:xfrm>
            <a:off x="3236976" y="2148840"/>
            <a:ext cx="457200" cy="457200"/>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22" name="Logo 3"/>
          <p:cNvPicPr>
            <a:picLocks noChangeAspect="1"/>
          </p:cNvPicPr>
          <p:nvPr/>
        </p:nvPicPr>
        <p:blipFill>
          <a:blip r:embed="rId5"/>
          <a:stretch>
            <a:fillRect/>
          </a:stretch>
        </p:blipFill>
        <p:spPr>
          <a:xfrm>
            <a:off x="3328416" y="2240280"/>
            <a:ext cx="274320" cy="274320"/>
          </a:xfrm>
          <a:prstGeom prst="rect">
            <a:avLst/>
          </a:prstGeom>
        </p:spPr>
      </p:pic>
      <p:sp>
        <p:nvSpPr>
          <p:cNvPr id="23" name="Label 3"/>
          <p:cNvSpPr/>
          <p:nvPr/>
        </p:nvSpPr>
        <p:spPr>
          <a:xfrm>
            <a:off x="2596896" y="2651760"/>
            <a:ext cx="1737360" cy="896112"/>
          </a:xfrm>
          <a:prstGeom prst="rect">
            <a:avLst/>
          </a:prstGeom>
          <a:noFill/>
          <a:ln>
            <a:noFill/>
          </a:ln>
        </p:spPr>
        <p:txBody>
          <a:bodyPr wrap="square" lIns="0" tIns="0" rIns="0" bIns="0" rtlCol="0" anchor="t"/>
          <a:lstStyle/>
          <a:p>
            <a:pPr marL="0" indent="0" algn="ctr">
              <a:buNone/>
            </a:pPr>
            <a:r>
              <a:rPr lang="de-DE" sz="1300" b="1" dirty="0">
                <a:solidFill>
                  <a:srgbClr val="3D4C61"/>
                </a:solidFill>
                <a:latin typeface="Poppins"/>
                <a:ea typeface="Poppins"/>
                <a:cs typeface="Poppins"/>
              </a:rPr>
              <a:t>2. Hj. 2027</a:t>
            </a:r>
          </a:p>
          <a:p>
            <a:pPr marL="0" indent="0" algn="ctr">
              <a:buNone/>
            </a:pPr>
            <a:r>
              <a:rPr lang="de-DE" sz="1200" dirty="0">
                <a:solidFill>
                  <a:srgbClr val="181818"/>
                </a:solidFill>
                <a:latin typeface="Poppins SemiBold"/>
                <a:ea typeface="Poppins SemiBold"/>
                <a:cs typeface="Poppins SemiBold"/>
              </a:rPr>
              <a:t>Rubin Ultra</a:t>
            </a:r>
          </a:p>
          <a:p>
            <a:pPr marL="0" indent="0" algn="ctr">
              <a:buNone/>
            </a:pPr>
            <a:r>
              <a:rPr lang="de-DE" sz="1100" dirty="0">
                <a:solidFill>
                  <a:srgbClr val="595959"/>
                </a:solidFill>
                <a:latin typeface="Lato"/>
                <a:ea typeface="Lato"/>
                <a:cs typeface="Lato"/>
              </a:rPr>
              <a:t>Nvidia · 1 TB Speicher</a:t>
            </a:r>
          </a:p>
        </p:txBody>
      </p:sp>
      <p:sp>
        <p:nvSpPr>
          <p:cNvPr id="24" name="Punkt 4"/>
          <p:cNvSpPr/>
          <p:nvPr/>
        </p:nvSpPr>
        <p:spPr>
          <a:xfrm>
            <a:off x="4517136" y="38221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25" name="Stiel 4"/>
          <p:cNvSpPr/>
          <p:nvPr/>
        </p:nvSpPr>
        <p:spPr>
          <a:xfrm>
            <a:off x="4626864" y="4041648"/>
            <a:ext cx="0" cy="256032"/>
          </a:xfrm>
          <a:prstGeom prst="line">
            <a:avLst/>
          </a:prstGeom>
          <a:noFill/>
          <a:ln w="12700">
            <a:solidFill>
              <a:srgbClr val="3D4C61"/>
            </a:solidFill>
            <a:prstDash val="solid"/>
          </a:ln>
        </p:spPr>
        <p:txBody>
          <a:bodyPr wrap="square" lIns="0" tIns="0" rIns="0" bIns="0" rtlCol="0" anchor="t"/>
          <a:lstStyle/>
          <a:p>
            <a:endParaRPr lang="de-DE"/>
          </a:p>
        </p:txBody>
      </p:sp>
      <p:sp>
        <p:nvSpPr>
          <p:cNvPr id="26" name="Icon 4"/>
          <p:cNvSpPr/>
          <p:nvPr/>
        </p:nvSpPr>
        <p:spPr>
          <a:xfrm>
            <a:off x="4398264" y="4370832"/>
            <a:ext cx="457200" cy="457200"/>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27" name="Logo 4"/>
          <p:cNvPicPr>
            <a:picLocks noChangeAspect="1"/>
          </p:cNvPicPr>
          <p:nvPr/>
        </p:nvPicPr>
        <p:blipFill>
          <a:blip r:embed="rId4"/>
          <a:stretch>
            <a:fillRect/>
          </a:stretch>
        </p:blipFill>
        <p:spPr>
          <a:xfrm>
            <a:off x="4471416" y="4496105"/>
            <a:ext cx="310896" cy="206654"/>
          </a:xfrm>
          <a:prstGeom prst="rect">
            <a:avLst/>
          </a:prstGeom>
        </p:spPr>
      </p:pic>
      <p:sp>
        <p:nvSpPr>
          <p:cNvPr id="28" name="Label 4"/>
          <p:cNvSpPr/>
          <p:nvPr/>
        </p:nvSpPr>
        <p:spPr>
          <a:xfrm>
            <a:off x="3758184" y="4873752"/>
            <a:ext cx="1737360" cy="896112"/>
          </a:xfrm>
          <a:prstGeom prst="rect">
            <a:avLst/>
          </a:prstGeom>
          <a:noFill/>
          <a:ln>
            <a:noFill/>
          </a:ln>
        </p:spPr>
        <p:txBody>
          <a:bodyPr wrap="square" lIns="0" tIns="0" rIns="0" bIns="0" rtlCol="0" anchor="t"/>
          <a:lstStyle/>
          <a:p>
            <a:pPr marL="0" indent="0" algn="ctr">
              <a:buNone/>
            </a:pPr>
            <a:r>
              <a:rPr lang="de-DE" sz="1300" b="1" dirty="0">
                <a:solidFill>
                  <a:srgbClr val="3D4C61"/>
                </a:solidFill>
                <a:latin typeface="Poppins"/>
                <a:ea typeface="Poppins"/>
                <a:cs typeface="Poppins"/>
              </a:rPr>
              <a:t>02.12.2027</a:t>
            </a:r>
          </a:p>
          <a:p>
            <a:pPr marL="0" indent="0" algn="ctr">
              <a:buNone/>
            </a:pPr>
            <a:r>
              <a:rPr lang="de-DE" sz="1200" dirty="0">
                <a:solidFill>
                  <a:srgbClr val="181818"/>
                </a:solidFill>
                <a:latin typeface="Poppins SemiBold"/>
                <a:ea typeface="Poppins SemiBold"/>
                <a:cs typeface="Poppins SemiBold"/>
              </a:rPr>
              <a:t>AI Act: Hochrisiko</a:t>
            </a:r>
          </a:p>
          <a:p>
            <a:pPr marL="0" indent="0" algn="ctr">
              <a:buNone/>
            </a:pPr>
            <a:r>
              <a:rPr lang="de-DE" sz="1100" dirty="0">
                <a:solidFill>
                  <a:srgbClr val="595959"/>
                </a:solidFill>
                <a:latin typeface="Lato"/>
                <a:ea typeface="Lato"/>
                <a:cs typeface="Lato"/>
              </a:rPr>
              <a:t>Anhang III · Arbeit, Kredit</a:t>
            </a:r>
          </a:p>
        </p:txBody>
      </p:sp>
      <p:sp>
        <p:nvSpPr>
          <p:cNvPr id="29" name="Punkt 5"/>
          <p:cNvSpPr/>
          <p:nvPr/>
        </p:nvSpPr>
        <p:spPr>
          <a:xfrm>
            <a:off x="5678424" y="3822192"/>
            <a:ext cx="219456" cy="219456"/>
          </a:xfrm>
          <a:prstGeom prst="ellipse">
            <a:avLst/>
          </a:prstGeom>
          <a:solidFill>
            <a:srgbClr val="FFFFFF"/>
          </a:solidFill>
          <a:ln w="28575">
            <a:solidFill>
              <a:srgbClr val="BFBFBF"/>
            </a:solidFill>
            <a:prstDash val="dash"/>
          </a:ln>
        </p:spPr>
        <p:txBody>
          <a:bodyPr wrap="square" lIns="0" tIns="0" rIns="0" bIns="0" rtlCol="0" anchor="t"/>
          <a:lstStyle/>
          <a:p>
            <a:endParaRPr lang="de-DE"/>
          </a:p>
        </p:txBody>
      </p:sp>
      <p:sp>
        <p:nvSpPr>
          <p:cNvPr id="30" name="Stiel 5"/>
          <p:cNvSpPr/>
          <p:nvPr/>
        </p:nvSpPr>
        <p:spPr>
          <a:xfrm>
            <a:off x="5788152" y="3566160"/>
            <a:ext cx="0" cy="256032"/>
          </a:xfrm>
          <a:prstGeom prst="line">
            <a:avLst/>
          </a:prstGeom>
          <a:noFill/>
          <a:ln w="12700">
            <a:solidFill>
              <a:srgbClr val="8C9AAE"/>
            </a:solidFill>
            <a:prstDash val="sysDash"/>
          </a:ln>
        </p:spPr>
        <p:txBody>
          <a:bodyPr wrap="square" lIns="0" tIns="0" rIns="0" bIns="0" rtlCol="0" anchor="t"/>
          <a:lstStyle/>
          <a:p>
            <a:endParaRPr lang="de-DE"/>
          </a:p>
        </p:txBody>
      </p:sp>
      <p:sp>
        <p:nvSpPr>
          <p:cNvPr id="31" name="Icon 5"/>
          <p:cNvSpPr/>
          <p:nvPr/>
        </p:nvSpPr>
        <p:spPr>
          <a:xfrm>
            <a:off x="5559552" y="2011680"/>
            <a:ext cx="457200" cy="457200"/>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pic>
        <p:nvPicPr>
          <p:cNvPr id="32" name="Logo 5"/>
          <p:cNvPicPr>
            <a:picLocks noChangeAspect="1"/>
          </p:cNvPicPr>
          <p:nvPr/>
        </p:nvPicPr>
        <p:blipFill>
          <a:blip r:embed="rId6"/>
          <a:stretch>
            <a:fillRect/>
          </a:stretch>
        </p:blipFill>
        <p:spPr>
          <a:xfrm>
            <a:off x="5650992" y="2103120"/>
            <a:ext cx="274320" cy="274320"/>
          </a:xfrm>
          <a:prstGeom prst="rect">
            <a:avLst/>
          </a:prstGeom>
        </p:spPr>
      </p:pic>
      <p:sp>
        <p:nvSpPr>
          <p:cNvPr id="33" name="Label 5"/>
          <p:cNvSpPr/>
          <p:nvPr/>
        </p:nvSpPr>
        <p:spPr>
          <a:xfrm>
            <a:off x="4919472" y="2542032"/>
            <a:ext cx="1737360" cy="896112"/>
          </a:xfrm>
          <a:prstGeom prst="rect">
            <a:avLst/>
          </a:prstGeom>
          <a:noFill/>
          <a:ln>
            <a:noFill/>
          </a:ln>
        </p:spPr>
        <p:txBody>
          <a:bodyPr wrap="square" lIns="0" tIns="0" rIns="0" bIns="0" rtlCol="0" anchor="t"/>
          <a:lstStyle/>
          <a:p>
            <a:pPr marL="0" indent="0" algn="ctr">
              <a:buNone/>
            </a:pPr>
            <a:r>
              <a:rPr lang="de-DE" sz="1300" b="1" dirty="0">
                <a:solidFill>
                  <a:srgbClr val="8C9AAE"/>
                </a:solidFill>
                <a:latin typeface="Poppins"/>
                <a:ea typeface="Poppins"/>
                <a:cs typeface="Poppins"/>
              </a:rPr>
              <a:t>Ende 2027</a:t>
            </a:r>
          </a:p>
          <a:p>
            <a:pPr marL="0" indent="0" algn="ctr">
              <a:buNone/>
            </a:pPr>
            <a:r>
              <a:rPr lang="de-DE" sz="1200" dirty="0">
                <a:solidFill>
                  <a:srgbClr val="595959"/>
                </a:solidFill>
                <a:latin typeface="Poppins SemiBold"/>
                <a:ea typeface="Poppins SemiBold"/>
                <a:cs typeface="Poppins SemiBold"/>
              </a:rPr>
              <a:t>Tesla Optimus</a:t>
            </a:r>
          </a:p>
          <a:p>
            <a:pPr marL="0" indent="0" algn="ctr">
              <a:buNone/>
            </a:pPr>
            <a:r>
              <a:rPr lang="de-DE" sz="1100" dirty="0">
                <a:solidFill>
                  <a:srgbClr val="808080"/>
                </a:solidFill>
                <a:latin typeface="Lato"/>
                <a:ea typeface="Lato"/>
                <a:cs typeface="Lato"/>
              </a:rPr>
              <a:t>an Fremdkunden</a:t>
            </a:r>
          </a:p>
          <a:p>
            <a:pPr marL="0" indent="0" algn="ctr">
              <a:buNone/>
            </a:pPr>
            <a:r>
              <a:rPr lang="de-DE" sz="1000" i="1" dirty="0">
                <a:solidFill>
                  <a:srgbClr val="808080"/>
                </a:solidFill>
                <a:latin typeface="Lato"/>
                <a:ea typeface="Lato"/>
                <a:cs typeface="Lato"/>
              </a:rPr>
              <a:t>Plan · bisher verschoben</a:t>
            </a:r>
          </a:p>
        </p:txBody>
      </p:sp>
      <p:sp>
        <p:nvSpPr>
          <p:cNvPr id="34" name="Punkt 6"/>
          <p:cNvSpPr/>
          <p:nvPr/>
        </p:nvSpPr>
        <p:spPr>
          <a:xfrm>
            <a:off x="6839712" y="38221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35" name="Stiel 6"/>
          <p:cNvSpPr/>
          <p:nvPr/>
        </p:nvSpPr>
        <p:spPr>
          <a:xfrm>
            <a:off x="6949440" y="4041648"/>
            <a:ext cx="0" cy="256032"/>
          </a:xfrm>
          <a:prstGeom prst="line">
            <a:avLst/>
          </a:prstGeom>
          <a:noFill/>
          <a:ln w="12700">
            <a:solidFill>
              <a:srgbClr val="3D4C61"/>
            </a:solidFill>
            <a:prstDash val="solid"/>
          </a:ln>
        </p:spPr>
        <p:txBody>
          <a:bodyPr wrap="square" lIns="0" tIns="0" rIns="0" bIns="0" rtlCol="0" anchor="t"/>
          <a:lstStyle/>
          <a:p>
            <a:endParaRPr lang="de-DE"/>
          </a:p>
        </p:txBody>
      </p:sp>
      <p:sp>
        <p:nvSpPr>
          <p:cNvPr id="36" name="Icon 6"/>
          <p:cNvSpPr/>
          <p:nvPr/>
        </p:nvSpPr>
        <p:spPr>
          <a:xfrm>
            <a:off x="6720840" y="4370832"/>
            <a:ext cx="457200" cy="457200"/>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38" name="Label 6"/>
          <p:cNvSpPr/>
          <p:nvPr/>
        </p:nvSpPr>
        <p:spPr>
          <a:xfrm>
            <a:off x="6080760" y="4873752"/>
            <a:ext cx="1737360" cy="896112"/>
          </a:xfrm>
          <a:prstGeom prst="rect">
            <a:avLst/>
          </a:prstGeom>
          <a:noFill/>
          <a:ln>
            <a:noFill/>
          </a:ln>
        </p:spPr>
        <p:txBody>
          <a:bodyPr wrap="square" lIns="0" tIns="0" rIns="0" bIns="0" rtlCol="0" anchor="t"/>
          <a:lstStyle/>
          <a:p>
            <a:pPr marL="0" indent="0" algn="ctr">
              <a:buNone/>
            </a:pPr>
            <a:r>
              <a:rPr lang="de-DE" sz="1300" b="1" dirty="0">
                <a:solidFill>
                  <a:srgbClr val="3D4C61"/>
                </a:solidFill>
                <a:latin typeface="Poppins"/>
                <a:ea typeface="Poppins"/>
                <a:cs typeface="Poppins"/>
              </a:rPr>
              <a:t>März 2028</a:t>
            </a:r>
          </a:p>
          <a:p>
            <a:pPr marL="0" indent="0" algn="ctr">
              <a:buNone/>
            </a:pPr>
            <a:r>
              <a:rPr lang="de-DE" sz="1200" dirty="0">
                <a:solidFill>
                  <a:srgbClr val="181818"/>
                </a:solidFill>
                <a:latin typeface="Poppins SemiBold"/>
                <a:ea typeface="Poppins SemiBold"/>
                <a:cs typeface="Poppins SemiBold"/>
              </a:rPr>
              <a:t>KI-Forscher (auto.)</a:t>
            </a:r>
          </a:p>
          <a:p>
            <a:pPr marL="0" indent="0" algn="ctr">
              <a:buNone/>
            </a:pPr>
            <a:r>
              <a:rPr lang="de-DE" sz="1100" dirty="0">
                <a:solidFill>
                  <a:srgbClr val="595959"/>
                </a:solidFill>
                <a:latin typeface="Lato"/>
                <a:ea typeface="Lato"/>
                <a:cs typeface="Lato"/>
              </a:rPr>
              <a:t>OpenAI · erklärtes Ziel</a:t>
            </a:r>
          </a:p>
        </p:txBody>
      </p:sp>
      <p:sp>
        <p:nvSpPr>
          <p:cNvPr id="39" name="Punkt 7"/>
          <p:cNvSpPr/>
          <p:nvPr/>
        </p:nvSpPr>
        <p:spPr>
          <a:xfrm>
            <a:off x="8001000" y="38221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40" name="Stiel 7"/>
          <p:cNvSpPr/>
          <p:nvPr/>
        </p:nvSpPr>
        <p:spPr>
          <a:xfrm>
            <a:off x="8110728" y="3566160"/>
            <a:ext cx="0" cy="256032"/>
          </a:xfrm>
          <a:prstGeom prst="line">
            <a:avLst/>
          </a:prstGeom>
          <a:noFill/>
          <a:ln w="12700">
            <a:solidFill>
              <a:srgbClr val="3D4C61"/>
            </a:solidFill>
            <a:prstDash val="solid"/>
          </a:ln>
        </p:spPr>
        <p:txBody>
          <a:bodyPr wrap="square" lIns="0" tIns="0" rIns="0" bIns="0" rtlCol="0" anchor="t"/>
          <a:lstStyle/>
          <a:p>
            <a:endParaRPr lang="de-DE"/>
          </a:p>
        </p:txBody>
      </p:sp>
      <p:sp>
        <p:nvSpPr>
          <p:cNvPr id="41" name="Icon 7"/>
          <p:cNvSpPr/>
          <p:nvPr/>
        </p:nvSpPr>
        <p:spPr>
          <a:xfrm>
            <a:off x="7882128" y="2148840"/>
            <a:ext cx="457200" cy="457200"/>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42" name="Logo 7"/>
          <p:cNvPicPr>
            <a:picLocks noChangeAspect="1"/>
          </p:cNvPicPr>
          <p:nvPr/>
        </p:nvPicPr>
        <p:blipFill>
          <a:blip r:embed="rId5"/>
          <a:stretch>
            <a:fillRect/>
          </a:stretch>
        </p:blipFill>
        <p:spPr>
          <a:xfrm>
            <a:off x="7973568" y="2240280"/>
            <a:ext cx="274320" cy="274320"/>
          </a:xfrm>
          <a:prstGeom prst="rect">
            <a:avLst/>
          </a:prstGeom>
        </p:spPr>
      </p:pic>
      <p:sp>
        <p:nvSpPr>
          <p:cNvPr id="43" name="Label 7"/>
          <p:cNvSpPr/>
          <p:nvPr/>
        </p:nvSpPr>
        <p:spPr>
          <a:xfrm>
            <a:off x="7242048" y="2651760"/>
            <a:ext cx="1737360" cy="896112"/>
          </a:xfrm>
          <a:prstGeom prst="rect">
            <a:avLst/>
          </a:prstGeom>
          <a:noFill/>
          <a:ln>
            <a:noFill/>
          </a:ln>
        </p:spPr>
        <p:txBody>
          <a:bodyPr wrap="square" lIns="0" tIns="0" rIns="0" bIns="0" rtlCol="0" anchor="t"/>
          <a:lstStyle/>
          <a:p>
            <a:pPr marL="0" indent="0" algn="ctr">
              <a:buNone/>
            </a:pPr>
            <a:r>
              <a:rPr lang="de-DE" sz="1300" b="1" dirty="0">
                <a:solidFill>
                  <a:srgbClr val="3D4C61"/>
                </a:solidFill>
                <a:latin typeface="Poppins"/>
                <a:ea typeface="Poppins"/>
                <a:cs typeface="Poppins"/>
              </a:rPr>
              <a:t>2028</a:t>
            </a:r>
          </a:p>
          <a:p>
            <a:pPr marL="0" indent="0" algn="ctr">
              <a:buNone/>
            </a:pPr>
            <a:r>
              <a:rPr lang="de-DE" sz="1200" dirty="0">
                <a:solidFill>
                  <a:srgbClr val="181818"/>
                </a:solidFill>
                <a:latin typeface="Poppins SemiBold"/>
                <a:ea typeface="Poppins SemiBold"/>
                <a:cs typeface="Poppins SemiBold"/>
              </a:rPr>
              <a:t>Feynman-GPU</a:t>
            </a:r>
          </a:p>
          <a:p>
            <a:pPr marL="0" indent="0" algn="ctr">
              <a:buNone/>
            </a:pPr>
            <a:r>
              <a:rPr lang="de-DE" sz="1100" dirty="0">
                <a:solidFill>
                  <a:srgbClr val="595959"/>
                </a:solidFill>
                <a:latin typeface="Lato"/>
                <a:ea typeface="Lato"/>
                <a:cs typeface="Lato"/>
              </a:rPr>
              <a:t>Nvidia · gestapelte Chips</a:t>
            </a:r>
          </a:p>
        </p:txBody>
      </p:sp>
      <p:sp>
        <p:nvSpPr>
          <p:cNvPr id="44" name="Medizin Rahmen"/>
          <p:cNvSpPr/>
          <p:nvPr/>
        </p:nvSpPr>
        <p:spPr>
          <a:xfrm>
            <a:off x="8174736" y="4261104"/>
            <a:ext cx="2194560" cy="1572768"/>
          </a:xfrm>
          <a:prstGeom prst="roundRect">
            <a:avLst>
              <a:gd name="adj" fmla="val 9000"/>
            </a:avLst>
          </a:prstGeom>
          <a:solidFill>
            <a:srgbClr val="FDF2E9"/>
          </a:solidFill>
          <a:ln w="25400">
            <a:solidFill>
              <a:srgbClr val="E67E22"/>
            </a:solidFill>
            <a:prstDash val="solid"/>
          </a:ln>
        </p:spPr>
        <p:txBody>
          <a:bodyPr wrap="square" lIns="0" tIns="0" rIns="0" bIns="0" rtlCol="0" anchor="t"/>
          <a:lstStyle/>
          <a:p>
            <a:endParaRPr lang="de-DE"/>
          </a:p>
        </p:txBody>
      </p:sp>
      <p:sp>
        <p:nvSpPr>
          <p:cNvPr id="45" name="Medizin Stiel"/>
          <p:cNvSpPr/>
          <p:nvPr/>
        </p:nvSpPr>
        <p:spPr>
          <a:xfrm>
            <a:off x="9272016" y="4096512"/>
            <a:ext cx="0" cy="164592"/>
          </a:xfrm>
          <a:prstGeom prst="line">
            <a:avLst/>
          </a:prstGeom>
          <a:noFill/>
          <a:ln w="25400">
            <a:solidFill>
              <a:srgbClr val="E67E22"/>
            </a:solidFill>
            <a:prstDash val="solid"/>
          </a:ln>
        </p:spPr>
        <p:txBody>
          <a:bodyPr wrap="square" lIns="0" tIns="0" rIns="0" bIns="0" rtlCol="0" anchor="t"/>
          <a:lstStyle/>
          <a:p>
            <a:endParaRPr lang="de-DE"/>
          </a:p>
        </p:txBody>
      </p:sp>
      <p:sp>
        <p:nvSpPr>
          <p:cNvPr id="46" name="Medizin Punkt ring"/>
          <p:cNvSpPr/>
          <p:nvPr/>
        </p:nvSpPr>
        <p:spPr>
          <a:xfrm>
            <a:off x="9107424" y="3767328"/>
            <a:ext cx="329184" cy="329184"/>
          </a:xfrm>
          <a:prstGeom prst="ellipse">
            <a:avLst/>
          </a:prstGeom>
          <a:solidFill>
            <a:srgbClr val="E67E22"/>
          </a:solidFill>
          <a:ln w="19050">
            <a:solidFill>
              <a:srgbClr val="FFFFFF"/>
            </a:solidFill>
            <a:prstDash val="solid"/>
          </a:ln>
        </p:spPr>
        <p:txBody>
          <a:bodyPr wrap="square" lIns="0" tIns="0" rIns="0" bIns="0" rtlCol="0" anchor="t"/>
          <a:lstStyle/>
          <a:p>
            <a:endParaRPr lang="de-DE"/>
          </a:p>
        </p:txBody>
      </p:sp>
      <p:sp>
        <p:nvSpPr>
          <p:cNvPr id="47" name="Medizin Punkt cross"/>
          <p:cNvSpPr/>
          <p:nvPr/>
        </p:nvSpPr>
        <p:spPr>
          <a:xfrm>
            <a:off x="9169969" y="3829873"/>
            <a:ext cx="204094" cy="204094"/>
          </a:xfrm>
          <a:prstGeom prst="plus">
            <a:avLst>
              <a:gd name="adj" fmla="val 32000"/>
            </a:avLst>
          </a:prstGeom>
          <a:solidFill>
            <a:srgbClr val="FFFFFF"/>
          </a:solidFill>
          <a:ln>
            <a:noFill/>
          </a:ln>
        </p:spPr>
        <p:txBody>
          <a:bodyPr wrap="square" lIns="0" tIns="0" rIns="0" bIns="0" rtlCol="0" anchor="t"/>
          <a:lstStyle/>
          <a:p>
            <a:endParaRPr lang="de-DE"/>
          </a:p>
        </p:txBody>
      </p:sp>
      <p:sp>
        <p:nvSpPr>
          <p:cNvPr id="48" name="Medizin Icon ring"/>
          <p:cNvSpPr/>
          <p:nvPr/>
        </p:nvSpPr>
        <p:spPr>
          <a:xfrm>
            <a:off x="9061704" y="4361688"/>
            <a:ext cx="420624" cy="420624"/>
          </a:xfrm>
          <a:prstGeom prst="ellipse">
            <a:avLst/>
          </a:prstGeom>
          <a:solidFill>
            <a:srgbClr val="E67E22"/>
          </a:solidFill>
          <a:ln>
            <a:noFill/>
          </a:ln>
        </p:spPr>
        <p:txBody>
          <a:bodyPr wrap="square" lIns="0" tIns="0" rIns="0" bIns="0" rtlCol="0" anchor="t"/>
          <a:lstStyle/>
          <a:p>
            <a:endParaRPr lang="de-DE"/>
          </a:p>
        </p:txBody>
      </p:sp>
      <p:sp>
        <p:nvSpPr>
          <p:cNvPr id="49" name="Medizin Icon cross"/>
          <p:cNvSpPr/>
          <p:nvPr/>
        </p:nvSpPr>
        <p:spPr>
          <a:xfrm>
            <a:off x="9141623" y="4441607"/>
            <a:ext cx="260787" cy="260787"/>
          </a:xfrm>
          <a:prstGeom prst="plus">
            <a:avLst>
              <a:gd name="adj" fmla="val 32000"/>
            </a:avLst>
          </a:prstGeom>
          <a:solidFill>
            <a:srgbClr val="FFFFFF"/>
          </a:solidFill>
          <a:ln>
            <a:noFill/>
          </a:ln>
        </p:spPr>
        <p:txBody>
          <a:bodyPr wrap="square" lIns="0" tIns="0" rIns="0" bIns="0" rtlCol="0" anchor="t"/>
          <a:lstStyle/>
          <a:p>
            <a:endParaRPr lang="de-DE"/>
          </a:p>
        </p:txBody>
      </p:sp>
      <p:sp>
        <p:nvSpPr>
          <p:cNvPr id="50" name="Medizin Label"/>
          <p:cNvSpPr/>
          <p:nvPr/>
        </p:nvSpPr>
        <p:spPr>
          <a:xfrm>
            <a:off x="8220456" y="4837176"/>
            <a:ext cx="2103120" cy="960120"/>
          </a:xfrm>
          <a:prstGeom prst="rect">
            <a:avLst/>
          </a:prstGeom>
          <a:noFill/>
          <a:ln>
            <a:noFill/>
          </a:ln>
        </p:spPr>
        <p:txBody>
          <a:bodyPr wrap="square" lIns="0" tIns="0" rIns="0" bIns="0" rtlCol="0" anchor="t"/>
          <a:lstStyle/>
          <a:p>
            <a:pPr marL="0" indent="0" algn="ctr">
              <a:buNone/>
            </a:pPr>
            <a:r>
              <a:rPr lang="de-DE" sz="1300" b="1" dirty="0">
                <a:solidFill>
                  <a:srgbClr val="E67E22"/>
                </a:solidFill>
                <a:latin typeface="Poppins"/>
                <a:ea typeface="Poppins"/>
                <a:cs typeface="Poppins"/>
              </a:rPr>
              <a:t>02.08.2028</a:t>
            </a:r>
          </a:p>
          <a:p>
            <a:pPr marL="0" indent="0" algn="ctr">
              <a:buNone/>
            </a:pPr>
            <a:r>
              <a:rPr lang="de-DE" sz="1200" dirty="0">
                <a:solidFill>
                  <a:srgbClr val="181818"/>
                </a:solidFill>
                <a:latin typeface="Poppins SemiBold"/>
                <a:ea typeface="Poppins SemiBold"/>
                <a:cs typeface="Poppins SemiBold"/>
              </a:rPr>
              <a:t>AI Act: Medizinprodukte</a:t>
            </a:r>
          </a:p>
          <a:p>
            <a:pPr marL="0" indent="0" algn="ctr">
              <a:buNone/>
            </a:pPr>
            <a:r>
              <a:rPr lang="de-DE" sz="1100" dirty="0">
                <a:solidFill>
                  <a:srgbClr val="595959"/>
                </a:solidFill>
                <a:latin typeface="Lato"/>
                <a:ea typeface="Lato"/>
                <a:cs typeface="Lato"/>
              </a:rPr>
              <a:t>KI darin wird Hochrisiko-KI</a:t>
            </a:r>
          </a:p>
          <a:p>
            <a:pPr marL="0" indent="0" algn="ctr">
              <a:buNone/>
            </a:pPr>
            <a:r>
              <a:rPr lang="de-DE" sz="1000" i="1" dirty="0">
                <a:solidFill>
                  <a:srgbClr val="E67E22"/>
                </a:solidFill>
                <a:latin typeface="Lato"/>
                <a:ea typeface="Lato"/>
                <a:cs typeface="Lato"/>
              </a:rPr>
              <a:t>Erklärung → Folie 31</a:t>
            </a:r>
          </a:p>
        </p:txBody>
      </p:sp>
      <p:sp>
        <p:nvSpPr>
          <p:cNvPr id="51" name="Achse ohne Termin"/>
          <p:cNvSpPr/>
          <p:nvPr/>
        </p:nvSpPr>
        <p:spPr>
          <a:xfrm>
            <a:off x="9875520" y="3931920"/>
            <a:ext cx="1645920" cy="0"/>
          </a:xfrm>
          <a:prstGeom prst="line">
            <a:avLst/>
          </a:prstGeom>
          <a:noFill/>
          <a:ln w="50800">
            <a:solidFill>
              <a:srgbClr val="D9D9D9"/>
            </a:solidFill>
            <a:prstDash val="dash"/>
          </a:ln>
        </p:spPr>
        <p:txBody>
          <a:bodyPr wrap="square" lIns="0" tIns="0" rIns="0" bIns="0" rtlCol="0" anchor="t"/>
          <a:lstStyle/>
          <a:p>
            <a:endParaRPr lang="de-DE"/>
          </a:p>
        </p:txBody>
      </p:sp>
      <p:sp>
        <p:nvSpPr>
          <p:cNvPr id="52" name="Punkt Grok"/>
          <p:cNvSpPr/>
          <p:nvPr/>
        </p:nvSpPr>
        <p:spPr>
          <a:xfrm>
            <a:off x="10725912" y="3822192"/>
            <a:ext cx="219456" cy="219456"/>
          </a:xfrm>
          <a:prstGeom prst="ellipse">
            <a:avLst/>
          </a:prstGeom>
          <a:solidFill>
            <a:srgbClr val="FFFFFF"/>
          </a:solidFill>
          <a:ln w="28575">
            <a:solidFill>
              <a:srgbClr val="BFBFBF"/>
            </a:solidFill>
            <a:prstDash val="dash"/>
          </a:ln>
        </p:spPr>
        <p:txBody>
          <a:bodyPr wrap="square" lIns="0" tIns="0" rIns="0" bIns="0" rtlCol="0" anchor="t"/>
          <a:lstStyle/>
          <a:p>
            <a:endParaRPr lang="de-DE"/>
          </a:p>
        </p:txBody>
      </p:sp>
      <p:sp>
        <p:nvSpPr>
          <p:cNvPr id="53" name="Stiel Grok"/>
          <p:cNvSpPr/>
          <p:nvPr/>
        </p:nvSpPr>
        <p:spPr>
          <a:xfrm>
            <a:off x="10835640" y="3566160"/>
            <a:ext cx="0" cy="256032"/>
          </a:xfrm>
          <a:prstGeom prst="line">
            <a:avLst/>
          </a:prstGeom>
          <a:noFill/>
          <a:ln w="12700">
            <a:solidFill>
              <a:srgbClr val="BFBFBF"/>
            </a:solidFill>
            <a:prstDash val="sysDash"/>
          </a:ln>
        </p:spPr>
        <p:txBody>
          <a:bodyPr wrap="square" lIns="0" tIns="0" rIns="0" bIns="0" rtlCol="0" anchor="t"/>
          <a:lstStyle/>
          <a:p>
            <a:endParaRPr lang="de-DE"/>
          </a:p>
        </p:txBody>
      </p:sp>
      <p:sp>
        <p:nvSpPr>
          <p:cNvPr id="54" name="Icon Grok"/>
          <p:cNvSpPr/>
          <p:nvPr/>
        </p:nvSpPr>
        <p:spPr>
          <a:xfrm>
            <a:off x="10607040" y="2011680"/>
            <a:ext cx="457200" cy="457200"/>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sp>
        <p:nvSpPr>
          <p:cNvPr id="56" name="Label Grok"/>
          <p:cNvSpPr/>
          <p:nvPr/>
        </p:nvSpPr>
        <p:spPr>
          <a:xfrm>
            <a:off x="10104120" y="2542032"/>
            <a:ext cx="1463040" cy="987552"/>
          </a:xfrm>
          <a:prstGeom prst="rect">
            <a:avLst/>
          </a:prstGeom>
          <a:noFill/>
          <a:ln>
            <a:noFill/>
          </a:ln>
        </p:spPr>
        <p:txBody>
          <a:bodyPr wrap="square" lIns="0" tIns="0" rIns="0" bIns="0" rtlCol="0" anchor="t"/>
          <a:lstStyle/>
          <a:p>
            <a:pPr marL="0" indent="0" algn="ctr">
              <a:buNone/>
            </a:pPr>
            <a:r>
              <a:rPr lang="de-DE" sz="1300" b="1" dirty="0">
                <a:solidFill>
                  <a:srgbClr val="8C9AAE"/>
                </a:solidFill>
                <a:latin typeface="Poppins"/>
                <a:ea typeface="Poppins"/>
                <a:cs typeface="Poppins"/>
              </a:rPr>
              <a:t>ohne Termin</a:t>
            </a:r>
          </a:p>
          <a:p>
            <a:pPr marL="0" indent="0" algn="ctr">
              <a:buNone/>
            </a:pPr>
            <a:r>
              <a:rPr lang="de-DE" sz="1200" dirty="0">
                <a:solidFill>
                  <a:srgbClr val="595959"/>
                </a:solidFill>
                <a:latin typeface="Poppins SemiBold"/>
                <a:ea typeface="Poppins SemiBold"/>
                <a:cs typeface="Poppins SemiBold"/>
              </a:rPr>
              <a:t>Grok 5</a:t>
            </a:r>
          </a:p>
          <a:p>
            <a:pPr marL="0" indent="0" algn="ctr">
              <a:buNone/>
            </a:pPr>
            <a:r>
              <a:rPr lang="de-DE" sz="1100" dirty="0">
                <a:solidFill>
                  <a:srgbClr val="808080"/>
                </a:solidFill>
                <a:latin typeface="Lato"/>
                <a:ea typeface="Lato"/>
                <a:cs typeface="Lato"/>
              </a:rPr>
              <a:t>SpaceXSI · „in training“</a:t>
            </a:r>
          </a:p>
          <a:p>
            <a:pPr marL="0" indent="0" algn="ctr">
              <a:buNone/>
            </a:pPr>
            <a:r>
              <a:rPr lang="de-DE" sz="1000" i="1" dirty="0">
                <a:solidFill>
                  <a:srgbClr val="808080"/>
                </a:solidFill>
                <a:latin typeface="Lato"/>
                <a:ea typeface="Lato"/>
                <a:cs typeface="Lato"/>
              </a:rPr>
              <a:t>Prognose: „AGI“ (Musk)</a:t>
            </a:r>
          </a:p>
        </p:txBody>
      </p:sp>
      <p:sp>
        <p:nvSpPr>
          <p:cNvPr id="57" name="Legende a"/>
          <p:cNvSpPr/>
          <p:nvPr/>
        </p:nvSpPr>
        <p:spPr>
          <a:xfrm>
            <a:off x="685800" y="5961888"/>
            <a:ext cx="146304" cy="146304"/>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58" name="Legende a Text"/>
          <p:cNvSpPr/>
          <p:nvPr/>
        </p:nvSpPr>
        <p:spPr>
          <a:xfrm>
            <a:off x="914400" y="5897880"/>
            <a:ext cx="2103120" cy="274320"/>
          </a:xfrm>
          <a:prstGeom prst="rect">
            <a:avLst/>
          </a:prstGeom>
          <a:noFill/>
          <a:ln>
            <a:noFill/>
          </a:ln>
        </p:spPr>
        <p:txBody>
          <a:bodyPr wrap="square" lIns="0" tIns="0" rIns="0" bIns="0" rtlCol="0" anchor="ctr"/>
          <a:lstStyle/>
          <a:p>
            <a:pPr marL="0" indent="0" algn="l">
              <a:buNone/>
            </a:pPr>
            <a:r>
              <a:rPr lang="de-DE" sz="1100" dirty="0">
                <a:solidFill>
                  <a:srgbClr val="595959"/>
                </a:solidFill>
                <a:latin typeface="Lato"/>
                <a:ea typeface="Lato"/>
                <a:cs typeface="Lato"/>
              </a:rPr>
              <a:t>a · angekündigt, mit Datum</a:t>
            </a:r>
          </a:p>
        </p:txBody>
      </p:sp>
      <p:sp>
        <p:nvSpPr>
          <p:cNvPr id="59" name="Legende b"/>
          <p:cNvSpPr/>
          <p:nvPr/>
        </p:nvSpPr>
        <p:spPr>
          <a:xfrm>
            <a:off x="3063240" y="5961888"/>
            <a:ext cx="146304" cy="146304"/>
          </a:xfrm>
          <a:prstGeom prst="ellipse">
            <a:avLst/>
          </a:prstGeom>
          <a:solidFill>
            <a:srgbClr val="FFFFFF"/>
          </a:solidFill>
          <a:ln w="28575">
            <a:solidFill>
              <a:srgbClr val="8C9AAE"/>
            </a:solidFill>
            <a:prstDash val="dash"/>
          </a:ln>
        </p:spPr>
        <p:txBody>
          <a:bodyPr wrap="square" lIns="0" tIns="0" rIns="0" bIns="0" rtlCol="0" anchor="t"/>
          <a:lstStyle/>
          <a:p>
            <a:endParaRPr lang="de-DE"/>
          </a:p>
        </p:txBody>
      </p:sp>
      <p:sp>
        <p:nvSpPr>
          <p:cNvPr id="60" name="Legende b Text"/>
          <p:cNvSpPr/>
          <p:nvPr/>
        </p:nvSpPr>
        <p:spPr>
          <a:xfrm>
            <a:off x="3291840" y="5897880"/>
            <a:ext cx="2103120" cy="274320"/>
          </a:xfrm>
          <a:prstGeom prst="rect">
            <a:avLst/>
          </a:prstGeom>
          <a:noFill/>
          <a:ln>
            <a:noFill/>
          </a:ln>
        </p:spPr>
        <p:txBody>
          <a:bodyPr wrap="square" lIns="0" tIns="0" rIns="0" bIns="0" rtlCol="0" anchor="ctr"/>
          <a:lstStyle/>
          <a:p>
            <a:pPr marL="0" indent="0" algn="l">
              <a:buNone/>
            </a:pPr>
            <a:r>
              <a:rPr lang="de-DE" sz="1100" dirty="0">
                <a:solidFill>
                  <a:srgbClr val="595959"/>
                </a:solidFill>
                <a:latin typeface="Lato"/>
                <a:ea typeface="Lato"/>
                <a:cs typeface="Lato"/>
              </a:rPr>
              <a:t>b · berichtet / im Bau</a:t>
            </a:r>
          </a:p>
        </p:txBody>
      </p:sp>
      <p:sp>
        <p:nvSpPr>
          <p:cNvPr id="61" name="Legende c"/>
          <p:cNvSpPr/>
          <p:nvPr/>
        </p:nvSpPr>
        <p:spPr>
          <a:xfrm>
            <a:off x="5440680" y="5961888"/>
            <a:ext cx="146304" cy="146304"/>
          </a:xfrm>
          <a:prstGeom prst="ellipse">
            <a:avLst/>
          </a:prstGeom>
          <a:solidFill>
            <a:srgbClr val="FFFFFF"/>
          </a:solidFill>
          <a:ln w="28575">
            <a:solidFill>
              <a:srgbClr val="BFBFBF"/>
            </a:solidFill>
            <a:prstDash val="dash"/>
          </a:ln>
        </p:spPr>
        <p:txBody>
          <a:bodyPr wrap="square" lIns="0" tIns="0" rIns="0" bIns="0" rtlCol="0" anchor="t"/>
          <a:lstStyle/>
          <a:p>
            <a:endParaRPr lang="de-DE"/>
          </a:p>
        </p:txBody>
      </p:sp>
      <p:sp>
        <p:nvSpPr>
          <p:cNvPr id="62" name="Legende c Text"/>
          <p:cNvSpPr/>
          <p:nvPr/>
        </p:nvSpPr>
        <p:spPr>
          <a:xfrm>
            <a:off x="5669280" y="5897880"/>
            <a:ext cx="2103120" cy="274320"/>
          </a:xfrm>
          <a:prstGeom prst="rect">
            <a:avLst/>
          </a:prstGeom>
          <a:noFill/>
          <a:ln>
            <a:noFill/>
          </a:ln>
        </p:spPr>
        <p:txBody>
          <a:bodyPr wrap="square" lIns="0" tIns="0" rIns="0" bIns="0" rtlCol="0" anchor="ctr"/>
          <a:lstStyle/>
          <a:p>
            <a:pPr marL="0" indent="0" algn="l">
              <a:buNone/>
            </a:pPr>
            <a:r>
              <a:rPr lang="de-DE" sz="1100" dirty="0">
                <a:solidFill>
                  <a:srgbClr val="595959"/>
                </a:solidFill>
                <a:latin typeface="Lato"/>
                <a:ea typeface="Lato"/>
                <a:cs typeface="Lato"/>
              </a:rPr>
              <a:t>c · Prognose / Plan</a:t>
            </a:r>
          </a:p>
        </p:txBody>
      </p:sp>
      <p:sp>
        <p:nvSpPr>
          <p:cNvPr id="63" name="Legende Spezial ring"/>
          <p:cNvSpPr/>
          <p:nvPr/>
        </p:nvSpPr>
        <p:spPr>
          <a:xfrm>
            <a:off x="7808976" y="5943600"/>
            <a:ext cx="182880" cy="182880"/>
          </a:xfrm>
          <a:prstGeom prst="ellipse">
            <a:avLst/>
          </a:prstGeom>
          <a:solidFill>
            <a:srgbClr val="E67E22"/>
          </a:solidFill>
          <a:ln w="19050">
            <a:solidFill>
              <a:srgbClr val="FFFFFF"/>
            </a:solidFill>
            <a:prstDash val="solid"/>
          </a:ln>
        </p:spPr>
        <p:txBody>
          <a:bodyPr wrap="square" lIns="0" tIns="0" rIns="0" bIns="0" rtlCol="0" anchor="t"/>
          <a:lstStyle/>
          <a:p>
            <a:endParaRPr lang="de-DE"/>
          </a:p>
        </p:txBody>
      </p:sp>
      <p:sp>
        <p:nvSpPr>
          <p:cNvPr id="64" name="Legende Spezial cross"/>
          <p:cNvSpPr/>
          <p:nvPr/>
        </p:nvSpPr>
        <p:spPr>
          <a:xfrm>
            <a:off x="7843723" y="5978347"/>
            <a:ext cx="113386" cy="113386"/>
          </a:xfrm>
          <a:prstGeom prst="plus">
            <a:avLst>
              <a:gd name="adj" fmla="val 32000"/>
            </a:avLst>
          </a:prstGeom>
          <a:solidFill>
            <a:srgbClr val="FFFFFF"/>
          </a:solidFill>
          <a:ln>
            <a:noFill/>
          </a:ln>
        </p:spPr>
        <p:txBody>
          <a:bodyPr wrap="square" lIns="0" tIns="0" rIns="0" bIns="0" rtlCol="0" anchor="t"/>
          <a:lstStyle/>
          <a:p>
            <a:endParaRPr lang="de-DE"/>
          </a:p>
        </p:txBody>
      </p:sp>
      <p:sp>
        <p:nvSpPr>
          <p:cNvPr id="65" name="Legende Spezial Text"/>
          <p:cNvSpPr/>
          <p:nvPr/>
        </p:nvSpPr>
        <p:spPr>
          <a:xfrm>
            <a:off x="8065008" y="5897880"/>
            <a:ext cx="3108960" cy="274320"/>
          </a:xfrm>
          <a:prstGeom prst="rect">
            <a:avLst/>
          </a:prstGeom>
          <a:noFill/>
          <a:ln>
            <a:noFill/>
          </a:ln>
        </p:spPr>
        <p:txBody>
          <a:bodyPr wrap="square" lIns="0" tIns="0" rIns="0" bIns="0" rtlCol="0" anchor="ctr"/>
          <a:lstStyle/>
          <a:p>
            <a:pPr marL="0" indent="0" algn="l">
              <a:buNone/>
            </a:pPr>
            <a:r>
              <a:rPr lang="de-DE" sz="1100" b="1" dirty="0">
                <a:solidFill>
                  <a:srgbClr val="E67E22"/>
                </a:solidFill>
                <a:latin typeface="Lato"/>
                <a:ea typeface="Lato"/>
                <a:cs typeface="Lato"/>
              </a:rPr>
              <a:t>Besondere Markierung: AI Act Medizinprodukte</a:t>
            </a:r>
          </a:p>
        </p:txBody>
      </p:sp>
      <p:sp>
        <p:nvSpPr>
          <p:cNvPr id="66" name="Shape 54"/>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67" name="Shape 55"/>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8" name="Text 56"/>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9" name="Shape 57"/>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70" name="Text 58"/>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71" name="Shape 59"/>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72" name="Text 60"/>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73" name="Shape 61"/>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74" name="Text 62"/>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75" name="Shape 63"/>
          <p:cNvSpPr/>
          <p:nvPr/>
        </p:nvSpPr>
        <p:spPr>
          <a:xfrm>
            <a:off x="8692848" y="6359652"/>
            <a:ext cx="82296" cy="82296"/>
          </a:xfrm>
          <a:prstGeom prst="ellipse">
            <a:avLst/>
          </a:prstGeom>
          <a:solidFill>
            <a:srgbClr val="D62828"/>
          </a:solidFill>
          <a:ln/>
        </p:spPr>
        <p:txBody>
          <a:bodyPr/>
          <a:lstStyle/>
          <a:p>
            <a:endParaRPr lang="de-DE"/>
          </a:p>
        </p:txBody>
      </p:sp>
      <p:sp>
        <p:nvSpPr>
          <p:cNvPr id="76" name="Shape 64"/>
          <p:cNvSpPr/>
          <p:nvPr/>
        </p:nvSpPr>
        <p:spPr>
          <a:xfrm>
            <a:off x="10255910" y="6364224"/>
            <a:ext cx="488290" cy="73152"/>
          </a:xfrm>
          <a:prstGeom prst="rect">
            <a:avLst/>
          </a:prstGeom>
          <a:solidFill>
            <a:srgbClr val="3D4C61"/>
          </a:solidFill>
          <a:ln/>
        </p:spPr>
        <p:txBody>
          <a:bodyPr/>
          <a:lstStyle/>
          <a:p>
            <a:endParaRPr lang="de-DE"/>
          </a:p>
        </p:txBody>
      </p:sp>
      <p:sp>
        <p:nvSpPr>
          <p:cNvPr id="77" name="Text 6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27</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78"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LineShine</a:t>
            </a:r>
          </a:p>
          <a:p>
            <a:pPr marL="0" indent="0" algn="l">
              <a:lnSpc>
                <a:spcPct val="95000"/>
              </a:lnSpc>
              <a:spcBef>
                <a:spcPts val="0"/>
              </a:spcBef>
              <a:buNone/>
            </a:pPr>
            <a:r>
              <a:rPr lang="de-DE" sz="750" dirty="0">
                <a:solidFill>
                  <a:srgbClr val="8B1E3F"/>
                </a:solidFill>
                <a:latin typeface="Poppins" pitchFamily="34" charset="0"/>
                <a:cs typeface="Poppins" pitchFamily="34" charset="0"/>
              </a:rPr>
              <a:t>2,20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2026</a:t>
            </a:r>
          </a:p>
        </p:txBody>
      </p:sp>
      <p:sp>
        <p:nvSpPr>
          <p:cNvPr id="79"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84" name="Achse Vision 2030"/>
          <p:cNvSpPr/>
          <p:nvPr/>
        </p:nvSpPr>
        <p:spPr>
          <a:xfrm>
            <a:off x="11521440" y="3931920"/>
            <a:ext cx="477520" cy="0"/>
          </a:xfrm>
          <a:prstGeom prst="line">
            <a:avLst/>
          </a:prstGeom>
          <a:noFill/>
          <a:ln w="50800">
            <a:solidFill>
              <a:srgbClr val="D7BDE2"/>
            </a:solidFill>
            <a:prstDash val="dash"/>
          </a:ln>
        </p:spPr>
        <p:txBody>
          <a:bodyPr wrap="square" lIns="0" tIns="0" rIns="0" bIns="0" rtlCol="0" anchor="t"/>
          <a:lstStyle/>
          <a:p>
            <a:endParaRPr lang="de-DE"/>
          </a:p>
        </p:txBody>
      </p:sp>
      <p:sp>
        <p:nvSpPr>
          <p:cNvPr id="85" name="Vision 2030 Jahr"/>
          <p:cNvSpPr/>
          <p:nvPr/>
        </p:nvSpPr>
        <p:spPr>
          <a:xfrm>
            <a:off x="11475720" y="3621024"/>
            <a:ext cx="640080" cy="182880"/>
          </a:xfrm>
          <a:prstGeom prst="rect">
            <a:avLst/>
          </a:prstGeom>
          <a:noFill/>
          <a:ln>
            <a:noFill/>
          </a:ln>
        </p:spPr>
        <p:txBody>
          <a:bodyPr wrap="square" lIns="0" tIns="0" rIns="0" bIns="0" rtlCol="0" anchor="t"/>
          <a:lstStyle/>
          <a:p>
            <a:pPr marL="0" indent="0" algn="ctr">
              <a:buNone/>
            </a:pPr>
            <a:r>
              <a:rPr lang="de-DE" sz="1000" b="1" dirty="0">
                <a:solidFill>
                  <a:srgbClr val="7D3C98"/>
                </a:solidFill>
                <a:latin typeface="Poppins"/>
                <a:ea typeface="Poppins"/>
                <a:cs typeface="Poppins"/>
              </a:rPr>
              <a:t>2030</a:t>
            </a:r>
          </a:p>
        </p:txBody>
      </p:sp>
      <p:sp>
        <p:nvSpPr>
          <p:cNvPr id="80" name="Vision 2030 Rahmen"/>
          <p:cNvSpPr/>
          <p:nvPr/>
        </p:nvSpPr>
        <p:spPr>
          <a:xfrm>
            <a:off x="10469880" y="4261104"/>
            <a:ext cx="1630680" cy="1572768"/>
          </a:xfrm>
          <a:prstGeom prst="roundRect">
            <a:avLst>
              <a:gd name="adj" fmla="val 9000"/>
            </a:avLst>
          </a:prstGeom>
          <a:solidFill>
            <a:srgbClr val="F5EEF8"/>
          </a:solidFill>
          <a:ln w="22225">
            <a:solidFill>
              <a:srgbClr val="7D3C98"/>
            </a:solidFill>
            <a:prstDash val="dash"/>
          </a:ln>
        </p:spPr>
        <p:txBody>
          <a:bodyPr wrap="square" lIns="0" tIns="0" rIns="0" bIns="0" rtlCol="0" anchor="t"/>
          <a:lstStyle/>
          <a:p>
            <a:endParaRPr lang="de-DE"/>
          </a:p>
        </p:txBody>
      </p:sp>
      <p:sp>
        <p:nvSpPr>
          <p:cNvPr id="81" name="Vision 2030 Stiel"/>
          <p:cNvSpPr/>
          <p:nvPr/>
        </p:nvSpPr>
        <p:spPr>
          <a:xfrm>
            <a:off x="11795760" y="4041648"/>
            <a:ext cx="0" cy="219456"/>
          </a:xfrm>
          <a:prstGeom prst="line">
            <a:avLst/>
          </a:prstGeom>
          <a:noFill/>
          <a:ln w="12700">
            <a:solidFill>
              <a:srgbClr val="7D3C98"/>
            </a:solidFill>
            <a:prstDash val="sysDash"/>
          </a:ln>
        </p:spPr>
        <p:txBody>
          <a:bodyPr wrap="square" lIns="0" tIns="0" rIns="0" bIns="0" rtlCol="0" anchor="t"/>
          <a:lstStyle/>
          <a:p>
            <a:endParaRPr lang="de-DE"/>
          </a:p>
        </p:txBody>
      </p:sp>
      <p:sp>
        <p:nvSpPr>
          <p:cNvPr id="82" name="Vision 2030 Punkt"/>
          <p:cNvSpPr/>
          <p:nvPr/>
        </p:nvSpPr>
        <p:spPr>
          <a:xfrm>
            <a:off x="11686032" y="3822192"/>
            <a:ext cx="219456" cy="219456"/>
          </a:xfrm>
          <a:prstGeom prst="ellipse">
            <a:avLst/>
          </a:prstGeom>
          <a:solidFill>
            <a:srgbClr val="FFFFFF"/>
          </a:solidFill>
          <a:ln w="28575">
            <a:solidFill>
              <a:srgbClr val="7D3C98"/>
            </a:solidFill>
            <a:prstDash val="dash"/>
          </a:ln>
        </p:spPr>
        <p:txBody>
          <a:bodyPr wrap="square" lIns="0" tIns="0" rIns="0" bIns="0" rtlCol="0" anchor="t"/>
          <a:lstStyle/>
          <a:p>
            <a:endParaRPr lang="de-DE"/>
          </a:p>
        </p:txBody>
      </p:sp>
      <p:sp>
        <p:nvSpPr>
          <p:cNvPr id="83" name="Vision 2030 Label"/>
          <p:cNvSpPr/>
          <p:nvPr/>
        </p:nvSpPr>
        <p:spPr>
          <a:xfrm>
            <a:off x="10524744" y="4352544"/>
            <a:ext cx="1520952" cy="1435608"/>
          </a:xfrm>
          <a:prstGeom prst="rect">
            <a:avLst/>
          </a:prstGeom>
          <a:noFill/>
          <a:ln>
            <a:noFill/>
          </a:ln>
        </p:spPr>
        <p:txBody>
          <a:bodyPr wrap="square" lIns="0" tIns="0" rIns="0" bIns="0" rtlCol="0" anchor="t"/>
          <a:lstStyle/>
          <a:p>
            <a:pPr marL="0" indent="0" algn="ctr">
              <a:buNone/>
            </a:pPr>
            <a:r>
              <a:rPr lang="de-DE" sz="1300" b="1" dirty="0">
                <a:solidFill>
                  <a:srgbClr val="7D3C98"/>
                </a:solidFill>
                <a:latin typeface="Poppins"/>
                <a:ea typeface="Poppins"/>
                <a:cs typeface="Poppins"/>
              </a:rPr>
              <a:t>Vision 2030</a:t>
            </a:r>
          </a:p>
          <a:p>
            <a:pPr marL="0" indent="0" algn="ctr">
              <a:buNone/>
            </a:pPr>
            <a:r>
              <a:rPr lang="de-DE" sz="900" i="1" dirty="0">
                <a:solidFill>
                  <a:srgbClr val="7D3C98"/>
                </a:solidFill>
                <a:latin typeface="Lato"/>
                <a:ea typeface="Lato"/>
                <a:cs typeface="Lato"/>
              </a:rPr>
              <a:t>Prognose · keine Ankündigung</a:t>
            </a:r>
          </a:p>
          <a:p>
            <a:pPr marL="0" indent="0" algn="ctr">
              <a:spcBef>
                <a:spcPts val="200"/>
              </a:spcBef>
              <a:buNone/>
            </a:pPr>
            <a:r>
              <a:rPr lang="de-DE" sz="900" dirty="0">
                <a:solidFill>
                  <a:srgbClr val="404040"/>
                </a:solidFill>
                <a:latin typeface="Lato"/>
                <a:ea typeface="Lato"/>
                <a:cs typeface="Lato"/>
              </a:rPr>
              <a:t>AI Act voll anwendbar</a:t>
            </a:r>
          </a:p>
          <a:p>
            <a:pPr marL="0" indent="0" algn="ctr">
              <a:spcBef>
                <a:spcPts val="100"/>
              </a:spcBef>
              <a:buNone/>
            </a:pPr>
            <a:r>
              <a:rPr lang="de-DE" sz="900" dirty="0">
                <a:solidFill>
                  <a:srgbClr val="404040"/>
                </a:solidFill>
                <a:latin typeface="Lato"/>
                <a:ea typeface="Lato"/>
                <a:cs typeface="Lato"/>
              </a:rPr>
              <a:t>EHDS: E-Rezept EU-weit</a:t>
            </a:r>
          </a:p>
          <a:p>
            <a:pPr marL="0" indent="0" algn="ctr">
              <a:spcBef>
                <a:spcPts val="100"/>
              </a:spcBef>
              <a:buNone/>
            </a:pPr>
            <a:r>
              <a:rPr lang="de-DE" sz="900" dirty="0">
                <a:solidFill>
                  <a:srgbClr val="404040"/>
                </a:solidFill>
                <a:latin typeface="Lato"/>
                <a:ea typeface="Lato"/>
                <a:cs typeface="Lato"/>
              </a:rPr>
              <a:t>Gigawatt-Rechenzentren</a:t>
            </a:r>
          </a:p>
          <a:p>
            <a:pPr marL="0" indent="0" algn="ctr">
              <a:spcBef>
                <a:spcPts val="100"/>
              </a:spcBef>
              <a:buNone/>
            </a:pPr>
            <a:r>
              <a:rPr lang="de-DE" sz="900" dirty="0">
                <a:solidFill>
                  <a:srgbClr val="404040"/>
                </a:solidFill>
                <a:latin typeface="Lato"/>
                <a:ea typeface="Lato"/>
                <a:cs typeface="Lato"/>
              </a:rPr>
              <a:t>Agenten-Teams verbreitet, Roboter im Alltag</a:t>
            </a:r>
          </a:p>
          <a:p>
            <a:pPr marL="0" indent="0" algn="ctr">
              <a:spcBef>
                <a:spcPts val="100"/>
              </a:spcBef>
              <a:buNone/>
            </a:pPr>
            <a:r>
              <a:rPr lang="de-DE" sz="900" dirty="0">
                <a:solidFill>
                  <a:srgbClr val="404040"/>
                </a:solidFill>
                <a:latin typeface="Lato"/>
                <a:ea typeface="Lato"/>
                <a:cs typeface="Lato"/>
              </a:rPr>
              <a:t>AGI? Prognosen 2027–2029</a:t>
            </a:r>
          </a:p>
          <a:p>
            <a:pPr marL="0" indent="0" algn="ctr">
              <a:spcBef>
                <a:spcPts val="200"/>
              </a:spcBef>
              <a:buNone/>
            </a:pPr>
            <a:r>
              <a:rPr lang="de-DE" sz="850" i="1" dirty="0">
                <a:solidFill>
                  <a:srgbClr val="7D3C98"/>
                </a:solidFill>
                <a:latin typeface="Lato"/>
                <a:ea typeface="Lato"/>
                <a:cs typeface="Lato"/>
              </a:rPr>
              <a:t>Grundlage → Folien 29–32</a:t>
            </a:r>
          </a:p>
        </p:txBody>
      </p:sp>
      <p:pic>
        <p:nvPicPr>
          <p:cNvPr id="86" name="Logo 1 Firma" descr="OAI.png"/>
          <p:cNvPicPr>
            <a:picLocks noChangeAspect="1"/>
          </p:cNvPicPr>
          <p:nvPr/>
        </p:nvPicPr>
        <p:blipFill>
          <a:blip r:embed="rId8"/>
          <a:stretch>
            <a:fillRect/>
          </a:stretch>
        </p:blipFill>
        <p:spPr>
          <a:xfrm>
            <a:off x="1005840" y="2104478"/>
            <a:ext cx="274320" cy="271603"/>
          </a:xfrm>
          <a:prstGeom prst="rect">
            <a:avLst/>
          </a:prstGeom>
        </p:spPr>
      </p:pic>
      <p:sp>
        <p:nvSpPr>
          <p:cNvPr id="87" name="Name OpenAI"/>
          <p:cNvSpPr txBox="1"/>
          <p:nvPr/>
        </p:nvSpPr>
        <p:spPr>
          <a:xfrm>
            <a:off x="984552" y="2418588"/>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sp>
        <p:nvSpPr>
          <p:cNvPr id="88" name="Firma NVDA"/>
          <p:cNvSpPr/>
          <p:nvPr/>
        </p:nvSpPr>
        <p:spPr>
          <a:xfrm>
            <a:off x="3272645" y="2538984"/>
            <a:ext cx="385861"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NVDA</a:t>
            </a:r>
          </a:p>
        </p:txBody>
      </p:sp>
      <p:sp>
        <p:nvSpPr>
          <p:cNvPr id="89" name="Firma TSLA"/>
          <p:cNvSpPr/>
          <p:nvPr/>
        </p:nvSpPr>
        <p:spPr>
          <a:xfrm>
            <a:off x="5622620" y="2401824"/>
            <a:ext cx="331063"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TSLA</a:t>
            </a:r>
          </a:p>
        </p:txBody>
      </p:sp>
      <p:pic>
        <p:nvPicPr>
          <p:cNvPr id="90" name="Logo 6 Firma" descr="OAI.png"/>
          <p:cNvPicPr>
            <a:picLocks noChangeAspect="1"/>
          </p:cNvPicPr>
          <p:nvPr/>
        </p:nvPicPr>
        <p:blipFill>
          <a:blip r:embed="rId8"/>
          <a:stretch>
            <a:fillRect/>
          </a:stretch>
        </p:blipFill>
        <p:spPr>
          <a:xfrm>
            <a:off x="6812280" y="4463630"/>
            <a:ext cx="274320" cy="271603"/>
          </a:xfrm>
          <a:prstGeom prst="rect">
            <a:avLst/>
          </a:prstGeom>
        </p:spPr>
      </p:pic>
      <p:sp>
        <p:nvSpPr>
          <p:cNvPr id="91" name="Name OpenAI"/>
          <p:cNvSpPr txBox="1"/>
          <p:nvPr/>
        </p:nvSpPr>
        <p:spPr>
          <a:xfrm>
            <a:off x="6790992" y="4777740"/>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sp>
        <p:nvSpPr>
          <p:cNvPr id="92" name="Firma NVDA"/>
          <p:cNvSpPr/>
          <p:nvPr/>
        </p:nvSpPr>
        <p:spPr>
          <a:xfrm>
            <a:off x="7917797" y="2538984"/>
            <a:ext cx="385861"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NVDA</a:t>
            </a:r>
          </a:p>
        </p:txBody>
      </p:sp>
      <p:pic>
        <p:nvPicPr>
          <p:cNvPr id="93" name="Logo Grok Firma" descr="SXSI_firma.png"/>
          <p:cNvPicPr>
            <a:picLocks noChangeAspect="1"/>
          </p:cNvPicPr>
          <p:nvPr/>
        </p:nvPicPr>
        <p:blipFill>
          <a:blip r:embed="rId9"/>
          <a:stretch>
            <a:fillRect/>
          </a:stretch>
        </p:blipFill>
        <p:spPr>
          <a:xfrm>
            <a:off x="10698480" y="2103120"/>
            <a:ext cx="274320" cy="274320"/>
          </a:xfrm>
          <a:prstGeom prst="rect">
            <a:avLst/>
          </a:prstGeom>
        </p:spPr>
      </p:pic>
      <p:sp>
        <p:nvSpPr>
          <p:cNvPr id="94" name="Name SpaceXSI"/>
          <p:cNvSpPr txBox="1"/>
          <p:nvPr/>
        </p:nvSpPr>
        <p:spPr>
          <a:xfrm>
            <a:off x="10651499" y="2418588"/>
            <a:ext cx="368280" cy="100584"/>
          </a:xfrm>
          <a:prstGeom prst="rect">
            <a:avLst/>
          </a:prstGeom>
          <a:noFill/>
        </p:spPr>
        <p:txBody>
          <a:bodyPr wrap="none" anchor="ctr" lIns="0" rIns="0" tIns="0" bIns="0">
            <a:spAutoFit/>
          </a:bodyPr>
          <a:lstStyle/>
          <a:p>
            <a:pPr algn="ctr"/>
            <a:r>
              <a:rPr sz="600" b="1" i="0">
                <a:solidFill>
                  <a:srgbClr val="222222"/>
                </a:solidFill>
                <a:latin typeface="Lato"/>
              </a:rPr>
              <a:t>SpaceXSI</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914400" y="713232"/>
            <a:ext cx="10360152" cy="310896"/>
          </a:xfrm>
          <a:prstGeom prst="rect">
            <a:avLst/>
          </a:prstGeom>
          <a:noFill/>
          <a:ln/>
        </p:spPr>
        <p:txBody>
          <a:bodyPr wrap="square" lIns="0" tIns="0" rIns="0" bIns="0" rtlCol="0" anchor="ctr"/>
          <a:lstStyle/>
          <a:p>
            <a:pPr marL="0" indent="0" algn="ctr">
              <a:buNone/>
            </a:pPr>
            <a:r>
              <a:rPr lang="en-US" sz="1600" dirty="0">
                <a:solidFill>
                  <a:srgbClr val="595959"/>
                </a:solidFill>
                <a:latin typeface="Poppins" pitchFamily="34" charset="0"/>
                <a:ea typeface="Poppins" pitchFamily="34" charset="-122"/>
                <a:cs typeface="Poppins" pitchFamily="34" charset="-120"/>
              </a:rPr>
              <a:t>Kapitel 15 · Ausblick: USA vs. EU</a:t>
            </a:r>
            <a:endParaRPr lang="en-US" sz="1600" dirty="0"/>
          </a:p>
        </p:txBody>
      </p:sp>
      <p:sp>
        <p:nvSpPr>
          <p:cNvPr id="6" name="Text 3"/>
          <p:cNvSpPr/>
          <p:nvPr/>
        </p:nvSpPr>
        <p:spPr>
          <a:xfrm>
            <a:off x="685800" y="1024128"/>
            <a:ext cx="10817352" cy="548640"/>
          </a:xfrm>
          <a:prstGeom prst="rect">
            <a:avLst/>
          </a:prstGeom>
          <a:noFill/>
          <a:ln/>
        </p:spPr>
        <p:txBody>
          <a:bodyPr wrap="square" lIns="0" tIns="0" rIns="0" bIns="0" rtlCol="0" anchor="ctr"/>
          <a:lstStyle/>
          <a:p>
            <a:pPr marL="0" indent="0" algn="ctr">
              <a:buNone/>
            </a:pPr>
            <a:r>
              <a:rPr lang="en-US" sz="2800" dirty="0">
                <a:solidFill>
                  <a:srgbClr val="3D4C61"/>
                </a:solidFill>
                <a:latin typeface="Poppins SemiBold" pitchFamily="34" charset="0"/>
                <a:ea typeface="Poppins SemiBold" pitchFamily="34" charset="-122"/>
                <a:cs typeface="Poppins SemiBold" pitchFamily="34" charset="-120"/>
              </a:rPr>
              <a:t>USA vs. EU: Warum reguliert Europa so streng?</a:t>
            </a:r>
            <a:endParaRPr lang="en-US" sz="2800" dirty="0"/>
          </a:p>
        </p:txBody>
      </p:sp>
      <p:sp>
        <p:nvSpPr>
          <p:cNvPr id="7" name="Shape 4"/>
          <p:cNvSpPr/>
          <p:nvPr/>
        </p:nvSpPr>
        <p:spPr>
          <a:xfrm>
            <a:off x="685800" y="1700784"/>
            <a:ext cx="5239512" cy="2432304"/>
          </a:xfrm>
          <a:prstGeom prst="rect">
            <a:avLst/>
          </a:prstGeom>
          <a:solidFill>
            <a:srgbClr val="FFFFFF"/>
          </a:solidFill>
          <a:ln w="12700">
            <a:solidFill>
              <a:srgbClr val="2E86DE"/>
            </a:solidFill>
            <a:prstDash val="solid"/>
          </a:ln>
        </p:spPr>
        <p:txBody>
          <a:bodyPr/>
          <a:lstStyle/>
          <a:p>
            <a:endParaRPr lang="de-DE"/>
          </a:p>
        </p:txBody>
      </p:sp>
      <p:sp>
        <p:nvSpPr>
          <p:cNvPr id="8" name="Shape 5"/>
          <p:cNvSpPr/>
          <p:nvPr/>
        </p:nvSpPr>
        <p:spPr>
          <a:xfrm>
            <a:off x="685800" y="1700784"/>
            <a:ext cx="5239512" cy="365760"/>
          </a:xfrm>
          <a:prstGeom prst="rect">
            <a:avLst/>
          </a:prstGeom>
          <a:solidFill>
            <a:srgbClr val="2E86DE"/>
          </a:solidFill>
          <a:ln/>
        </p:spPr>
        <p:txBody>
          <a:bodyPr/>
          <a:lstStyle/>
          <a:p>
            <a:endParaRPr lang="de-DE"/>
          </a:p>
        </p:txBody>
      </p:sp>
      <p:sp>
        <p:nvSpPr>
          <p:cNvPr id="9" name="Text 6"/>
          <p:cNvSpPr/>
          <p:nvPr/>
        </p:nvSpPr>
        <p:spPr>
          <a:xfrm>
            <a:off x="685800" y="1700784"/>
            <a:ext cx="5239512" cy="365760"/>
          </a:xfrm>
          <a:prstGeom prst="rect">
            <a:avLst/>
          </a:prstGeom>
          <a:noFill/>
          <a:ln/>
        </p:spPr>
        <p:txBody>
          <a:bodyPr wrap="square" lIns="0" tIns="0" rIns="0" bIns="0" rtlCol="0" anchor="ctr"/>
          <a:lstStyle/>
          <a:p>
            <a:pPr marL="0" indent="0" algn="ctr">
              <a:buNone/>
            </a:pPr>
            <a:r>
              <a:rPr lang="en-US" sz="1400" b="1" dirty="0">
                <a:solidFill>
                  <a:srgbClr val="FFFFFF"/>
                </a:solidFill>
                <a:latin typeface="Poppins" pitchFamily="34" charset="0"/>
                <a:ea typeface="Poppins" pitchFamily="34" charset="-122"/>
                <a:cs typeface="Poppins" pitchFamily="34" charset="-120"/>
              </a:rPr>
              <a:t>USA · Innovation zuerst</a:t>
            </a:r>
            <a:endParaRPr lang="en-US" sz="1400" dirty="0"/>
          </a:p>
        </p:txBody>
      </p:sp>
      <p:sp>
        <p:nvSpPr>
          <p:cNvPr id="10" name="Shape 19"/>
          <p:cNvSpPr/>
          <p:nvPr/>
        </p:nvSpPr>
        <p:spPr>
          <a:xfrm>
            <a:off x="6263640" y="1700784"/>
            <a:ext cx="5239512" cy="2432304"/>
          </a:xfrm>
          <a:prstGeom prst="rect">
            <a:avLst/>
          </a:prstGeom>
          <a:solidFill>
            <a:srgbClr val="FFFFFF"/>
          </a:solidFill>
          <a:ln w="12700">
            <a:solidFill>
              <a:srgbClr val="13A39B"/>
            </a:solidFill>
            <a:prstDash val="solid"/>
          </a:ln>
        </p:spPr>
        <p:txBody>
          <a:bodyPr/>
          <a:lstStyle/>
          <a:p>
            <a:endParaRPr lang="de-DE"/>
          </a:p>
        </p:txBody>
      </p:sp>
      <p:sp>
        <p:nvSpPr>
          <p:cNvPr id="11" name="Shape 20"/>
          <p:cNvSpPr/>
          <p:nvPr/>
        </p:nvSpPr>
        <p:spPr>
          <a:xfrm>
            <a:off x="6263640" y="1700784"/>
            <a:ext cx="5239512" cy="365760"/>
          </a:xfrm>
          <a:prstGeom prst="rect">
            <a:avLst/>
          </a:prstGeom>
          <a:solidFill>
            <a:srgbClr val="13A39B"/>
          </a:solidFill>
          <a:ln/>
        </p:spPr>
        <p:txBody>
          <a:bodyPr/>
          <a:lstStyle/>
          <a:p>
            <a:endParaRPr lang="de-DE"/>
          </a:p>
        </p:txBody>
      </p:sp>
      <p:sp>
        <p:nvSpPr>
          <p:cNvPr id="12" name="Text 21"/>
          <p:cNvSpPr/>
          <p:nvPr/>
        </p:nvSpPr>
        <p:spPr>
          <a:xfrm>
            <a:off x="6263640" y="1700784"/>
            <a:ext cx="5239512" cy="365760"/>
          </a:xfrm>
          <a:prstGeom prst="rect">
            <a:avLst/>
          </a:prstGeom>
          <a:noFill/>
          <a:ln/>
        </p:spPr>
        <p:txBody>
          <a:bodyPr wrap="square" lIns="0" tIns="0" rIns="0" bIns="0" rtlCol="0" anchor="ctr"/>
          <a:lstStyle/>
          <a:p>
            <a:pPr marL="0" indent="0" algn="ctr">
              <a:buNone/>
            </a:pPr>
            <a:r>
              <a:rPr lang="en-US" sz="1400" b="1" dirty="0">
                <a:solidFill>
                  <a:srgbClr val="FFFFFF"/>
                </a:solidFill>
                <a:latin typeface="Poppins" pitchFamily="34" charset="0"/>
                <a:ea typeface="Poppins" pitchFamily="34" charset="-122"/>
                <a:cs typeface="Poppins" pitchFamily="34" charset="-120"/>
              </a:rPr>
              <a:t>EU · Vorsorge zuerst</a:t>
            </a:r>
            <a:endParaRPr lang="en-US" sz="1400" dirty="0"/>
          </a:p>
        </p:txBody>
      </p:sp>
      <p:sp>
        <p:nvSpPr>
          <p:cNvPr id="201" name="USA Zeile 0"/>
          <p:cNvSpPr/>
          <p:nvPr/>
        </p:nvSpPr>
        <p:spPr>
          <a:xfrm>
            <a:off x="914400" y="2139696"/>
            <a:ext cx="4800600" cy="512064"/>
          </a:xfrm>
          <a:prstGeom prst="rect">
            <a:avLst/>
          </a:prstGeom>
          <a:noFill/>
          <a:ln>
            <a:noFill/>
          </a:ln>
        </p:spPr>
        <p:txBody>
          <a:bodyPr wrap="square" lIns="0" tIns="0" rIns="0" bIns="0" rtlCol="0" anchor="t">
            <a:normAutofit/>
          </a:bodyPr>
          <a:lstStyle/>
          <a:p>
            <a:pPr marL="0" indent="0" algn="l">
              <a:buNone/>
            </a:pPr>
            <a:r>
              <a:rPr lang="de-DE" sz="1200" dirty="0">
                <a:solidFill>
                  <a:srgbClr val="2E86DE"/>
                </a:solidFill>
                <a:latin typeface="Poppins SemiBold"/>
                <a:ea typeface="Poppins SemiBold"/>
                <a:cs typeface="Poppins SemiBold"/>
              </a:rPr>
              <a:t>Ansatz</a:t>
            </a:r>
          </a:p>
          <a:p>
            <a:pPr marL="0" indent="0" algn="l">
              <a:spcBef>
                <a:spcPts val="200"/>
              </a:spcBef>
              <a:buNone/>
            </a:pPr>
            <a:r>
              <a:rPr lang="de-DE" sz="1100" dirty="0">
                <a:solidFill>
                  <a:srgbClr val="404040"/>
                </a:solidFill>
                <a:latin typeface="Lato"/>
                <a:ea typeface="Lato"/>
                <a:cs typeface="Lato"/>
              </a:rPr>
              <a:t>Sektoral: Die FDA reguliert Medizinprodukte, nicht KI als solche (510(k), De Novo, PMA). Schutz eher über Haftung im Nachhinein.</a:t>
            </a:r>
          </a:p>
        </p:txBody>
      </p:sp>
      <p:sp>
        <p:nvSpPr>
          <p:cNvPr id="202" name="USA Zeile 1"/>
          <p:cNvSpPr/>
          <p:nvPr/>
        </p:nvSpPr>
        <p:spPr>
          <a:xfrm>
            <a:off x="914400" y="2670048"/>
            <a:ext cx="4800600" cy="512064"/>
          </a:xfrm>
          <a:prstGeom prst="rect">
            <a:avLst/>
          </a:prstGeom>
          <a:noFill/>
          <a:ln>
            <a:noFill/>
          </a:ln>
        </p:spPr>
        <p:txBody>
          <a:bodyPr wrap="square" lIns="0" tIns="0" rIns="0" bIns="0" rtlCol="0" anchor="t">
            <a:normAutofit/>
          </a:bodyPr>
          <a:lstStyle/>
          <a:p>
            <a:pPr marL="0" indent="0" algn="l">
              <a:buNone/>
            </a:pPr>
            <a:r>
              <a:rPr lang="de-DE" sz="1200" dirty="0">
                <a:solidFill>
                  <a:srgbClr val="2E86DE"/>
                </a:solidFill>
                <a:latin typeface="Poppins SemiBold"/>
                <a:ea typeface="Poppins SemiBold"/>
                <a:cs typeface="Poppins SemiBold"/>
              </a:rPr>
              <a:t>Schlüsselinstrument</a:t>
            </a:r>
          </a:p>
          <a:p>
            <a:pPr marL="0" indent="0" algn="l">
              <a:spcBef>
                <a:spcPts val="200"/>
              </a:spcBef>
              <a:buNone/>
            </a:pPr>
            <a:r>
              <a:rPr lang="de-DE" sz="1100" dirty="0">
                <a:solidFill>
                  <a:srgbClr val="404040"/>
                </a:solidFill>
                <a:latin typeface="Lato"/>
                <a:ea typeface="Lato"/>
                <a:cs typeface="Lato"/>
              </a:rPr>
              <a:t>PCCP-Leitlinie final (12/2024, 08/2025) für Modell-Updates; Lebenszyklus-Leitlinie noch Entwurf; CDS-Leitlinie 01/2026 lockert.</a:t>
            </a:r>
          </a:p>
        </p:txBody>
      </p:sp>
      <p:sp>
        <p:nvSpPr>
          <p:cNvPr id="203" name="USA Zeile 2"/>
          <p:cNvSpPr/>
          <p:nvPr/>
        </p:nvSpPr>
        <p:spPr>
          <a:xfrm>
            <a:off x="914400" y="3200400"/>
            <a:ext cx="4800600" cy="868680"/>
          </a:xfrm>
          <a:prstGeom prst="rect">
            <a:avLst/>
          </a:prstGeom>
          <a:noFill/>
          <a:ln>
            <a:noFill/>
          </a:ln>
        </p:spPr>
        <p:txBody>
          <a:bodyPr wrap="square" lIns="0" tIns="0" rIns="0" bIns="0" rtlCol="0" anchor="t">
            <a:normAutofit/>
          </a:bodyPr>
          <a:lstStyle/>
          <a:p>
            <a:pPr marL="0" indent="0" algn="l">
              <a:buNone/>
            </a:pPr>
            <a:r>
              <a:rPr lang="de-DE" sz="1200" dirty="0">
                <a:solidFill>
                  <a:srgbClr val="2E86DE"/>
                </a:solidFill>
                <a:latin typeface="Poppins SemiBold"/>
                <a:ea typeface="Poppins SemiBold"/>
                <a:cs typeface="Poppins SemiBold"/>
              </a:rPr>
              <a:t>Stand 2026</a:t>
            </a:r>
          </a:p>
          <a:p>
            <a:pPr marL="0" indent="0" algn="l">
              <a:spcBef>
                <a:spcPts val="200"/>
              </a:spcBef>
              <a:buNone/>
            </a:pPr>
            <a:r>
              <a:rPr lang="de-DE" sz="1100" dirty="0">
                <a:solidFill>
                  <a:srgbClr val="404040"/>
                </a:solidFill>
                <a:latin typeface="Lato"/>
                <a:ea typeface="Lato"/>
                <a:cs typeface="Lato"/>
              </a:rPr>
              <a:t>1.614 KI-Medizinprodukte auf der FDA-Liste (04.09.2026). EO 14148 hob Bidens KI-Verordnung auf; AI Action Plan 07/2025; EO 14365 (12/2025) gegen Landesgesetze; HTI-5 streicht KI-Transparenzpflichten.</a:t>
            </a:r>
          </a:p>
        </p:txBody>
      </p:sp>
      <p:sp>
        <p:nvSpPr>
          <p:cNvPr id="204" name="EU Zeile 0"/>
          <p:cNvSpPr/>
          <p:nvPr/>
        </p:nvSpPr>
        <p:spPr>
          <a:xfrm>
            <a:off x="6492240" y="2139696"/>
            <a:ext cx="4800600" cy="512064"/>
          </a:xfrm>
          <a:prstGeom prst="rect">
            <a:avLst/>
          </a:prstGeom>
          <a:noFill/>
          <a:ln>
            <a:noFill/>
          </a:ln>
        </p:spPr>
        <p:txBody>
          <a:bodyPr wrap="square" lIns="0" tIns="0" rIns="0" bIns="0" rtlCol="0" anchor="t">
            <a:normAutofit/>
          </a:bodyPr>
          <a:lstStyle/>
          <a:p>
            <a:pPr marL="0" indent="0" algn="l">
              <a:buNone/>
            </a:pPr>
            <a:r>
              <a:rPr lang="de-DE" sz="1200" dirty="0">
                <a:solidFill>
                  <a:srgbClr val="13A39B"/>
                </a:solidFill>
                <a:latin typeface="Poppins SemiBold"/>
                <a:ea typeface="Poppins SemiBold"/>
                <a:cs typeface="Poppins SemiBold"/>
              </a:rPr>
              <a:t>Ansatz</a:t>
            </a:r>
          </a:p>
          <a:p>
            <a:pPr marL="0" indent="0" algn="l">
              <a:spcBef>
                <a:spcPts val="200"/>
              </a:spcBef>
              <a:buNone/>
            </a:pPr>
            <a:r>
              <a:rPr lang="de-DE" sz="1100" dirty="0">
                <a:solidFill>
                  <a:srgbClr val="404040"/>
                </a:solidFill>
                <a:latin typeface="Lato"/>
                <a:ea typeface="Lato"/>
                <a:cs typeface="Lato"/>
              </a:rPr>
              <a:t>Horizontal und risikobasiert: Der AI Act (seit 01.08.2024) prüft KI ex ante, vor dem Marktzugang.</a:t>
            </a:r>
          </a:p>
        </p:txBody>
      </p:sp>
      <p:sp>
        <p:nvSpPr>
          <p:cNvPr id="205" name="EU Zeile 1"/>
          <p:cNvSpPr/>
          <p:nvPr/>
        </p:nvSpPr>
        <p:spPr>
          <a:xfrm>
            <a:off x="6492240" y="2670048"/>
            <a:ext cx="4800600" cy="512064"/>
          </a:xfrm>
          <a:prstGeom prst="rect">
            <a:avLst/>
          </a:prstGeom>
          <a:noFill/>
          <a:ln>
            <a:noFill/>
          </a:ln>
        </p:spPr>
        <p:txBody>
          <a:bodyPr wrap="square" lIns="0" tIns="0" rIns="0" bIns="0" rtlCol="0" anchor="t">
            <a:normAutofit/>
          </a:bodyPr>
          <a:lstStyle/>
          <a:p>
            <a:pPr marL="0" indent="0" algn="l">
              <a:buNone/>
            </a:pPr>
            <a:r>
              <a:rPr lang="de-DE" sz="1200" dirty="0">
                <a:solidFill>
                  <a:srgbClr val="13A39B"/>
                </a:solidFill>
                <a:latin typeface="Poppins SemiBold"/>
                <a:ea typeface="Poppins SemiBold"/>
                <a:cs typeface="Poppins SemiBold"/>
              </a:rPr>
              <a:t>Schlüsselinstrument</a:t>
            </a:r>
          </a:p>
          <a:p>
            <a:pPr marL="0" indent="0" algn="l">
              <a:spcBef>
                <a:spcPts val="200"/>
              </a:spcBef>
              <a:buNone/>
            </a:pPr>
            <a:r>
              <a:rPr lang="de-DE" sz="1100" dirty="0">
                <a:solidFill>
                  <a:srgbClr val="404040"/>
                </a:solidFill>
                <a:latin typeface="Lato"/>
                <a:ea typeface="Lato"/>
                <a:cs typeface="Lato"/>
              </a:rPr>
              <a:t>AI Act plus MDR/IVDR, DSGVO für Gesundheitsdaten, EHDS ab 26.03.2027.</a:t>
            </a:r>
          </a:p>
        </p:txBody>
      </p:sp>
      <p:sp>
        <p:nvSpPr>
          <p:cNvPr id="206" name="EU Zeile 2"/>
          <p:cNvSpPr/>
          <p:nvPr/>
        </p:nvSpPr>
        <p:spPr>
          <a:xfrm>
            <a:off x="6492240" y="3200400"/>
            <a:ext cx="4800600" cy="868680"/>
          </a:xfrm>
          <a:prstGeom prst="rect">
            <a:avLst/>
          </a:prstGeom>
          <a:noFill/>
          <a:ln>
            <a:noFill/>
          </a:ln>
        </p:spPr>
        <p:txBody>
          <a:bodyPr wrap="square" lIns="0" tIns="0" rIns="0" bIns="0" rtlCol="0" anchor="t">
            <a:normAutofit/>
          </a:bodyPr>
          <a:lstStyle/>
          <a:p>
            <a:pPr marL="0" indent="0" algn="l">
              <a:buNone/>
            </a:pPr>
            <a:r>
              <a:rPr lang="de-DE" sz="1200" dirty="0">
                <a:solidFill>
                  <a:srgbClr val="13A39B"/>
                </a:solidFill>
                <a:latin typeface="Poppins SemiBold"/>
                <a:ea typeface="Poppins SemiBold"/>
                <a:cs typeface="Poppins SemiBold"/>
              </a:rPr>
              <a:t>Stand 2026</a:t>
            </a:r>
          </a:p>
          <a:p>
            <a:pPr marL="0" indent="0" algn="l">
              <a:spcBef>
                <a:spcPts val="200"/>
              </a:spcBef>
              <a:buNone/>
            </a:pPr>
            <a:r>
              <a:rPr lang="de-DE" sz="1100" dirty="0">
                <a:solidFill>
                  <a:srgbClr val="404040"/>
                </a:solidFill>
                <a:latin typeface="Lato"/>
                <a:ea typeface="Lato"/>
                <a:cs typeface="Lato"/>
              </a:rPr>
              <a:t>Digital-Omnibus seit 27.07.2026: Hochrisiko Anhang III ab 02.12.2027, Medizinprodukte (Anhang I) ab 02.08.2028. MDR-Reformvorschlag 12/2025 würde sie weitgehend aus dem AI Act nehmen – nicht beschlossen.</a:t>
            </a:r>
          </a:p>
        </p:txBody>
      </p:sp>
      <p:sp>
        <p:nvSpPr>
          <p:cNvPr id="207" name="Box"/>
          <p:cNvSpPr/>
          <p:nvPr/>
        </p:nvSpPr>
        <p:spPr>
          <a:xfrm>
            <a:off x="685800" y="4224528"/>
            <a:ext cx="10817352" cy="1993392"/>
          </a:xfrm>
          <a:prstGeom prst="rect">
            <a:avLst/>
          </a:prstGeom>
          <a:solidFill>
            <a:srgbClr val="3D4C61"/>
          </a:solidFill>
          <a:ln w="31750">
            <a:solidFill>
              <a:srgbClr val="13A39B"/>
            </a:solidFill>
          </a:ln>
        </p:spPr>
        <p:txBody>
          <a:bodyPr wrap="square" lIns="0" tIns="0" rIns="0" bIns="0" rtlCol="0" anchor="t">
            <a:normAutofit/>
          </a:bodyPr>
          <a:lstStyle/>
          <a:p>
            <a:endParaRPr lang="de-DE"/>
          </a:p>
        </p:txBody>
      </p:sp>
      <p:sp>
        <p:nvSpPr>
          <p:cNvPr id="208" name="Box Balken"/>
          <p:cNvSpPr/>
          <p:nvPr/>
        </p:nvSpPr>
        <p:spPr>
          <a:xfrm>
            <a:off x="685800" y="4224528"/>
            <a:ext cx="128016" cy="1993392"/>
          </a:xfrm>
          <a:prstGeom prst="rect">
            <a:avLst/>
          </a:prstGeom>
          <a:solidFill>
            <a:srgbClr val="13A39B"/>
          </a:solidFill>
          <a:ln>
            <a:noFill/>
          </a:ln>
        </p:spPr>
        <p:txBody>
          <a:bodyPr wrap="square" lIns="0" tIns="0" rIns="0" bIns="0" rtlCol="0" anchor="t">
            <a:normAutofit/>
          </a:bodyPr>
          <a:lstStyle/>
          <a:p>
            <a:endParaRPr lang="de-DE"/>
          </a:p>
        </p:txBody>
      </p:sp>
      <p:sp>
        <p:nvSpPr>
          <p:cNvPr id="209" name="Box Icon ring"/>
          <p:cNvSpPr/>
          <p:nvPr/>
        </p:nvSpPr>
        <p:spPr>
          <a:xfrm>
            <a:off x="1051560" y="4343400"/>
            <a:ext cx="365760" cy="365760"/>
          </a:xfrm>
          <a:prstGeom prst="ellipse">
            <a:avLst/>
          </a:prstGeom>
          <a:solidFill>
            <a:srgbClr val="13A39B"/>
          </a:solidFill>
          <a:ln>
            <a:noFill/>
          </a:ln>
        </p:spPr>
        <p:txBody>
          <a:bodyPr wrap="square" lIns="0" tIns="0" rIns="0" bIns="0" rtlCol="0" anchor="t">
            <a:normAutofit/>
          </a:bodyPr>
          <a:lstStyle/>
          <a:p>
            <a:endParaRPr lang="de-DE"/>
          </a:p>
        </p:txBody>
      </p:sp>
      <p:sp>
        <p:nvSpPr>
          <p:cNvPr id="210" name="Box Icon text"/>
          <p:cNvSpPr/>
          <p:nvPr/>
        </p:nvSpPr>
        <p:spPr>
          <a:xfrm>
            <a:off x="1051560" y="4343400"/>
            <a:ext cx="365760" cy="365760"/>
          </a:xfrm>
          <a:prstGeom prst="rect">
            <a:avLst/>
          </a:prstGeom>
          <a:noFill/>
          <a:ln>
            <a:noFill/>
          </a:ln>
        </p:spPr>
        <p:txBody>
          <a:bodyPr wrap="square" lIns="0" tIns="0" rIns="0" bIns="0" rtlCol="0" anchor="ctr">
            <a:normAutofit/>
          </a:bodyPr>
          <a:lstStyle/>
          <a:p>
            <a:pPr marL="0" indent="0" algn="ctr">
              <a:buNone/>
            </a:pPr>
            <a:r>
              <a:rPr lang="de-DE" sz="1700" dirty="0">
                <a:solidFill>
                  <a:srgbClr val="FFFFFF"/>
                </a:solidFill>
                <a:latin typeface="Playfair Display"/>
                <a:ea typeface="Playfair Display"/>
                <a:cs typeface="Playfair Display"/>
              </a:rPr>
              <a:t>§</a:t>
            </a:r>
          </a:p>
        </p:txBody>
      </p:sp>
      <p:sp>
        <p:nvSpPr>
          <p:cNvPr id="211" name="Box Titel"/>
          <p:cNvSpPr/>
          <p:nvPr/>
        </p:nvSpPr>
        <p:spPr>
          <a:xfrm>
            <a:off x="1554480" y="4352544"/>
            <a:ext cx="9692640" cy="347472"/>
          </a:xfrm>
          <a:prstGeom prst="rect">
            <a:avLst/>
          </a:prstGeom>
          <a:noFill/>
          <a:ln>
            <a:noFill/>
          </a:ln>
        </p:spPr>
        <p:txBody>
          <a:bodyPr wrap="square" lIns="0" tIns="0" rIns="0" bIns="0" rtlCol="0" anchor="ctr">
            <a:normAutofit/>
          </a:bodyPr>
          <a:lstStyle/>
          <a:p>
            <a:pPr marL="0" indent="0" algn="l">
              <a:buNone/>
            </a:pPr>
            <a:r>
              <a:rPr lang="de-DE" sz="1500" dirty="0">
                <a:solidFill>
                  <a:srgbClr val="FFFFFF"/>
                </a:solidFill>
                <a:latin typeface="Poppins SemiBold"/>
                <a:ea typeface="Poppins SemiBold"/>
                <a:cs typeface="Poppins SemiBold"/>
              </a:rPr>
              <a:t>Warum so streng?  </a:t>
            </a:r>
            <a:r>
              <a:rPr lang="de-DE" sz="1200" dirty="0">
                <a:solidFill>
                  <a:srgbClr val="D2D3D5"/>
                </a:solidFill>
                <a:latin typeface="Lato"/>
                <a:ea typeface="Lato"/>
                <a:cs typeface="Lato"/>
              </a:rPr>
              <a:t>Die EU prüft Risiken vor dem Marktzugang, die USA eher im Nachhinein.</a:t>
            </a:r>
          </a:p>
        </p:txBody>
      </p:sp>
      <p:sp>
        <p:nvSpPr>
          <p:cNvPr id="212" name="Grund 0"/>
          <p:cNvSpPr/>
          <p:nvPr/>
        </p:nvSpPr>
        <p:spPr>
          <a:xfrm>
            <a:off x="1051560" y="4791456"/>
            <a:ext cx="2432304" cy="658368"/>
          </a:xfrm>
          <a:prstGeom prst="rect">
            <a:avLst/>
          </a:prstGeom>
          <a:noFill/>
          <a:ln>
            <a:noFill/>
          </a:ln>
        </p:spPr>
        <p:txBody>
          <a:bodyPr wrap="square" lIns="0" tIns="0" rIns="0" bIns="0" rtlCol="0" anchor="t">
            <a:normAutofit/>
          </a:bodyPr>
          <a:lstStyle/>
          <a:p>
            <a:pPr marL="0" indent="0" algn="l">
              <a:buNone/>
            </a:pPr>
            <a:r>
              <a:rPr lang="de-DE" sz="1200" dirty="0">
                <a:solidFill>
                  <a:srgbClr val="7FDCD3"/>
                </a:solidFill>
                <a:latin typeface="Poppins SemiBold"/>
                <a:ea typeface="Poppins SemiBold"/>
                <a:cs typeface="Poppins SemiBold"/>
              </a:rPr>
              <a:t>Vorsorgeprinzip</a:t>
            </a:r>
          </a:p>
          <a:p>
            <a:pPr marL="0" indent="0" algn="l">
              <a:spcBef>
                <a:spcPts val="200"/>
              </a:spcBef>
              <a:buNone/>
            </a:pPr>
            <a:r>
              <a:rPr lang="de-DE" sz="1100" dirty="0">
                <a:solidFill>
                  <a:srgbClr val="FFFFFF"/>
                </a:solidFill>
                <a:latin typeface="Lato"/>
                <a:ea typeface="Lato"/>
                <a:cs typeface="Lato"/>
              </a:rPr>
              <a:t>Handeln schon bei unsicherem Risiko (Art. 191 AEUV).</a:t>
            </a:r>
          </a:p>
        </p:txBody>
      </p:sp>
      <p:sp>
        <p:nvSpPr>
          <p:cNvPr id="213" name="Grund 1"/>
          <p:cNvSpPr/>
          <p:nvPr/>
        </p:nvSpPr>
        <p:spPr>
          <a:xfrm>
            <a:off x="3657600" y="4791456"/>
            <a:ext cx="2432304" cy="658368"/>
          </a:xfrm>
          <a:prstGeom prst="rect">
            <a:avLst/>
          </a:prstGeom>
          <a:noFill/>
          <a:ln>
            <a:noFill/>
          </a:ln>
        </p:spPr>
        <p:txBody>
          <a:bodyPr wrap="square" lIns="0" tIns="0" rIns="0" bIns="0" rtlCol="0" anchor="t">
            <a:normAutofit/>
          </a:bodyPr>
          <a:lstStyle/>
          <a:p>
            <a:pPr marL="0" indent="0" algn="l">
              <a:buNone/>
            </a:pPr>
            <a:r>
              <a:rPr lang="de-DE" sz="1200" dirty="0">
                <a:solidFill>
                  <a:srgbClr val="7FDCD3"/>
                </a:solidFill>
                <a:latin typeface="Poppins SemiBold"/>
                <a:ea typeface="Poppins SemiBold"/>
                <a:cs typeface="Poppins SemiBold"/>
              </a:rPr>
              <a:t>Grundrechte &amp; Datenschutz</a:t>
            </a:r>
          </a:p>
          <a:p>
            <a:pPr marL="0" indent="0" algn="l">
              <a:spcBef>
                <a:spcPts val="200"/>
              </a:spcBef>
              <a:buNone/>
            </a:pPr>
            <a:r>
              <a:rPr lang="de-DE" sz="1100" dirty="0">
                <a:solidFill>
                  <a:srgbClr val="FFFFFF"/>
                </a:solidFill>
                <a:latin typeface="Lato"/>
                <a:ea typeface="Lato"/>
                <a:cs typeface="Lato"/>
              </a:rPr>
              <a:t>Datenschutz als Grundrecht (Charta), DSGVO schützt Gesundheitsdaten.</a:t>
            </a:r>
          </a:p>
        </p:txBody>
      </p:sp>
      <p:sp>
        <p:nvSpPr>
          <p:cNvPr id="214" name="Grund 2"/>
          <p:cNvSpPr/>
          <p:nvPr/>
        </p:nvSpPr>
        <p:spPr>
          <a:xfrm>
            <a:off x="6263640" y="4791456"/>
            <a:ext cx="2432304" cy="658368"/>
          </a:xfrm>
          <a:prstGeom prst="rect">
            <a:avLst/>
          </a:prstGeom>
          <a:noFill/>
          <a:ln>
            <a:noFill/>
          </a:ln>
        </p:spPr>
        <p:txBody>
          <a:bodyPr wrap="square" lIns="0" tIns="0" rIns="0" bIns="0" rtlCol="0" anchor="t">
            <a:normAutofit/>
          </a:bodyPr>
          <a:lstStyle/>
          <a:p>
            <a:pPr marL="0" indent="0" algn="l">
              <a:buNone/>
            </a:pPr>
            <a:r>
              <a:rPr lang="de-DE" sz="1200" dirty="0">
                <a:solidFill>
                  <a:srgbClr val="7FDCD3"/>
                </a:solidFill>
                <a:latin typeface="Poppins SemiBold"/>
                <a:ea typeface="Poppins SemiBold"/>
                <a:cs typeface="Poppins SemiBold"/>
              </a:rPr>
              <a:t>Lehren aus Skandalen</a:t>
            </a:r>
          </a:p>
          <a:p>
            <a:pPr marL="0" indent="0" algn="l">
              <a:spcBef>
                <a:spcPts val="200"/>
              </a:spcBef>
              <a:buNone/>
            </a:pPr>
            <a:r>
              <a:rPr lang="de-DE" sz="1100" dirty="0">
                <a:solidFill>
                  <a:srgbClr val="FFFFFF"/>
                </a:solidFill>
                <a:latin typeface="Lato"/>
                <a:ea typeface="Lato"/>
                <a:cs typeface="Lato"/>
              </a:rPr>
              <a:t>Contergan → AMG 1976; PIP-Implantate → strengere MDR.</a:t>
            </a:r>
          </a:p>
        </p:txBody>
      </p:sp>
      <p:sp>
        <p:nvSpPr>
          <p:cNvPr id="215" name="Grund 3"/>
          <p:cNvSpPr/>
          <p:nvPr/>
        </p:nvSpPr>
        <p:spPr>
          <a:xfrm>
            <a:off x="8869680" y="4791456"/>
            <a:ext cx="2432304" cy="658368"/>
          </a:xfrm>
          <a:prstGeom prst="rect">
            <a:avLst/>
          </a:prstGeom>
          <a:noFill/>
          <a:ln>
            <a:noFill/>
          </a:ln>
        </p:spPr>
        <p:txBody>
          <a:bodyPr wrap="square" lIns="0" tIns="0" rIns="0" bIns="0" rtlCol="0" anchor="t">
            <a:normAutofit/>
          </a:bodyPr>
          <a:lstStyle/>
          <a:p>
            <a:pPr marL="0" indent="0" algn="l">
              <a:buNone/>
            </a:pPr>
            <a:r>
              <a:rPr lang="de-DE" sz="1200" dirty="0">
                <a:solidFill>
                  <a:srgbClr val="7FDCD3"/>
                </a:solidFill>
                <a:latin typeface="Poppins SemiBold"/>
                <a:ea typeface="Poppins SemiBold"/>
                <a:cs typeface="Poppins SemiBold"/>
              </a:rPr>
              <a:t>Binnenmarkt</a:t>
            </a:r>
          </a:p>
          <a:p>
            <a:pPr marL="0" indent="0" algn="l">
              <a:spcBef>
                <a:spcPts val="200"/>
              </a:spcBef>
              <a:buNone/>
            </a:pPr>
            <a:r>
              <a:rPr lang="de-DE" sz="1100" dirty="0">
                <a:solidFill>
                  <a:srgbClr val="FFFFFF"/>
                </a:solidFill>
                <a:latin typeface="Lato"/>
                <a:ea typeface="Lato"/>
                <a:cs typeface="Lato"/>
              </a:rPr>
              <a:t>Eine Verordnung statt 27 nationaler Gesetze.</a:t>
            </a:r>
          </a:p>
        </p:txBody>
      </p:sp>
      <p:sp>
        <p:nvSpPr>
          <p:cNvPr id="216" name="Box Trenner"/>
          <p:cNvSpPr/>
          <p:nvPr/>
        </p:nvSpPr>
        <p:spPr>
          <a:xfrm>
            <a:off x="1051560" y="5504688"/>
            <a:ext cx="10241280" cy="0"/>
          </a:xfrm>
          <a:prstGeom prst="line">
            <a:avLst/>
          </a:prstGeom>
          <a:noFill/>
          <a:ln w="12700">
            <a:solidFill>
              <a:srgbClr val="8C9AAE"/>
            </a:solidFill>
          </a:ln>
        </p:spPr>
        <p:txBody>
          <a:bodyPr wrap="square" lIns="0" tIns="0" rIns="0" bIns="0" rtlCol="0" anchor="t">
            <a:normAutofit/>
          </a:bodyPr>
          <a:lstStyle/>
          <a:p>
            <a:endParaRPr lang="de-DE"/>
          </a:p>
        </p:txBody>
      </p:sp>
      <p:sp>
        <p:nvSpPr>
          <p:cNvPr id="217" name="Gegenpunkt"/>
          <p:cNvSpPr/>
          <p:nvPr/>
        </p:nvSpPr>
        <p:spPr>
          <a:xfrm>
            <a:off x="1051560" y="5559552"/>
            <a:ext cx="10241280" cy="274320"/>
          </a:xfrm>
          <a:prstGeom prst="rect">
            <a:avLst/>
          </a:prstGeom>
          <a:noFill/>
          <a:ln>
            <a:noFill/>
          </a:ln>
        </p:spPr>
        <p:txBody>
          <a:bodyPr wrap="square" lIns="0" tIns="0" rIns="0" bIns="0" rtlCol="0" anchor="ctr">
            <a:normAutofit/>
          </a:bodyPr>
          <a:lstStyle/>
          <a:p>
            <a:pPr marL="0" indent="0" algn="l">
              <a:buNone/>
            </a:pPr>
            <a:r>
              <a:rPr lang="de-DE" sz="1100" b="1" dirty="0">
                <a:solidFill>
                  <a:srgbClr val="7FDCD3"/>
                </a:solidFill>
                <a:latin typeface="Lato"/>
                <a:ea typeface="Lato"/>
                <a:cs typeface="Lato"/>
              </a:rPr>
              <a:t>Gegenpunkt: </a:t>
            </a:r>
            <a:r>
              <a:rPr lang="de-DE" sz="1100" dirty="0">
                <a:solidFill>
                  <a:srgbClr val="FFFFFF"/>
                </a:solidFill>
                <a:latin typeface="Lato"/>
                <a:ea typeface="Lato"/>
                <a:cs typeface="Lato"/>
              </a:rPr>
              <a:t>Draghi-Bericht 2024 kritisiert die Komplexität → Digital-Omnibus (VO (EU) 2026/1744) verschiebt Pflichten für KI-Medizinprodukte auf 02.08.2028.</a:t>
            </a:r>
          </a:p>
        </p:txBody>
      </p:sp>
      <p:sp>
        <p:nvSpPr>
          <p:cNvPr id="218" name="Einordnung"/>
          <p:cNvSpPr/>
          <p:nvPr/>
        </p:nvSpPr>
        <p:spPr>
          <a:xfrm>
            <a:off x="1051560" y="5852160"/>
            <a:ext cx="10241280" cy="237744"/>
          </a:xfrm>
          <a:prstGeom prst="rect">
            <a:avLst/>
          </a:prstGeom>
          <a:noFill/>
          <a:ln>
            <a:noFill/>
          </a:ln>
        </p:spPr>
        <p:txBody>
          <a:bodyPr wrap="square" lIns="0" tIns="0" rIns="0" bIns="0" rtlCol="0" anchor="ctr">
            <a:normAutofit/>
          </a:bodyPr>
          <a:lstStyle/>
          <a:p>
            <a:pPr marL="0" indent="0" algn="l">
              <a:buNone/>
            </a:pPr>
            <a:r>
              <a:rPr lang="de-DE" sz="1000" i="1" dirty="0">
                <a:solidFill>
                  <a:srgbClr val="D2D3D5"/>
                </a:solidFill>
                <a:latin typeface="Lato"/>
                <a:ea typeface="Lato"/>
                <a:cs typeface="Lato"/>
              </a:rPr>
              <a:t>Einordnung (Interpretation): „Brüssel-Effekt“ – über den großen Binnenmarkt werden EU-Regeln oft weltweit übernommen (A. Bradford).</a:t>
            </a:r>
          </a:p>
        </p:txBody>
      </p:sp>
      <p:sp>
        <p:nvSpPr>
          <p:cNvPr id="50" name="Shape 30"/>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1" name="Shape 31"/>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52" name="Text 32"/>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53" name="Shape 33"/>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54" name="Text 34"/>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55" name="Shape 35"/>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56" name="Text 36"/>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57" name="Shape 37"/>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58" name="Text 38"/>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59" name="Shape 39"/>
          <p:cNvSpPr/>
          <p:nvPr/>
        </p:nvSpPr>
        <p:spPr>
          <a:xfrm>
            <a:off x="8692848" y="6359652"/>
            <a:ext cx="82296" cy="82296"/>
          </a:xfrm>
          <a:prstGeom prst="ellipse">
            <a:avLst/>
          </a:prstGeom>
          <a:solidFill>
            <a:srgbClr val="D62828"/>
          </a:solidFill>
          <a:ln/>
        </p:spPr>
        <p:txBody>
          <a:bodyPr/>
          <a:lstStyle/>
          <a:p>
            <a:endParaRPr lang="de-DE"/>
          </a:p>
        </p:txBody>
      </p:sp>
      <p:sp>
        <p:nvSpPr>
          <p:cNvPr id="60" name="Shape 40"/>
          <p:cNvSpPr/>
          <p:nvPr/>
        </p:nvSpPr>
        <p:spPr>
          <a:xfrm>
            <a:off x="9270581" y="6364224"/>
            <a:ext cx="1473619" cy="73152"/>
          </a:xfrm>
          <a:prstGeom prst="rect">
            <a:avLst/>
          </a:prstGeom>
          <a:solidFill>
            <a:srgbClr val="3D4C61"/>
          </a:solidFill>
          <a:ln/>
        </p:spPr>
        <p:txBody>
          <a:bodyPr/>
          <a:lstStyle/>
          <a:p>
            <a:endParaRPr lang="de-DE"/>
          </a:p>
        </p:txBody>
      </p:sp>
      <p:sp>
        <p:nvSpPr>
          <p:cNvPr id="61" name="Text 41"/>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28</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3D4C61"/>
                </a:solidFill>
                <a:latin typeface="Playfair Display" pitchFamily="34" charset="0"/>
                <a:ea typeface="Playfair Display" pitchFamily="34" charset="-122"/>
                <a:cs typeface="Playfair Display" pitchFamily="34" charset="-120"/>
              </a:rPr>
              <a:t>2027/28</a:t>
            </a:r>
            <a:endParaRPr lang="en-US" sz="6800" dirty="0"/>
          </a:p>
        </p:txBody>
      </p:sp>
      <p:sp>
        <p:nvSpPr>
          <p:cNvPr id="6"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15 · Ausblick: Rechenleistung</a:t>
            </a:r>
            <a:endParaRPr lang="en-US" sz="1600" dirty="0"/>
          </a:p>
        </p:txBody>
      </p:sp>
      <p:sp>
        <p:nvSpPr>
          <p:cNvPr id="7"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Gigawatt statt Megawatt</a:t>
            </a:r>
            <a:endParaRPr lang="en-US" sz="2700" dirty="0"/>
          </a:p>
        </p:txBody>
      </p:sp>
      <p:sp>
        <p:nvSpPr>
          <p:cNvPr id="8" name="Nvidia Feld"/>
          <p:cNvSpPr/>
          <p:nvPr/>
        </p:nvSpPr>
        <p:spPr>
          <a:xfrm>
            <a:off x="685800" y="2194560"/>
            <a:ext cx="5303520" cy="1783080"/>
          </a:xfrm>
          <a:prstGeom prst="rect">
            <a:avLst/>
          </a:prstGeom>
          <a:solidFill>
            <a:srgbClr val="F2F2F2"/>
          </a:solidFill>
          <a:ln>
            <a:noFill/>
          </a:ln>
        </p:spPr>
        <p:txBody>
          <a:bodyPr wrap="square" lIns="0" tIns="0" rIns="0" bIns="0" rtlCol="0" anchor="t"/>
          <a:lstStyle/>
          <a:p>
            <a:endParaRPr lang="de-DE"/>
          </a:p>
        </p:txBody>
      </p:sp>
      <p:sp>
        <p:nvSpPr>
          <p:cNvPr id="9" name="Nvidia Balken"/>
          <p:cNvSpPr/>
          <p:nvPr/>
        </p:nvSpPr>
        <p:spPr>
          <a:xfrm>
            <a:off x="685800" y="2194560"/>
            <a:ext cx="73152" cy="1783080"/>
          </a:xfrm>
          <a:prstGeom prst="rect">
            <a:avLst/>
          </a:prstGeom>
          <a:solidFill>
            <a:srgbClr val="3D4C61"/>
          </a:solidFill>
          <a:ln>
            <a:noFill/>
          </a:ln>
        </p:spPr>
        <p:txBody>
          <a:bodyPr wrap="square" lIns="0" tIns="0" rIns="0" bIns="0" rtlCol="0" anchor="t"/>
          <a:lstStyle/>
          <a:p>
            <a:endParaRPr lang="de-DE"/>
          </a:p>
        </p:txBody>
      </p:sp>
      <p:sp>
        <p:nvSpPr>
          <p:cNvPr id="10" name="Nvidia Logo-Kreis 0"/>
          <p:cNvSpPr/>
          <p:nvPr/>
        </p:nvSpPr>
        <p:spPr>
          <a:xfrm>
            <a:off x="914400" y="235915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11" name="Nvidia Logo 0"/>
          <p:cNvPicPr>
            <a:picLocks noChangeAspect="1"/>
          </p:cNvPicPr>
          <p:nvPr/>
        </p:nvPicPr>
        <p:blipFill>
          <a:blip r:embed="rId3"/>
          <a:stretch>
            <a:fillRect/>
          </a:stretch>
        </p:blipFill>
        <p:spPr>
          <a:xfrm>
            <a:off x="994867" y="2439619"/>
            <a:ext cx="241402" cy="241402"/>
          </a:xfrm>
          <a:prstGeom prst="rect">
            <a:avLst/>
          </a:prstGeom>
        </p:spPr>
      </p:pic>
      <p:sp>
        <p:nvSpPr>
          <p:cNvPr id="12" name="Nvidia Titel"/>
          <p:cNvSpPr/>
          <p:nvPr/>
        </p:nvSpPr>
        <p:spPr>
          <a:xfrm>
            <a:off x="1463040" y="2359152"/>
            <a:ext cx="2432304" cy="402336"/>
          </a:xfrm>
          <a:prstGeom prst="rect">
            <a:avLst/>
          </a:prstGeom>
          <a:noFill/>
          <a:ln>
            <a:noFill/>
          </a:ln>
        </p:spPr>
        <p:txBody>
          <a:bodyPr wrap="square" lIns="0" tIns="0" rIns="0" bIns="0" rtlCol="0" anchor="ctr"/>
          <a:lstStyle/>
          <a:p>
            <a:pPr marL="0" indent="0" algn="l">
              <a:buNone/>
            </a:pPr>
            <a:r>
              <a:rPr lang="de-DE" sz="1600" dirty="0">
                <a:solidFill>
                  <a:srgbClr val="3D4C61"/>
                </a:solidFill>
                <a:latin typeface="Poppins SemiBold"/>
                <a:ea typeface="Poppins SemiBold"/>
                <a:cs typeface="Poppins SemiBold"/>
              </a:rPr>
              <a:t>Nvidia</a:t>
            </a:r>
          </a:p>
        </p:txBody>
      </p:sp>
      <p:sp>
        <p:nvSpPr>
          <p:cNvPr id="13" name="Nvidia Status"/>
          <p:cNvSpPr/>
          <p:nvPr/>
        </p:nvSpPr>
        <p:spPr>
          <a:xfrm>
            <a:off x="3941064" y="2359152"/>
            <a:ext cx="1865376" cy="402336"/>
          </a:xfrm>
          <a:prstGeom prst="rect">
            <a:avLst/>
          </a:prstGeom>
          <a:noFill/>
          <a:ln>
            <a:noFill/>
          </a:ln>
        </p:spPr>
        <p:txBody>
          <a:bodyPr wrap="square" lIns="0" tIns="0" rIns="0" bIns="0" rtlCol="0" anchor="ctr"/>
          <a:lstStyle/>
          <a:p>
            <a:pPr marL="0" indent="0" algn="r">
              <a:buNone/>
            </a:pPr>
            <a:r>
              <a:rPr lang="de-DE" sz="1000" i="1" dirty="0">
                <a:solidFill>
                  <a:srgbClr val="808080"/>
                </a:solidFill>
                <a:latin typeface="Lato"/>
                <a:ea typeface="Lato"/>
                <a:cs typeface="Lato"/>
              </a:rPr>
              <a:t>a · angekündigt, GTC März 2026</a:t>
            </a:r>
          </a:p>
        </p:txBody>
      </p:sp>
      <p:sp>
        <p:nvSpPr>
          <p:cNvPr id="14" name="Nvidia Linie"/>
          <p:cNvSpPr/>
          <p:nvPr/>
        </p:nvSpPr>
        <p:spPr>
          <a:xfrm>
            <a:off x="960120" y="3063240"/>
            <a:ext cx="4846320" cy="0"/>
          </a:xfrm>
          <a:prstGeom prst="line">
            <a:avLst/>
          </a:prstGeom>
          <a:noFill/>
          <a:ln w="28575">
            <a:solidFill>
              <a:srgbClr val="3D4C61"/>
            </a:solidFill>
            <a:prstDash val="solid"/>
          </a:ln>
        </p:spPr>
        <p:txBody>
          <a:bodyPr wrap="square" lIns="0" tIns="0" rIns="0" bIns="0" rtlCol="0" anchor="t"/>
          <a:lstStyle/>
          <a:p>
            <a:endParaRPr lang="de-DE"/>
          </a:p>
        </p:txBody>
      </p:sp>
      <p:sp>
        <p:nvSpPr>
          <p:cNvPr id="15" name="Nvidia Punkt 0"/>
          <p:cNvSpPr/>
          <p:nvPr/>
        </p:nvSpPr>
        <p:spPr>
          <a:xfrm>
            <a:off x="1492758" y="2990088"/>
            <a:ext cx="146304" cy="146304"/>
          </a:xfrm>
          <a:prstGeom prst="ellipse">
            <a:avLst/>
          </a:prstGeom>
          <a:solidFill>
            <a:srgbClr val="FFFFFF"/>
          </a:solidFill>
          <a:ln w="28575">
            <a:solidFill>
              <a:srgbClr val="3D4C61"/>
            </a:solidFill>
            <a:prstDash val="solid"/>
          </a:ln>
        </p:spPr>
        <p:txBody>
          <a:bodyPr wrap="square" lIns="0" tIns="0" rIns="0" bIns="0" rtlCol="0" anchor="t"/>
          <a:lstStyle/>
          <a:p>
            <a:endParaRPr lang="de-DE"/>
          </a:p>
        </p:txBody>
      </p:sp>
      <p:sp>
        <p:nvSpPr>
          <p:cNvPr id="16" name="Nvidia Text 0"/>
          <p:cNvSpPr/>
          <p:nvPr/>
        </p:nvSpPr>
        <p:spPr>
          <a:xfrm>
            <a:off x="978408" y="3200400"/>
            <a:ext cx="1175004" cy="749808"/>
          </a:xfrm>
          <a:prstGeom prst="rect">
            <a:avLst/>
          </a:prstGeom>
          <a:noFill/>
          <a:ln>
            <a:noFill/>
          </a:ln>
        </p:spPr>
        <p:txBody>
          <a:bodyPr wrap="square" lIns="0" tIns="0" rIns="0" bIns="0" rtlCol="0" anchor="t"/>
          <a:lstStyle/>
          <a:p>
            <a:pPr marL="0" indent="0" algn="ctr">
              <a:buNone/>
            </a:pPr>
            <a:r>
              <a:rPr lang="de-DE" sz="1100" dirty="0">
                <a:solidFill>
                  <a:srgbClr val="181818"/>
                </a:solidFill>
                <a:latin typeface="Poppins SemiBold"/>
                <a:ea typeface="Poppins SemiBold"/>
                <a:cs typeface="Poppins SemiBold"/>
              </a:rPr>
              <a:t>Rubin Ultra</a:t>
            </a:r>
          </a:p>
          <a:p>
            <a:pPr marL="0" indent="0" algn="ctr">
              <a:buNone/>
            </a:pPr>
            <a:r>
              <a:rPr lang="de-DE" sz="1050" dirty="0">
                <a:solidFill>
                  <a:srgbClr val="595959"/>
                </a:solidFill>
                <a:latin typeface="Lato"/>
                <a:ea typeface="Lato"/>
                <a:cs typeface="Lato"/>
              </a:rPr>
              <a:t>2. Hj. 2027</a:t>
            </a:r>
          </a:p>
          <a:p>
            <a:pPr marL="0" indent="0" algn="ctr">
              <a:buNone/>
            </a:pPr>
            <a:r>
              <a:rPr lang="de-DE" sz="1000" dirty="0">
                <a:solidFill>
                  <a:srgbClr val="808080"/>
                </a:solidFill>
                <a:latin typeface="Lato"/>
                <a:ea typeface="Lato"/>
                <a:cs typeface="Lato"/>
              </a:rPr>
              <a:t>1 TB Speicher</a:t>
            </a:r>
          </a:p>
        </p:txBody>
      </p:sp>
      <p:sp>
        <p:nvSpPr>
          <p:cNvPr id="17" name="Nvidia Punkt 1"/>
          <p:cNvSpPr/>
          <p:nvPr/>
        </p:nvSpPr>
        <p:spPr>
          <a:xfrm>
            <a:off x="2704338" y="2990088"/>
            <a:ext cx="146304" cy="146304"/>
          </a:xfrm>
          <a:prstGeom prst="ellipse">
            <a:avLst/>
          </a:prstGeom>
          <a:solidFill>
            <a:srgbClr val="FFFFFF"/>
          </a:solidFill>
          <a:ln w="28575">
            <a:solidFill>
              <a:srgbClr val="3D4C61"/>
            </a:solidFill>
            <a:prstDash val="solid"/>
          </a:ln>
        </p:spPr>
        <p:txBody>
          <a:bodyPr wrap="square" lIns="0" tIns="0" rIns="0" bIns="0" rtlCol="0" anchor="t"/>
          <a:lstStyle/>
          <a:p>
            <a:endParaRPr lang="de-DE"/>
          </a:p>
        </p:txBody>
      </p:sp>
      <p:sp>
        <p:nvSpPr>
          <p:cNvPr id="18" name="Nvidia Text 1"/>
          <p:cNvSpPr/>
          <p:nvPr/>
        </p:nvSpPr>
        <p:spPr>
          <a:xfrm>
            <a:off x="2189988" y="3200400"/>
            <a:ext cx="1175004" cy="749808"/>
          </a:xfrm>
          <a:prstGeom prst="rect">
            <a:avLst/>
          </a:prstGeom>
          <a:noFill/>
          <a:ln>
            <a:noFill/>
          </a:ln>
        </p:spPr>
        <p:txBody>
          <a:bodyPr wrap="square" lIns="0" tIns="0" rIns="0" bIns="0" rtlCol="0" anchor="t"/>
          <a:lstStyle/>
          <a:p>
            <a:pPr marL="0" indent="0" algn="ctr">
              <a:buNone/>
            </a:pPr>
            <a:r>
              <a:rPr lang="de-DE" sz="1100" dirty="0">
                <a:solidFill>
                  <a:srgbClr val="181818"/>
                </a:solidFill>
                <a:latin typeface="Poppins SemiBold"/>
                <a:ea typeface="Poppins SemiBold"/>
                <a:cs typeface="Poppins SemiBold"/>
              </a:rPr>
              <a:t>Kyber NVL144</a:t>
            </a:r>
          </a:p>
          <a:p>
            <a:pPr marL="0" indent="0" algn="ctr">
              <a:buNone/>
            </a:pPr>
            <a:r>
              <a:rPr lang="de-DE" sz="1050" dirty="0">
                <a:solidFill>
                  <a:srgbClr val="595959"/>
                </a:solidFill>
                <a:latin typeface="Lato"/>
                <a:ea typeface="Lato"/>
                <a:cs typeface="Lato"/>
              </a:rPr>
              <a:t>2. Hj. 2027</a:t>
            </a:r>
          </a:p>
          <a:p>
            <a:pPr marL="0" indent="0" algn="ctr">
              <a:buNone/>
            </a:pPr>
            <a:r>
              <a:rPr lang="de-DE" sz="1000" dirty="0">
                <a:solidFill>
                  <a:srgbClr val="808080"/>
                </a:solidFill>
                <a:latin typeface="Lato"/>
                <a:ea typeface="Lato"/>
                <a:cs typeface="Lato"/>
              </a:rPr>
              <a:t>Rack-System</a:t>
            </a:r>
          </a:p>
        </p:txBody>
      </p:sp>
      <p:sp>
        <p:nvSpPr>
          <p:cNvPr id="19" name="Nvidia Punkt 2"/>
          <p:cNvSpPr/>
          <p:nvPr/>
        </p:nvSpPr>
        <p:spPr>
          <a:xfrm>
            <a:off x="3915918" y="2990088"/>
            <a:ext cx="146304" cy="146304"/>
          </a:xfrm>
          <a:prstGeom prst="ellipse">
            <a:avLst/>
          </a:prstGeom>
          <a:solidFill>
            <a:srgbClr val="FFFFFF"/>
          </a:solidFill>
          <a:ln w="28575">
            <a:solidFill>
              <a:srgbClr val="3D4C61"/>
            </a:solidFill>
            <a:prstDash val="solid"/>
          </a:ln>
        </p:spPr>
        <p:txBody>
          <a:bodyPr wrap="square" lIns="0" tIns="0" rIns="0" bIns="0" rtlCol="0" anchor="t"/>
          <a:lstStyle/>
          <a:p>
            <a:endParaRPr lang="de-DE"/>
          </a:p>
        </p:txBody>
      </p:sp>
      <p:sp>
        <p:nvSpPr>
          <p:cNvPr id="20" name="Nvidia Text 2"/>
          <p:cNvSpPr/>
          <p:nvPr/>
        </p:nvSpPr>
        <p:spPr>
          <a:xfrm>
            <a:off x="3401568" y="3200400"/>
            <a:ext cx="1175004" cy="749808"/>
          </a:xfrm>
          <a:prstGeom prst="rect">
            <a:avLst/>
          </a:prstGeom>
          <a:noFill/>
          <a:ln>
            <a:noFill/>
          </a:ln>
        </p:spPr>
        <p:txBody>
          <a:bodyPr wrap="square" lIns="0" tIns="0" rIns="0" bIns="0" rtlCol="0" anchor="t"/>
          <a:lstStyle/>
          <a:p>
            <a:pPr marL="0" indent="0" algn="ctr">
              <a:buNone/>
            </a:pPr>
            <a:r>
              <a:rPr lang="de-DE" sz="1100" dirty="0">
                <a:solidFill>
                  <a:srgbClr val="181818"/>
                </a:solidFill>
                <a:latin typeface="Poppins SemiBold"/>
                <a:ea typeface="Poppins SemiBold"/>
                <a:cs typeface="Poppins SemiBold"/>
              </a:rPr>
              <a:t>Feynman-GPU</a:t>
            </a:r>
          </a:p>
          <a:p>
            <a:pPr marL="0" indent="0" algn="ctr">
              <a:buNone/>
            </a:pPr>
            <a:r>
              <a:rPr lang="de-DE" sz="1050" dirty="0">
                <a:solidFill>
                  <a:srgbClr val="595959"/>
                </a:solidFill>
                <a:latin typeface="Lato"/>
                <a:ea typeface="Lato"/>
                <a:cs typeface="Lato"/>
              </a:rPr>
              <a:t>2028</a:t>
            </a:r>
          </a:p>
          <a:p>
            <a:pPr marL="0" indent="0" algn="ctr">
              <a:buNone/>
            </a:pPr>
            <a:r>
              <a:rPr lang="de-DE" sz="1000" dirty="0">
                <a:solidFill>
                  <a:srgbClr val="808080"/>
                </a:solidFill>
                <a:latin typeface="Lato"/>
                <a:ea typeface="Lato"/>
                <a:cs typeface="Lato"/>
              </a:rPr>
              <a:t>gestapelte Chips</a:t>
            </a:r>
          </a:p>
        </p:txBody>
      </p:sp>
      <p:sp>
        <p:nvSpPr>
          <p:cNvPr id="21" name="Nvidia Punkt 3"/>
          <p:cNvSpPr/>
          <p:nvPr/>
        </p:nvSpPr>
        <p:spPr>
          <a:xfrm>
            <a:off x="5127498" y="2990088"/>
            <a:ext cx="146304" cy="146304"/>
          </a:xfrm>
          <a:prstGeom prst="ellipse">
            <a:avLst/>
          </a:prstGeom>
          <a:solidFill>
            <a:srgbClr val="FFFFFF"/>
          </a:solidFill>
          <a:ln w="28575">
            <a:solidFill>
              <a:srgbClr val="3D4C61"/>
            </a:solidFill>
            <a:prstDash val="solid"/>
          </a:ln>
        </p:spPr>
        <p:txBody>
          <a:bodyPr wrap="square" lIns="0" tIns="0" rIns="0" bIns="0" rtlCol="0" anchor="t"/>
          <a:lstStyle/>
          <a:p>
            <a:endParaRPr lang="de-DE"/>
          </a:p>
        </p:txBody>
      </p:sp>
      <p:sp>
        <p:nvSpPr>
          <p:cNvPr id="22" name="Nvidia Text 3"/>
          <p:cNvSpPr/>
          <p:nvPr/>
        </p:nvSpPr>
        <p:spPr>
          <a:xfrm>
            <a:off x="4613148" y="3200400"/>
            <a:ext cx="1175004" cy="749808"/>
          </a:xfrm>
          <a:prstGeom prst="rect">
            <a:avLst/>
          </a:prstGeom>
          <a:noFill/>
          <a:ln>
            <a:noFill/>
          </a:ln>
        </p:spPr>
        <p:txBody>
          <a:bodyPr wrap="square" lIns="0" tIns="0" rIns="0" bIns="0" rtlCol="0" anchor="t"/>
          <a:lstStyle/>
          <a:p>
            <a:pPr marL="0" indent="0" algn="ctr">
              <a:buNone/>
            </a:pPr>
            <a:r>
              <a:rPr lang="de-DE" sz="1100" dirty="0">
                <a:solidFill>
                  <a:srgbClr val="181818"/>
                </a:solidFill>
                <a:latin typeface="Poppins SemiBold"/>
                <a:ea typeface="Poppins SemiBold"/>
                <a:cs typeface="Poppins SemiBold"/>
              </a:rPr>
              <a:t>Rosa + NVLink</a:t>
            </a:r>
          </a:p>
          <a:p>
            <a:pPr marL="0" indent="0" algn="ctr">
              <a:buNone/>
            </a:pPr>
            <a:r>
              <a:rPr lang="de-DE" sz="1050" dirty="0">
                <a:solidFill>
                  <a:srgbClr val="595959"/>
                </a:solidFill>
                <a:latin typeface="Lato"/>
                <a:ea typeface="Lato"/>
                <a:cs typeface="Lato"/>
              </a:rPr>
              <a:t>2028</a:t>
            </a:r>
          </a:p>
          <a:p>
            <a:pPr marL="0" indent="0" algn="ctr">
              <a:buNone/>
            </a:pPr>
            <a:r>
              <a:rPr lang="de-DE" sz="1000" dirty="0">
                <a:solidFill>
                  <a:srgbClr val="808080"/>
                </a:solidFill>
                <a:latin typeface="Lato"/>
                <a:ea typeface="Lato"/>
                <a:cs typeface="Lato"/>
              </a:rPr>
              <a:t>CPU · optisch</a:t>
            </a:r>
          </a:p>
        </p:txBody>
      </p:sp>
      <p:sp>
        <p:nvSpPr>
          <p:cNvPr id="23" name="Google &amp; Anthropic Feld"/>
          <p:cNvSpPr/>
          <p:nvPr/>
        </p:nvSpPr>
        <p:spPr>
          <a:xfrm>
            <a:off x="6217920" y="2194560"/>
            <a:ext cx="5303520" cy="1783080"/>
          </a:xfrm>
          <a:prstGeom prst="rect">
            <a:avLst/>
          </a:prstGeom>
          <a:solidFill>
            <a:srgbClr val="F2F2F2"/>
          </a:solidFill>
          <a:ln>
            <a:noFill/>
          </a:ln>
        </p:spPr>
        <p:txBody>
          <a:bodyPr wrap="square" lIns="0" tIns="0" rIns="0" bIns="0" rtlCol="0" anchor="t"/>
          <a:lstStyle/>
          <a:p>
            <a:endParaRPr lang="de-DE"/>
          </a:p>
        </p:txBody>
      </p:sp>
      <p:sp>
        <p:nvSpPr>
          <p:cNvPr id="24" name="Google &amp; Anthropic Balken"/>
          <p:cNvSpPr/>
          <p:nvPr/>
        </p:nvSpPr>
        <p:spPr>
          <a:xfrm>
            <a:off x="6217920" y="2194560"/>
            <a:ext cx="73152" cy="1783080"/>
          </a:xfrm>
          <a:prstGeom prst="rect">
            <a:avLst/>
          </a:prstGeom>
          <a:solidFill>
            <a:srgbClr val="B9770E"/>
          </a:solidFill>
          <a:ln>
            <a:noFill/>
          </a:ln>
        </p:spPr>
        <p:txBody>
          <a:bodyPr wrap="square" lIns="0" tIns="0" rIns="0" bIns="0" rtlCol="0" anchor="t"/>
          <a:lstStyle/>
          <a:p>
            <a:endParaRPr lang="de-DE"/>
          </a:p>
        </p:txBody>
      </p:sp>
      <p:sp>
        <p:nvSpPr>
          <p:cNvPr id="25" name="Google &amp; Anthropic Logo-Kreis 0"/>
          <p:cNvSpPr/>
          <p:nvPr/>
        </p:nvSpPr>
        <p:spPr>
          <a:xfrm>
            <a:off x="6446520" y="235915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26" name="Google &amp; Anthropic Logo 0"/>
          <p:cNvPicPr>
            <a:picLocks noChangeAspect="1"/>
          </p:cNvPicPr>
          <p:nvPr/>
        </p:nvPicPr>
        <p:blipFill>
          <a:blip r:embed="rId4"/>
          <a:stretch>
            <a:fillRect/>
          </a:stretch>
        </p:blipFill>
        <p:spPr>
          <a:xfrm>
            <a:off x="6526987" y="2439619"/>
            <a:ext cx="241402" cy="241402"/>
          </a:xfrm>
          <a:prstGeom prst="rect">
            <a:avLst/>
          </a:prstGeom>
        </p:spPr>
      </p:pic>
      <p:sp>
        <p:nvSpPr>
          <p:cNvPr id="27" name="Google &amp; Anthropic Logo-Kreis 1"/>
          <p:cNvSpPr/>
          <p:nvPr/>
        </p:nvSpPr>
        <p:spPr>
          <a:xfrm>
            <a:off x="6903720" y="235915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28" name="Google &amp; Anthropic Logo 1"/>
          <p:cNvPicPr>
            <a:picLocks noChangeAspect="1"/>
          </p:cNvPicPr>
          <p:nvPr/>
        </p:nvPicPr>
        <p:blipFill>
          <a:blip r:embed="rId5"/>
          <a:stretch>
            <a:fillRect/>
          </a:stretch>
        </p:blipFill>
        <p:spPr>
          <a:xfrm>
            <a:off x="6984187" y="2439619"/>
            <a:ext cx="241402" cy="241402"/>
          </a:xfrm>
          <a:prstGeom prst="rect">
            <a:avLst/>
          </a:prstGeom>
        </p:spPr>
      </p:pic>
      <p:sp>
        <p:nvSpPr>
          <p:cNvPr id="29" name="Google &amp; Anthropic Titel"/>
          <p:cNvSpPr/>
          <p:nvPr/>
        </p:nvSpPr>
        <p:spPr>
          <a:xfrm>
            <a:off x="7452360" y="2359152"/>
            <a:ext cx="2743200" cy="402336"/>
          </a:xfrm>
          <a:prstGeom prst="rect">
            <a:avLst/>
          </a:prstGeom>
          <a:noFill/>
          <a:ln>
            <a:noFill/>
          </a:ln>
        </p:spPr>
        <p:txBody>
          <a:bodyPr wrap="square" lIns="0" tIns="0" rIns="0" bIns="0" rtlCol="0" anchor="ctr"/>
          <a:lstStyle/>
          <a:p>
            <a:pPr marL="0" indent="0" algn="l">
              <a:buNone/>
            </a:pPr>
            <a:r>
              <a:rPr lang="de-DE" sz="1600" dirty="0">
                <a:solidFill>
                  <a:srgbClr val="B9770E"/>
                </a:solidFill>
                <a:latin typeface="Poppins SemiBold"/>
                <a:ea typeface="Poppins SemiBold"/>
                <a:cs typeface="Poppins SemiBold"/>
              </a:rPr>
              <a:t>Google &amp; Anthropic</a:t>
            </a:r>
          </a:p>
        </p:txBody>
      </p:sp>
      <p:sp>
        <p:nvSpPr>
          <p:cNvPr id="30" name="Google &amp; Anthropic Status"/>
          <p:cNvSpPr/>
          <p:nvPr/>
        </p:nvSpPr>
        <p:spPr>
          <a:xfrm>
            <a:off x="10241280" y="2359152"/>
            <a:ext cx="1097280" cy="402336"/>
          </a:xfrm>
          <a:prstGeom prst="rect">
            <a:avLst/>
          </a:prstGeom>
          <a:noFill/>
          <a:ln>
            <a:noFill/>
          </a:ln>
        </p:spPr>
        <p:txBody>
          <a:bodyPr wrap="square" lIns="0" tIns="0" rIns="0" bIns="0" rtlCol="0" anchor="ctr"/>
          <a:lstStyle/>
          <a:p>
            <a:pPr marL="0" indent="0" algn="r">
              <a:buNone/>
            </a:pPr>
            <a:r>
              <a:rPr lang="de-DE" sz="1000" i="1" dirty="0">
                <a:solidFill>
                  <a:srgbClr val="808080"/>
                </a:solidFill>
                <a:latin typeface="Lato"/>
                <a:ea typeface="Lato"/>
                <a:cs typeface="Lato"/>
              </a:rPr>
              <a:t>a · angekündigt</a:t>
            </a:r>
          </a:p>
        </p:txBody>
      </p:sp>
      <p:sp>
        <p:nvSpPr>
          <p:cNvPr id="31" name="GA Zahl"/>
          <p:cNvSpPr/>
          <p:nvPr/>
        </p:nvSpPr>
        <p:spPr>
          <a:xfrm>
            <a:off x="6492240" y="2788920"/>
            <a:ext cx="2286000" cy="914400"/>
          </a:xfrm>
          <a:prstGeom prst="rect">
            <a:avLst/>
          </a:prstGeom>
          <a:noFill/>
          <a:ln>
            <a:noFill/>
          </a:ln>
        </p:spPr>
        <p:txBody>
          <a:bodyPr wrap="square" lIns="0" tIns="0" rIns="0" bIns="0" rtlCol="0" anchor="ctr"/>
          <a:lstStyle/>
          <a:p>
            <a:pPr marL="0" indent="0" algn="l">
              <a:buNone/>
            </a:pPr>
            <a:r>
              <a:rPr lang="de-DE" sz="4400" dirty="0">
                <a:solidFill>
                  <a:srgbClr val="B9770E"/>
                </a:solidFill>
                <a:latin typeface="Playfair Display"/>
                <a:ea typeface="Playfair Display"/>
                <a:cs typeface="Playfair Display"/>
              </a:rPr>
              <a:t>3,5 GW</a:t>
            </a:r>
          </a:p>
        </p:txBody>
      </p:sp>
      <p:sp>
        <p:nvSpPr>
          <p:cNvPr id="32" name="GA Text"/>
          <p:cNvSpPr/>
          <p:nvPr/>
        </p:nvSpPr>
        <p:spPr>
          <a:xfrm>
            <a:off x="8823960" y="2834640"/>
            <a:ext cx="2560320" cy="914400"/>
          </a:xfrm>
          <a:prstGeom prst="rect">
            <a:avLst/>
          </a:prstGeom>
          <a:noFill/>
          <a:ln>
            <a:noFill/>
          </a:ln>
        </p:spPr>
        <p:txBody>
          <a:bodyPr wrap="square" lIns="0" tIns="0" rIns="0" bIns="0" rtlCol="0" anchor="ctr"/>
          <a:lstStyle/>
          <a:p>
            <a:pPr marL="0" indent="0" algn="l">
              <a:buNone/>
            </a:pPr>
            <a:r>
              <a:rPr lang="de-DE" sz="1200" b="1" dirty="0">
                <a:solidFill>
                  <a:srgbClr val="181818"/>
                </a:solidFill>
                <a:latin typeface="Lato"/>
                <a:ea typeface="Lato"/>
                <a:cs typeface="Lato"/>
              </a:rPr>
              <a:t>Google-TPU-Rechenleistung für Anthropic – ab 2027</a:t>
            </a:r>
          </a:p>
          <a:p>
            <a:pPr marL="0" indent="0" algn="l">
              <a:buNone/>
            </a:pPr>
            <a:r>
              <a:rPr lang="de-DE" sz="1050" dirty="0">
                <a:solidFill>
                  <a:srgbClr val="595959"/>
                </a:solidFill>
                <a:latin typeface="Lato"/>
                <a:ea typeface="Lato"/>
                <a:cs typeface="Lato"/>
              </a:rPr>
              <a:t>Partnerschaft mit Google und Broadcom</a:t>
            </a:r>
          </a:p>
        </p:txBody>
      </p:sp>
      <p:sp>
        <p:nvSpPr>
          <p:cNvPr id="33" name="OpenAI Stargate Feld"/>
          <p:cNvSpPr/>
          <p:nvPr/>
        </p:nvSpPr>
        <p:spPr>
          <a:xfrm>
            <a:off x="685800" y="4114800"/>
            <a:ext cx="5303520" cy="1783080"/>
          </a:xfrm>
          <a:prstGeom prst="rect">
            <a:avLst/>
          </a:prstGeom>
          <a:solidFill>
            <a:srgbClr val="F7F7F7"/>
          </a:solidFill>
          <a:ln w="12700">
            <a:solidFill>
              <a:srgbClr val="BFBFBF"/>
            </a:solidFill>
            <a:prstDash val="dash"/>
          </a:ln>
        </p:spPr>
        <p:txBody>
          <a:bodyPr wrap="square" lIns="0" tIns="0" rIns="0" bIns="0" rtlCol="0" anchor="t"/>
          <a:lstStyle/>
          <a:p>
            <a:endParaRPr lang="de-DE"/>
          </a:p>
        </p:txBody>
      </p:sp>
      <p:sp>
        <p:nvSpPr>
          <p:cNvPr id="34" name="OpenAI Stargate Balken"/>
          <p:cNvSpPr/>
          <p:nvPr/>
        </p:nvSpPr>
        <p:spPr>
          <a:xfrm>
            <a:off x="685800" y="4114800"/>
            <a:ext cx="73152" cy="1783080"/>
          </a:xfrm>
          <a:prstGeom prst="rect">
            <a:avLst/>
          </a:prstGeom>
          <a:solidFill>
            <a:srgbClr val="F0B27A"/>
          </a:solidFill>
          <a:ln>
            <a:noFill/>
          </a:ln>
        </p:spPr>
        <p:txBody>
          <a:bodyPr wrap="square" lIns="0" tIns="0" rIns="0" bIns="0" rtlCol="0" anchor="t"/>
          <a:lstStyle/>
          <a:p>
            <a:endParaRPr lang="de-DE"/>
          </a:p>
        </p:txBody>
      </p:sp>
      <p:sp>
        <p:nvSpPr>
          <p:cNvPr id="35" name="OpenAI Stargate Logo-Kreis 0"/>
          <p:cNvSpPr/>
          <p:nvPr/>
        </p:nvSpPr>
        <p:spPr>
          <a:xfrm>
            <a:off x="914400" y="427939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36" name="OpenAI Stargate Logo 0"/>
          <p:cNvPicPr>
            <a:picLocks noChangeAspect="1"/>
          </p:cNvPicPr>
          <p:nvPr/>
        </p:nvPicPr>
        <p:blipFill>
          <a:blip r:embed="rId6"/>
          <a:stretch>
            <a:fillRect/>
          </a:stretch>
        </p:blipFill>
        <p:spPr>
          <a:xfrm>
            <a:off x="994867" y="4359859"/>
            <a:ext cx="241402" cy="241402"/>
          </a:xfrm>
          <a:prstGeom prst="rect">
            <a:avLst/>
          </a:prstGeom>
        </p:spPr>
      </p:pic>
      <p:sp>
        <p:nvSpPr>
          <p:cNvPr id="37" name="OpenAI Stargate Titel"/>
          <p:cNvSpPr/>
          <p:nvPr/>
        </p:nvSpPr>
        <p:spPr>
          <a:xfrm>
            <a:off x="1463040" y="4279392"/>
            <a:ext cx="2805379" cy="402336"/>
          </a:xfrm>
          <a:prstGeom prst="rect">
            <a:avLst/>
          </a:prstGeom>
          <a:noFill/>
          <a:ln>
            <a:noFill/>
          </a:ln>
        </p:spPr>
        <p:txBody>
          <a:bodyPr wrap="square" lIns="0" tIns="0" rIns="0" bIns="0" rtlCol="0" anchor="ctr"/>
          <a:lstStyle/>
          <a:p>
            <a:pPr marL="0" indent="0" algn="l">
              <a:buNone/>
            </a:pPr>
            <a:r>
              <a:rPr lang="de-DE" sz="1600" dirty="0">
                <a:solidFill>
                  <a:srgbClr val="E67E22"/>
                </a:solidFill>
                <a:latin typeface="Poppins SemiBold"/>
                <a:ea typeface="Poppins SemiBold"/>
                <a:cs typeface="Poppins SemiBold"/>
              </a:rPr>
              <a:t>OpenAI Stargate</a:t>
            </a:r>
          </a:p>
        </p:txBody>
      </p:sp>
      <p:sp>
        <p:nvSpPr>
          <p:cNvPr id="38" name="OpenAI Stargate Status"/>
          <p:cNvSpPr/>
          <p:nvPr/>
        </p:nvSpPr>
        <p:spPr>
          <a:xfrm>
            <a:off x="4314139" y="4279392"/>
            <a:ext cx="1492301" cy="402336"/>
          </a:xfrm>
          <a:prstGeom prst="rect">
            <a:avLst/>
          </a:prstGeom>
          <a:noFill/>
          <a:ln>
            <a:noFill/>
          </a:ln>
        </p:spPr>
        <p:txBody>
          <a:bodyPr wrap="square" lIns="0" tIns="0" rIns="0" bIns="0" rtlCol="0" anchor="ctr"/>
          <a:lstStyle/>
          <a:p>
            <a:pPr marL="0" indent="0" algn="r">
              <a:buNone/>
            </a:pPr>
            <a:r>
              <a:rPr lang="de-DE" sz="1000" i="1" dirty="0">
                <a:solidFill>
                  <a:srgbClr val="808080"/>
                </a:solidFill>
                <a:latin typeface="Lato"/>
                <a:ea typeface="Lato"/>
                <a:cs typeface="Lato"/>
              </a:rPr>
              <a:t>b · berichtet</a:t>
            </a:r>
          </a:p>
        </p:txBody>
      </p:sp>
      <p:sp>
        <p:nvSpPr>
          <p:cNvPr id="39" name="Stargate Linie"/>
          <p:cNvSpPr/>
          <p:nvPr/>
        </p:nvSpPr>
        <p:spPr>
          <a:xfrm>
            <a:off x="960120" y="4983480"/>
            <a:ext cx="4846320" cy="0"/>
          </a:xfrm>
          <a:prstGeom prst="line">
            <a:avLst/>
          </a:prstGeom>
          <a:noFill/>
          <a:ln w="28575">
            <a:solidFill>
              <a:srgbClr val="F0B27A"/>
            </a:solidFill>
            <a:prstDash val="dash"/>
          </a:ln>
        </p:spPr>
        <p:txBody>
          <a:bodyPr wrap="square" lIns="0" tIns="0" rIns="0" bIns="0" rtlCol="0" anchor="t"/>
          <a:lstStyle/>
          <a:p>
            <a:endParaRPr lang="de-DE"/>
          </a:p>
        </p:txBody>
      </p:sp>
      <p:sp>
        <p:nvSpPr>
          <p:cNvPr id="40" name="Stargate Punkt 0"/>
          <p:cNvSpPr/>
          <p:nvPr/>
        </p:nvSpPr>
        <p:spPr>
          <a:xfrm>
            <a:off x="1694688" y="4910328"/>
            <a:ext cx="146304" cy="146304"/>
          </a:xfrm>
          <a:prstGeom prst="ellipse">
            <a:avLst/>
          </a:prstGeom>
          <a:solidFill>
            <a:srgbClr val="FFFFFF"/>
          </a:solidFill>
          <a:ln w="22225">
            <a:solidFill>
              <a:srgbClr val="8C9AAE"/>
            </a:solidFill>
            <a:prstDash val="dash"/>
          </a:ln>
        </p:spPr>
        <p:txBody>
          <a:bodyPr wrap="square" lIns="0" tIns="0" rIns="0" bIns="0" rtlCol="0" anchor="t"/>
          <a:lstStyle/>
          <a:p>
            <a:endParaRPr lang="de-DE"/>
          </a:p>
        </p:txBody>
      </p:sp>
      <p:sp>
        <p:nvSpPr>
          <p:cNvPr id="41" name="Stargate Text 0"/>
          <p:cNvSpPr/>
          <p:nvPr/>
        </p:nvSpPr>
        <p:spPr>
          <a:xfrm>
            <a:off x="978408" y="5120640"/>
            <a:ext cx="1578864" cy="749808"/>
          </a:xfrm>
          <a:prstGeom prst="rect">
            <a:avLst/>
          </a:prstGeom>
          <a:noFill/>
          <a:ln>
            <a:noFill/>
          </a:ln>
        </p:spPr>
        <p:txBody>
          <a:bodyPr wrap="square" lIns="0" tIns="0" rIns="0" bIns="0" rtlCol="0" anchor="t"/>
          <a:lstStyle/>
          <a:p>
            <a:pPr marL="0" indent="0" algn="ctr">
              <a:buNone/>
            </a:pPr>
            <a:r>
              <a:rPr lang="de-DE" sz="1100" dirty="0">
                <a:solidFill>
                  <a:srgbClr val="595959"/>
                </a:solidFill>
                <a:latin typeface="Poppins SemiBold"/>
                <a:ea typeface="Poppins SemiBold"/>
                <a:cs typeface="Poppins SemiBold"/>
              </a:rPr>
              <a:t>Abilene</a:t>
            </a:r>
          </a:p>
          <a:p>
            <a:pPr marL="0" indent="0" algn="ctr">
              <a:buNone/>
            </a:pPr>
            <a:r>
              <a:rPr lang="de-DE" sz="1050" dirty="0">
                <a:solidFill>
                  <a:srgbClr val="808080"/>
                </a:solidFill>
                <a:latin typeface="Lato"/>
                <a:ea typeface="Lato"/>
                <a:cs typeface="Lato"/>
              </a:rPr>
              <a:t>läuft heute</a:t>
            </a:r>
          </a:p>
          <a:p>
            <a:pPr marL="0" indent="0" algn="ctr">
              <a:buNone/>
            </a:pPr>
            <a:r>
              <a:rPr lang="de-DE" sz="1000" dirty="0">
                <a:solidFill>
                  <a:srgbClr val="808080"/>
                </a:solidFill>
                <a:latin typeface="Lato"/>
                <a:ea typeface="Lato"/>
                <a:cs typeface="Lato"/>
              </a:rPr>
              <a:t>~590 MW</a:t>
            </a:r>
          </a:p>
          <a:p>
            <a:pPr marL="0" indent="0" algn="ctr">
              <a:buNone/>
            </a:pPr>
            <a:r>
              <a:rPr lang="de-DE" sz="1000" i="1" dirty="0">
                <a:solidFill>
                  <a:srgbClr val="808080"/>
                </a:solidFill>
                <a:latin typeface="Lato"/>
                <a:ea typeface="Lato"/>
                <a:cs typeface="Lato"/>
              </a:rPr>
              <a:t>berichtet</a:t>
            </a:r>
          </a:p>
        </p:txBody>
      </p:sp>
      <p:sp>
        <p:nvSpPr>
          <p:cNvPr id="42" name="Stargate Punkt 1"/>
          <p:cNvSpPr/>
          <p:nvPr/>
        </p:nvSpPr>
        <p:spPr>
          <a:xfrm>
            <a:off x="3310128" y="4910328"/>
            <a:ext cx="146304" cy="146304"/>
          </a:xfrm>
          <a:prstGeom prst="ellipse">
            <a:avLst/>
          </a:prstGeom>
          <a:solidFill>
            <a:srgbClr val="FFFFFF"/>
          </a:solidFill>
          <a:ln w="22225">
            <a:solidFill>
              <a:srgbClr val="8C9AAE"/>
            </a:solidFill>
            <a:prstDash val="dash"/>
          </a:ln>
        </p:spPr>
        <p:txBody>
          <a:bodyPr wrap="square" lIns="0" tIns="0" rIns="0" bIns="0" rtlCol="0" anchor="t"/>
          <a:lstStyle/>
          <a:p>
            <a:endParaRPr lang="de-DE"/>
          </a:p>
        </p:txBody>
      </p:sp>
      <p:sp>
        <p:nvSpPr>
          <p:cNvPr id="43" name="Stargate Text 1"/>
          <p:cNvSpPr/>
          <p:nvPr/>
        </p:nvSpPr>
        <p:spPr>
          <a:xfrm>
            <a:off x="2593848" y="5120640"/>
            <a:ext cx="1578864" cy="749808"/>
          </a:xfrm>
          <a:prstGeom prst="rect">
            <a:avLst/>
          </a:prstGeom>
          <a:noFill/>
          <a:ln>
            <a:noFill/>
          </a:ln>
        </p:spPr>
        <p:txBody>
          <a:bodyPr wrap="square" lIns="0" tIns="0" rIns="0" bIns="0" rtlCol="0" anchor="t"/>
          <a:lstStyle/>
          <a:p>
            <a:pPr marL="0" indent="0" algn="ctr">
              <a:buNone/>
            </a:pPr>
            <a:r>
              <a:rPr lang="de-DE" sz="1100" dirty="0">
                <a:solidFill>
                  <a:srgbClr val="595959"/>
                </a:solidFill>
                <a:latin typeface="Poppins SemiBold"/>
                <a:ea typeface="Poppins SemiBold"/>
                <a:cs typeface="Poppins SemiBold"/>
              </a:rPr>
              <a:t>Stargate UAE</a:t>
            </a:r>
          </a:p>
          <a:p>
            <a:pPr marL="0" indent="0" algn="ctr">
              <a:buNone/>
            </a:pPr>
            <a:r>
              <a:rPr lang="de-DE" sz="1050" dirty="0">
                <a:solidFill>
                  <a:srgbClr val="808080"/>
                </a:solidFill>
                <a:latin typeface="Lato"/>
                <a:ea typeface="Lato"/>
                <a:cs typeface="Lato"/>
              </a:rPr>
              <a:t>~Jan 2028</a:t>
            </a:r>
          </a:p>
          <a:p>
            <a:pPr marL="0" indent="0" algn="ctr">
              <a:buNone/>
            </a:pPr>
            <a:r>
              <a:rPr lang="de-DE" sz="1000" dirty="0">
                <a:solidFill>
                  <a:srgbClr val="808080"/>
                </a:solidFill>
                <a:latin typeface="Lato"/>
                <a:ea typeface="Lato"/>
                <a:cs typeface="Lato"/>
              </a:rPr>
              <a:t>1 GW</a:t>
            </a:r>
          </a:p>
          <a:p>
            <a:pPr marL="0" indent="0" algn="ctr">
              <a:buNone/>
            </a:pPr>
            <a:r>
              <a:rPr lang="de-DE" sz="1000" i="1" dirty="0">
                <a:solidFill>
                  <a:srgbClr val="808080"/>
                </a:solidFill>
                <a:latin typeface="Lato"/>
                <a:ea typeface="Lato"/>
                <a:cs typeface="Lato"/>
              </a:rPr>
              <a:t>berichtet</a:t>
            </a:r>
          </a:p>
        </p:txBody>
      </p:sp>
      <p:sp>
        <p:nvSpPr>
          <p:cNvPr id="44" name="Stargate Punkt 2"/>
          <p:cNvSpPr/>
          <p:nvPr/>
        </p:nvSpPr>
        <p:spPr>
          <a:xfrm>
            <a:off x="4925568" y="4910328"/>
            <a:ext cx="146304" cy="146304"/>
          </a:xfrm>
          <a:prstGeom prst="ellipse">
            <a:avLst/>
          </a:prstGeom>
          <a:solidFill>
            <a:srgbClr val="FFFFFF"/>
          </a:solidFill>
          <a:ln w="22225">
            <a:solidFill>
              <a:srgbClr val="8C9AAE"/>
            </a:solidFill>
            <a:prstDash val="dash"/>
          </a:ln>
        </p:spPr>
        <p:txBody>
          <a:bodyPr wrap="square" lIns="0" tIns="0" rIns="0" bIns="0" rtlCol="0" anchor="t"/>
          <a:lstStyle/>
          <a:p>
            <a:endParaRPr lang="de-DE"/>
          </a:p>
        </p:txBody>
      </p:sp>
      <p:sp>
        <p:nvSpPr>
          <p:cNvPr id="45" name="Stargate Text 2"/>
          <p:cNvSpPr/>
          <p:nvPr/>
        </p:nvSpPr>
        <p:spPr>
          <a:xfrm>
            <a:off x="4209288" y="5120640"/>
            <a:ext cx="1578864" cy="749808"/>
          </a:xfrm>
          <a:prstGeom prst="rect">
            <a:avLst/>
          </a:prstGeom>
          <a:noFill/>
          <a:ln>
            <a:noFill/>
          </a:ln>
        </p:spPr>
        <p:txBody>
          <a:bodyPr wrap="square" lIns="0" tIns="0" rIns="0" bIns="0" rtlCol="0" anchor="t"/>
          <a:lstStyle/>
          <a:p>
            <a:pPr marL="0" indent="0" algn="ctr">
              <a:buNone/>
            </a:pPr>
            <a:r>
              <a:rPr lang="de-DE" sz="1100" dirty="0">
                <a:solidFill>
                  <a:srgbClr val="595959"/>
                </a:solidFill>
                <a:latin typeface="Poppins SemiBold"/>
                <a:ea typeface="Poppins SemiBold"/>
                <a:cs typeface="Poppins SemiBold"/>
              </a:rPr>
              <a:t>7 Standorte</a:t>
            </a:r>
          </a:p>
          <a:p>
            <a:pPr marL="0" indent="0" algn="ctr">
              <a:buNone/>
            </a:pPr>
            <a:r>
              <a:rPr lang="de-DE" sz="1050" dirty="0">
                <a:solidFill>
                  <a:srgbClr val="808080"/>
                </a:solidFill>
                <a:latin typeface="Lato"/>
                <a:ea typeface="Lato"/>
                <a:cs typeface="Lato"/>
              </a:rPr>
              <a:t>bis Ende 2028</a:t>
            </a:r>
          </a:p>
          <a:p>
            <a:pPr marL="0" indent="0" algn="ctr">
              <a:buNone/>
            </a:pPr>
            <a:r>
              <a:rPr lang="de-DE" sz="1000" dirty="0">
                <a:solidFill>
                  <a:srgbClr val="808080"/>
                </a:solidFill>
                <a:latin typeface="Lato"/>
                <a:ea typeface="Lato"/>
                <a:cs typeface="Lato"/>
              </a:rPr>
              <a:t>im Bau</a:t>
            </a:r>
          </a:p>
          <a:p>
            <a:pPr marL="0" indent="0" algn="ctr">
              <a:buNone/>
            </a:pPr>
            <a:r>
              <a:rPr lang="de-DE" sz="1000" i="1" dirty="0">
                <a:solidFill>
                  <a:srgbClr val="808080"/>
                </a:solidFill>
                <a:latin typeface="Lato"/>
                <a:ea typeface="Lato"/>
                <a:cs typeface="Lato"/>
              </a:rPr>
              <a:t>berichtet</a:t>
            </a:r>
          </a:p>
        </p:txBody>
      </p:sp>
      <p:sp>
        <p:nvSpPr>
          <p:cNvPr id="46" name="xAI · Meta · EU Feld"/>
          <p:cNvSpPr/>
          <p:nvPr/>
        </p:nvSpPr>
        <p:spPr>
          <a:xfrm>
            <a:off x="6217920" y="4114800"/>
            <a:ext cx="5303520" cy="1783080"/>
          </a:xfrm>
          <a:prstGeom prst="rect">
            <a:avLst/>
          </a:prstGeom>
          <a:solidFill>
            <a:srgbClr val="F2F2F2"/>
          </a:solidFill>
          <a:ln>
            <a:noFill/>
          </a:ln>
        </p:spPr>
        <p:txBody>
          <a:bodyPr wrap="square" lIns="0" tIns="0" rIns="0" bIns="0" rtlCol="0" anchor="t"/>
          <a:lstStyle/>
          <a:p>
            <a:endParaRPr lang="de-DE"/>
          </a:p>
        </p:txBody>
      </p:sp>
      <p:sp>
        <p:nvSpPr>
          <p:cNvPr id="47" name="xAI · Meta · EU Balken"/>
          <p:cNvSpPr/>
          <p:nvPr/>
        </p:nvSpPr>
        <p:spPr>
          <a:xfrm>
            <a:off x="6217920" y="4114800"/>
            <a:ext cx="73152" cy="1783080"/>
          </a:xfrm>
          <a:prstGeom prst="rect">
            <a:avLst/>
          </a:prstGeom>
          <a:solidFill>
            <a:srgbClr val="181818"/>
          </a:solidFill>
          <a:ln>
            <a:noFill/>
          </a:ln>
        </p:spPr>
        <p:txBody>
          <a:bodyPr wrap="square" lIns="0" tIns="0" rIns="0" bIns="0" rtlCol="0" anchor="t"/>
          <a:lstStyle/>
          <a:p>
            <a:endParaRPr lang="de-DE"/>
          </a:p>
        </p:txBody>
      </p:sp>
      <p:sp>
        <p:nvSpPr>
          <p:cNvPr id="48" name="xAI · Meta · EU Logo-Kreis 0"/>
          <p:cNvSpPr/>
          <p:nvPr/>
        </p:nvSpPr>
        <p:spPr>
          <a:xfrm>
            <a:off x="6446520" y="427939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91" name="xAI · Meta · EU Logo 0 Grok neu" descr="SXSI_firma.png"/>
          <p:cNvPicPr>
            <a:picLocks noChangeAspect="1"/>
          </p:cNvPicPr>
          <p:nvPr/>
        </p:nvPicPr>
        <p:blipFill>
          <a:blip r:embed="rId13"/>
          <a:stretch>
            <a:fillRect/>
          </a:stretch>
        </p:blipFill>
        <p:spPr>
          <a:xfrm>
            <a:off x="6543885" y="4376757"/>
            <a:ext cx="207605" cy="207605"/>
          </a:xfrm>
          <a:prstGeom prst="rect">
            <a:avLst/>
          </a:prstGeom>
        </p:spPr>
      </p:pic>
      <p:sp>
        <p:nvSpPr>
          <p:cNvPr id="50" name="xAI · Meta · EU Logo-Kreis 1"/>
          <p:cNvSpPr/>
          <p:nvPr/>
        </p:nvSpPr>
        <p:spPr>
          <a:xfrm>
            <a:off x="6903720" y="427939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92" name="xAI · Meta · EU Logo 1 Meta" descr="image.png"/>
          <p:cNvPicPr>
            <a:picLocks noChangeAspect="1"/>
          </p:cNvPicPr>
          <p:nvPr/>
        </p:nvPicPr>
        <p:blipFill>
          <a:blip r:embed="rId14"/>
          <a:stretch>
            <a:fillRect/>
          </a:stretch>
        </p:blipFill>
        <p:spPr>
          <a:xfrm>
            <a:off x="6976872" y="4352544"/>
            <a:ext cx="237744" cy="237744"/>
          </a:xfrm>
          <a:prstGeom prst="rect">
            <a:avLst/>
          </a:prstGeom>
        </p:spPr>
      </p:pic>
      <p:sp>
        <p:nvSpPr>
          <p:cNvPr id="52" name="xAI · Meta · EU Logo-Kreis 2"/>
          <p:cNvSpPr/>
          <p:nvPr/>
        </p:nvSpPr>
        <p:spPr>
          <a:xfrm>
            <a:off x="7360920" y="4279392"/>
            <a:ext cx="402336" cy="402336"/>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53" name="xAI · Meta · EU Logo 2"/>
          <p:cNvPicPr>
            <a:picLocks noChangeAspect="1"/>
          </p:cNvPicPr>
          <p:nvPr/>
        </p:nvPicPr>
        <p:blipFill>
          <a:blip r:embed="rId9"/>
          <a:stretch>
            <a:fillRect/>
          </a:stretch>
        </p:blipFill>
        <p:spPr>
          <a:xfrm>
            <a:off x="7424928" y="4389120"/>
            <a:ext cx="274320" cy="182880"/>
          </a:xfrm>
          <a:prstGeom prst="rect">
            <a:avLst/>
          </a:prstGeom>
        </p:spPr>
      </p:pic>
      <p:sp>
        <p:nvSpPr>
          <p:cNvPr id="54" name="xAI · Meta · EU Titel"/>
          <p:cNvSpPr/>
          <p:nvPr/>
        </p:nvSpPr>
        <p:spPr>
          <a:xfrm>
            <a:off x="7909560" y="4279392"/>
            <a:ext cx="2264054" cy="402336"/>
          </a:xfrm>
          <a:prstGeom prst="rect">
            <a:avLst/>
          </a:prstGeom>
          <a:noFill/>
          <a:ln>
            <a:noFill/>
          </a:ln>
        </p:spPr>
        <p:txBody>
          <a:bodyPr wrap="square" lIns="0" tIns="0" rIns="0" bIns="0" rtlCol="0" anchor="ctr"/>
          <a:lstStyle/>
          <a:p>
            <a:pPr marL="0" indent="0" algn="l">
              <a:buNone/>
            </a:pPr>
            <a:r>
              <a:rPr lang="de-DE" sz="1600" dirty="0">
                <a:solidFill>
                  <a:srgbClr val="181818"/>
                </a:solidFill>
                <a:latin typeface="Poppins SemiBold"/>
                <a:ea typeface="Poppins SemiBold"/>
                <a:cs typeface="Poppins SemiBold"/>
              </a:rPr>
              <a:t>SpaceXSI · Meta · EU</a:t>
            </a:r>
          </a:p>
        </p:txBody>
      </p:sp>
      <p:sp>
        <p:nvSpPr>
          <p:cNvPr id="55" name="xAI · Meta · EU Status"/>
          <p:cNvSpPr/>
          <p:nvPr/>
        </p:nvSpPr>
        <p:spPr>
          <a:xfrm>
            <a:off x="10219334" y="4279392"/>
            <a:ext cx="1119226" cy="402336"/>
          </a:xfrm>
          <a:prstGeom prst="rect">
            <a:avLst/>
          </a:prstGeom>
          <a:noFill/>
          <a:ln>
            <a:noFill/>
          </a:ln>
        </p:spPr>
        <p:txBody>
          <a:bodyPr wrap="square" lIns="0" tIns="0" rIns="0" bIns="0" rtlCol="0" anchor="ctr"/>
          <a:lstStyle/>
          <a:p>
            <a:pPr marL="0" indent="0" algn="r">
              <a:buNone/>
            </a:pPr>
            <a:r>
              <a:rPr lang="de-DE" sz="1000" i="1" dirty="0">
                <a:solidFill>
                  <a:srgbClr val="808080"/>
                </a:solidFill>
                <a:latin typeface="Lato"/>
                <a:ea typeface="Lato"/>
                <a:cs typeface="Lato"/>
              </a:rPr>
              <a:t>a / b / c gemischt</a:t>
            </a:r>
          </a:p>
        </p:txBody>
      </p:sp>
      <p:sp>
        <p:nvSpPr>
          <p:cNvPr id="56" name="Q4 Linie"/>
          <p:cNvSpPr/>
          <p:nvPr/>
        </p:nvSpPr>
        <p:spPr>
          <a:xfrm>
            <a:off x="6492240" y="4983480"/>
            <a:ext cx="4846320" cy="0"/>
          </a:xfrm>
          <a:prstGeom prst="line">
            <a:avLst/>
          </a:prstGeom>
          <a:noFill/>
          <a:ln w="28575">
            <a:solidFill>
              <a:srgbClr val="181818"/>
            </a:solidFill>
            <a:prstDash val="solid"/>
          </a:ln>
        </p:spPr>
        <p:txBody>
          <a:bodyPr wrap="square" lIns="0" tIns="0" rIns="0" bIns="0" rtlCol="0" anchor="t"/>
          <a:lstStyle/>
          <a:p>
            <a:endParaRPr lang="de-DE"/>
          </a:p>
        </p:txBody>
      </p:sp>
      <p:sp>
        <p:nvSpPr>
          <p:cNvPr id="57" name="Q4 Punkt 0"/>
          <p:cNvSpPr/>
          <p:nvPr/>
        </p:nvSpPr>
        <p:spPr>
          <a:xfrm>
            <a:off x="7024878" y="4910328"/>
            <a:ext cx="146304" cy="146304"/>
          </a:xfrm>
          <a:prstGeom prst="ellipse">
            <a:avLst/>
          </a:prstGeom>
          <a:solidFill>
            <a:srgbClr val="FFFFFF"/>
          </a:solidFill>
          <a:ln w="28575">
            <a:solidFill>
              <a:srgbClr val="181818"/>
            </a:solidFill>
            <a:prstDash val="solid"/>
          </a:ln>
        </p:spPr>
        <p:txBody>
          <a:bodyPr wrap="square" lIns="0" tIns="0" rIns="0" bIns="0" rtlCol="0" anchor="t"/>
          <a:lstStyle/>
          <a:p>
            <a:endParaRPr lang="de-DE"/>
          </a:p>
        </p:txBody>
      </p:sp>
      <p:sp>
        <p:nvSpPr>
          <p:cNvPr id="58" name="Q4 Text 0"/>
          <p:cNvSpPr/>
          <p:nvPr/>
        </p:nvSpPr>
        <p:spPr>
          <a:xfrm>
            <a:off x="6510528" y="5120640"/>
            <a:ext cx="1175004" cy="749808"/>
          </a:xfrm>
          <a:prstGeom prst="rect">
            <a:avLst/>
          </a:prstGeom>
          <a:noFill/>
          <a:ln>
            <a:noFill/>
          </a:ln>
        </p:spPr>
        <p:txBody>
          <a:bodyPr wrap="square" lIns="0" tIns="0" rIns="0" bIns="0" rtlCol="0" anchor="t"/>
          <a:lstStyle/>
          <a:p>
            <a:pPr marL="0" indent="0" algn="ctr">
              <a:buNone/>
            </a:pPr>
            <a:r>
              <a:rPr lang="de-DE" sz="1000" dirty="0">
                <a:solidFill>
                  <a:srgbClr val="181818"/>
                </a:solidFill>
                <a:latin typeface="Poppins SemiBold"/>
                <a:ea typeface="Poppins SemiBold"/>
                <a:cs typeface="Poppins SemiBold"/>
              </a:rPr>
              <a:t>EU-Gigafabriken</a:t>
            </a:r>
          </a:p>
          <a:p>
            <a:pPr marL="0" indent="0" algn="ctr">
              <a:buNone/>
            </a:pPr>
            <a:r>
              <a:rPr lang="de-DE" sz="1050" dirty="0">
                <a:solidFill>
                  <a:srgbClr val="595959"/>
                </a:solidFill>
                <a:latin typeface="Lato"/>
                <a:ea typeface="Lato"/>
                <a:cs typeface="Lato"/>
              </a:rPr>
              <a:t>Anf. 2027</a:t>
            </a:r>
          </a:p>
          <a:p>
            <a:pPr marL="0" indent="0" algn="ctr">
              <a:buNone/>
            </a:pPr>
            <a:r>
              <a:rPr lang="de-DE" sz="1000" dirty="0">
                <a:solidFill>
                  <a:srgbClr val="808080"/>
                </a:solidFill>
                <a:latin typeface="Lato"/>
                <a:ea typeface="Lato"/>
                <a:cs typeface="Lato"/>
              </a:rPr>
              <a:t>Zuschläge</a:t>
            </a:r>
          </a:p>
          <a:p>
            <a:pPr marL="0" indent="0" algn="ctr">
              <a:buNone/>
            </a:pPr>
            <a:r>
              <a:rPr lang="de-DE" sz="1000" dirty="0">
                <a:solidFill>
                  <a:srgbClr val="808080"/>
                </a:solidFill>
                <a:latin typeface="Lato"/>
                <a:ea typeface="Lato"/>
                <a:cs typeface="Lato"/>
              </a:rPr>
              <a:t>Betrieb ~2028</a:t>
            </a:r>
          </a:p>
        </p:txBody>
      </p:sp>
      <p:sp>
        <p:nvSpPr>
          <p:cNvPr id="59" name="Q4 Punkt 1"/>
          <p:cNvSpPr/>
          <p:nvPr/>
        </p:nvSpPr>
        <p:spPr>
          <a:xfrm>
            <a:off x="8236458" y="4910328"/>
            <a:ext cx="146304" cy="146304"/>
          </a:xfrm>
          <a:prstGeom prst="ellipse">
            <a:avLst/>
          </a:prstGeom>
          <a:solidFill>
            <a:srgbClr val="FFFFFF"/>
          </a:solidFill>
          <a:ln w="22225">
            <a:solidFill>
              <a:srgbClr val="BFBFBF"/>
            </a:solidFill>
            <a:prstDash val="dash"/>
          </a:ln>
        </p:spPr>
        <p:txBody>
          <a:bodyPr wrap="square" lIns="0" tIns="0" rIns="0" bIns="0" rtlCol="0" anchor="t"/>
          <a:lstStyle/>
          <a:p>
            <a:endParaRPr lang="de-DE"/>
          </a:p>
        </p:txBody>
      </p:sp>
      <p:sp>
        <p:nvSpPr>
          <p:cNvPr id="60" name="Q4 Text 1"/>
          <p:cNvSpPr/>
          <p:nvPr/>
        </p:nvSpPr>
        <p:spPr>
          <a:xfrm>
            <a:off x="7722108" y="5120640"/>
            <a:ext cx="1175004" cy="749808"/>
          </a:xfrm>
          <a:prstGeom prst="rect">
            <a:avLst/>
          </a:prstGeom>
          <a:noFill/>
          <a:ln>
            <a:noFill/>
          </a:ln>
        </p:spPr>
        <p:txBody>
          <a:bodyPr wrap="square" lIns="0" tIns="0" rIns="0" bIns="0" rtlCol="0" anchor="t"/>
          <a:lstStyle/>
          <a:p>
            <a:pPr marL="0" indent="0" algn="ctr">
              <a:buNone/>
            </a:pPr>
            <a:r>
              <a:rPr lang="de-DE" sz="1100" dirty="0">
                <a:solidFill>
                  <a:srgbClr val="595959"/>
                </a:solidFill>
                <a:latin typeface="Poppins SemiBold"/>
                <a:ea typeface="Poppins SemiBold"/>
                <a:cs typeface="Poppins SemiBold"/>
              </a:rPr>
              <a:t>~10 GW</a:t>
            </a:r>
          </a:p>
          <a:p>
            <a:pPr marL="0" indent="0" algn="ctr">
              <a:buNone/>
            </a:pPr>
            <a:r>
              <a:rPr lang="de-DE" sz="1050" dirty="0">
                <a:solidFill>
                  <a:srgbClr val="808080"/>
                </a:solidFill>
                <a:latin typeface="Lato"/>
                <a:ea typeface="Lato"/>
                <a:cs typeface="Lato"/>
              </a:rPr>
              <a:t>SpaceXSI</a:t>
            </a:r>
          </a:p>
          <a:p>
            <a:pPr marL="0" indent="0" algn="ctr">
              <a:buNone/>
            </a:pPr>
            <a:r>
              <a:rPr lang="de-DE" sz="1050" dirty="0">
                <a:solidFill>
                  <a:srgbClr val="808080"/>
                </a:solidFill>
                <a:latin typeface="Lato"/>
                <a:ea typeface="Lato"/>
                <a:cs typeface="Lato"/>
              </a:rPr>
              <a:t>Ende 2027</a:t>
            </a:r>
          </a:p>
          <a:p>
            <a:pPr marL="0" indent="0" algn="ctr">
              <a:buNone/>
            </a:pPr>
            <a:r>
              <a:rPr lang="de-DE" sz="1000" i="1" dirty="0">
                <a:solidFill>
                  <a:srgbClr val="808080"/>
                </a:solidFill>
                <a:latin typeface="Lato"/>
                <a:ea typeface="Lato"/>
                <a:cs typeface="Lato"/>
              </a:rPr>
              <a:t>Prognose (Musk)</a:t>
            </a:r>
          </a:p>
        </p:txBody>
      </p:sp>
      <p:sp>
        <p:nvSpPr>
          <p:cNvPr id="61" name="Q4 Punkt 2"/>
          <p:cNvSpPr/>
          <p:nvPr/>
        </p:nvSpPr>
        <p:spPr>
          <a:xfrm>
            <a:off x="9448038" y="4910328"/>
            <a:ext cx="146304" cy="146304"/>
          </a:xfrm>
          <a:prstGeom prst="ellipse">
            <a:avLst/>
          </a:prstGeom>
          <a:solidFill>
            <a:srgbClr val="FFFFFF"/>
          </a:solidFill>
          <a:ln w="22225">
            <a:solidFill>
              <a:srgbClr val="8C9AAE"/>
            </a:solidFill>
            <a:prstDash val="dash"/>
          </a:ln>
        </p:spPr>
        <p:txBody>
          <a:bodyPr wrap="square" lIns="0" tIns="0" rIns="0" bIns="0" rtlCol="0" anchor="t"/>
          <a:lstStyle/>
          <a:p>
            <a:endParaRPr lang="de-DE"/>
          </a:p>
        </p:txBody>
      </p:sp>
      <p:sp>
        <p:nvSpPr>
          <p:cNvPr id="62" name="Q4 Text 2"/>
          <p:cNvSpPr/>
          <p:nvPr/>
        </p:nvSpPr>
        <p:spPr>
          <a:xfrm>
            <a:off x="8933688" y="5120640"/>
            <a:ext cx="1175004" cy="749808"/>
          </a:xfrm>
          <a:prstGeom prst="rect">
            <a:avLst/>
          </a:prstGeom>
          <a:noFill/>
          <a:ln>
            <a:noFill/>
          </a:ln>
        </p:spPr>
        <p:txBody>
          <a:bodyPr wrap="square" lIns="0" tIns="0" rIns="0" bIns="0" rtlCol="0" anchor="t"/>
          <a:lstStyle/>
          <a:p>
            <a:pPr marL="0" indent="0" algn="ctr">
              <a:buNone/>
            </a:pPr>
            <a:r>
              <a:rPr lang="de-DE" sz="1100" dirty="0">
                <a:solidFill>
                  <a:srgbClr val="595959"/>
                </a:solidFill>
                <a:latin typeface="Poppins SemiBold"/>
                <a:ea typeface="Poppins SemiBold"/>
                <a:cs typeface="Poppins SemiBold"/>
              </a:rPr>
              <a:t>Meta Hyperion</a:t>
            </a:r>
          </a:p>
          <a:p>
            <a:pPr marL="0" indent="0" algn="ctr">
              <a:buNone/>
            </a:pPr>
            <a:r>
              <a:rPr lang="de-DE" sz="1050" dirty="0">
                <a:solidFill>
                  <a:srgbClr val="808080"/>
                </a:solidFill>
                <a:latin typeface="Lato"/>
                <a:ea typeface="Lato"/>
                <a:cs typeface="Lato"/>
              </a:rPr>
              <a:t>~Jan 2028</a:t>
            </a:r>
          </a:p>
          <a:p>
            <a:pPr marL="0" indent="0" algn="ctr">
              <a:buNone/>
            </a:pPr>
            <a:r>
              <a:rPr lang="de-DE" sz="1000" dirty="0">
                <a:solidFill>
                  <a:srgbClr val="808080"/>
                </a:solidFill>
                <a:latin typeface="Lato"/>
                <a:ea typeface="Lato"/>
                <a:cs typeface="Lato"/>
              </a:rPr>
              <a:t>1. Phase</a:t>
            </a:r>
          </a:p>
          <a:p>
            <a:pPr marL="0" indent="0" algn="ctr">
              <a:buNone/>
            </a:pPr>
            <a:r>
              <a:rPr lang="de-DE" sz="1000" i="1" dirty="0">
                <a:solidFill>
                  <a:srgbClr val="808080"/>
                </a:solidFill>
                <a:latin typeface="Lato"/>
                <a:ea typeface="Lato"/>
                <a:cs typeface="Lato"/>
              </a:rPr>
              <a:t>berichtet</a:t>
            </a:r>
          </a:p>
        </p:txBody>
      </p:sp>
      <p:sp>
        <p:nvSpPr>
          <p:cNvPr id="63" name="Q4 Punkt 3"/>
          <p:cNvSpPr/>
          <p:nvPr/>
        </p:nvSpPr>
        <p:spPr>
          <a:xfrm>
            <a:off x="10659618" y="4910328"/>
            <a:ext cx="146304" cy="146304"/>
          </a:xfrm>
          <a:prstGeom prst="ellipse">
            <a:avLst/>
          </a:prstGeom>
          <a:solidFill>
            <a:srgbClr val="FFFFFF"/>
          </a:solidFill>
          <a:ln w="28575">
            <a:solidFill>
              <a:srgbClr val="181818"/>
            </a:solidFill>
            <a:prstDash val="solid"/>
          </a:ln>
        </p:spPr>
        <p:txBody>
          <a:bodyPr wrap="square" lIns="0" tIns="0" rIns="0" bIns="0" rtlCol="0" anchor="t"/>
          <a:lstStyle/>
          <a:p>
            <a:endParaRPr lang="de-DE"/>
          </a:p>
        </p:txBody>
      </p:sp>
      <p:sp>
        <p:nvSpPr>
          <p:cNvPr id="64" name="Q4 Text 3"/>
          <p:cNvSpPr/>
          <p:nvPr/>
        </p:nvSpPr>
        <p:spPr>
          <a:xfrm>
            <a:off x="10145268" y="5120640"/>
            <a:ext cx="1175004" cy="749808"/>
          </a:xfrm>
          <a:prstGeom prst="rect">
            <a:avLst/>
          </a:prstGeom>
          <a:noFill/>
          <a:ln>
            <a:noFill/>
          </a:ln>
        </p:spPr>
        <p:txBody>
          <a:bodyPr wrap="square" lIns="0" tIns="0" rIns="0" bIns="0" rtlCol="0" anchor="t"/>
          <a:lstStyle/>
          <a:p>
            <a:pPr marL="0" indent="0" algn="ctr">
              <a:buNone/>
            </a:pPr>
            <a:r>
              <a:rPr lang="de-DE" sz="1100" dirty="0">
                <a:solidFill>
                  <a:srgbClr val="181818"/>
                </a:solidFill>
                <a:latin typeface="Poppins SemiBold"/>
                <a:ea typeface="Poppins SemiBold"/>
                <a:cs typeface="Poppins SemiBold"/>
              </a:rPr>
              <a:t>Orbit-RZ</a:t>
            </a:r>
          </a:p>
          <a:p>
            <a:pPr marL="0" indent="0" algn="ctr">
              <a:buNone/>
            </a:pPr>
            <a:r>
              <a:rPr lang="de-DE" sz="1050" dirty="0">
                <a:solidFill>
                  <a:srgbClr val="595959"/>
                </a:solidFill>
                <a:latin typeface="Lato"/>
                <a:ea typeface="Lato"/>
                <a:cs typeface="Lato"/>
              </a:rPr>
              <a:t>SpaceXSI ab 2028</a:t>
            </a:r>
          </a:p>
          <a:p>
            <a:pPr marL="0" indent="0" algn="ctr">
              <a:buNone/>
            </a:pPr>
            <a:r>
              <a:rPr lang="de-DE" sz="1000" dirty="0">
                <a:solidFill>
                  <a:srgbClr val="808080"/>
                </a:solidFill>
                <a:latin typeface="Lato"/>
                <a:ea typeface="Lato"/>
                <a:cs typeface="Lato"/>
              </a:rPr>
              <a:t>„as early as“</a:t>
            </a:r>
          </a:p>
          <a:p>
            <a:pPr marL="0" indent="0" algn="ctr">
              <a:buNone/>
            </a:pPr>
            <a:r>
              <a:rPr lang="de-DE" sz="1000" dirty="0">
                <a:solidFill>
                  <a:srgbClr val="808080"/>
                </a:solidFill>
                <a:latin typeface="Lato"/>
                <a:ea typeface="Lato"/>
                <a:cs typeface="Lato"/>
              </a:rPr>
              <a:t>Firmenprognose</a:t>
            </a:r>
          </a:p>
        </p:txBody>
      </p:sp>
      <p:sp>
        <p:nvSpPr>
          <p:cNvPr id="65" name="Fussnote"/>
          <p:cNvSpPr/>
          <p:nvPr/>
        </p:nvSpPr>
        <p:spPr>
          <a:xfrm>
            <a:off x="685800" y="5998464"/>
            <a:ext cx="10835640" cy="237744"/>
          </a:xfrm>
          <a:prstGeom prst="rect">
            <a:avLst/>
          </a:prstGeom>
          <a:noFill/>
          <a:ln>
            <a:noFill/>
          </a:ln>
        </p:spPr>
        <p:txBody>
          <a:bodyPr wrap="square" lIns="0" tIns="0" rIns="0" bIns="0" rtlCol="0" anchor="t"/>
          <a:lstStyle/>
          <a:p>
            <a:pPr marL="0" indent="0" algn="l">
              <a:buNone/>
            </a:pPr>
            <a:r>
              <a:rPr lang="de-DE" sz="1000" dirty="0">
                <a:solidFill>
                  <a:srgbClr val="595959"/>
                </a:solidFill>
                <a:latin typeface="Lato"/>
                <a:ea typeface="Lato"/>
                <a:cs typeface="Lato"/>
              </a:rPr>
              <a:t>Volle Farbe = angekündigt (a) · gestrichelt/heller = berichtet (b) oder Prognose (c) · Stand 01.11.2026</a:t>
            </a:r>
          </a:p>
        </p:txBody>
      </p:sp>
      <p:sp>
        <p:nvSpPr>
          <p:cNvPr id="66" name="Shape 7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67" name="Shape 7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68" name="Text 7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69" name="Shape 7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70" name="Text 7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71" name="Shape 8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72" name="Text 8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73" name="Shape 8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74" name="Text 8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75" name="Shape 84"/>
          <p:cNvSpPr/>
          <p:nvPr/>
        </p:nvSpPr>
        <p:spPr>
          <a:xfrm>
            <a:off x="8692848" y="6359652"/>
            <a:ext cx="82296" cy="82296"/>
          </a:xfrm>
          <a:prstGeom prst="ellipse">
            <a:avLst/>
          </a:prstGeom>
          <a:solidFill>
            <a:srgbClr val="D62828"/>
          </a:solidFill>
          <a:ln/>
        </p:spPr>
        <p:txBody>
          <a:bodyPr/>
          <a:lstStyle/>
          <a:p>
            <a:endParaRPr lang="de-DE"/>
          </a:p>
        </p:txBody>
      </p:sp>
      <p:sp>
        <p:nvSpPr>
          <p:cNvPr id="76" name="Shape 85"/>
          <p:cNvSpPr/>
          <p:nvPr/>
        </p:nvSpPr>
        <p:spPr>
          <a:xfrm>
            <a:off x="10255910" y="6364224"/>
            <a:ext cx="488290" cy="73152"/>
          </a:xfrm>
          <a:prstGeom prst="rect">
            <a:avLst/>
          </a:prstGeom>
          <a:solidFill>
            <a:srgbClr val="3D4C61"/>
          </a:solidFill>
          <a:ln/>
        </p:spPr>
        <p:txBody>
          <a:bodyPr/>
          <a:lstStyle/>
          <a:p>
            <a:endParaRPr lang="de-DE"/>
          </a:p>
        </p:txBody>
      </p:sp>
      <p:sp>
        <p:nvSpPr>
          <p:cNvPr id="77" name="Text 86"/>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29</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
        <p:nvSpPr>
          <p:cNvPr id="78" name="Rechenleistung Box"/>
          <p:cNvSpPr/>
          <p:nvPr/>
        </p:nvSpPr>
        <p:spPr>
          <a:xfrm>
            <a:off x="10670040" y="122400"/>
            <a:ext cx="1080000" cy="424800"/>
          </a:xfrm>
          <a:prstGeom prst="roundRect">
            <a:avLst>
              <a:gd name="adj" fmla="val 9000"/>
            </a:avLst>
          </a:prstGeom>
          <a:solidFill>
            <a:srgbClr val="FFFFFF"/>
          </a:solidFill>
          <a:ln w="6350">
            <a:solidFill>
              <a:srgbClr val="C9C9C9"/>
            </a:solidFill>
          </a:ln>
        </p:spPr>
        <p:txBody>
          <a:bodyPr wrap="none" lIns="79200" tIns="32400" rIns="36000" bIns="25200" rtlCol="0" anchor="ctr">
            <a:noAutofit/>
          </a:bodyPr>
          <a:lstStyle/>
          <a:p>
            <a:pPr marL="0" indent="0" algn="l">
              <a:lnSpc>
                <a:spcPct val="95000"/>
              </a:lnSpc>
              <a:spcBef>
                <a:spcPts val="0"/>
              </a:spcBef>
              <a:buNone/>
            </a:pPr>
            <a:r>
              <a:rPr lang="de-DE" sz="800" dirty="0">
                <a:solidFill>
                  <a:srgbClr val="3D4C61"/>
                </a:solidFill>
                <a:latin typeface="Poppins SemiBold" pitchFamily="34" charset="0"/>
                <a:cs typeface="Poppins SemiBold" pitchFamily="34" charset="0"/>
              </a:rPr>
              <a:t>LineShine</a:t>
            </a:r>
          </a:p>
          <a:p>
            <a:pPr marL="0" indent="0" algn="l">
              <a:lnSpc>
                <a:spcPct val="95000"/>
              </a:lnSpc>
              <a:spcBef>
                <a:spcPts val="0"/>
              </a:spcBef>
              <a:buNone/>
            </a:pPr>
            <a:r>
              <a:rPr lang="de-DE" sz="750" dirty="0">
                <a:solidFill>
                  <a:srgbClr val="8B1E3F"/>
                </a:solidFill>
                <a:latin typeface="Poppins" pitchFamily="34" charset="0"/>
                <a:cs typeface="Poppins" pitchFamily="34" charset="0"/>
              </a:rPr>
              <a:t>2,20 EFLOPS</a:t>
            </a:r>
          </a:p>
          <a:p>
            <a:pPr marL="0" indent="0" algn="l">
              <a:lnSpc>
                <a:spcPct val="95000"/>
              </a:lnSpc>
              <a:spcBef>
                <a:spcPts val="0"/>
              </a:spcBef>
              <a:buNone/>
            </a:pPr>
            <a:r>
              <a:rPr lang="de-DE" sz="700" dirty="0">
                <a:solidFill>
                  <a:srgbClr val="808080"/>
                </a:solidFill>
                <a:latin typeface="Lato" pitchFamily="34" charset="0"/>
                <a:cs typeface="Lato" pitchFamily="34" charset="0"/>
              </a:rPr>
              <a:t>2026</a:t>
            </a:r>
          </a:p>
        </p:txBody>
      </p:sp>
      <p:sp>
        <p:nvSpPr>
          <p:cNvPr id="79" name="Rechenleistung Akzent"/>
          <p:cNvSpPr/>
          <p:nvPr/>
        </p:nvSpPr>
        <p:spPr>
          <a:xfrm>
            <a:off x="10691640" y="180000"/>
            <a:ext cx="32400" cy="309600"/>
          </a:xfrm>
          <a:prstGeom prst="rect">
            <a:avLst/>
          </a:prstGeom>
          <a:solidFill>
            <a:srgbClr val="8B1E3F"/>
          </a:solidFill>
          <a:ln>
            <a:noFill/>
          </a:ln>
        </p:spPr>
        <p:txBody>
          <a:bodyPr/>
          <a:lstStyle/>
          <a:p>
            <a:endParaRPr lang="de-DE"/>
          </a:p>
        </p:txBody>
      </p:sp>
      <p:sp>
        <p:nvSpPr>
          <p:cNvPr id="80" name="Firma NVDA"/>
          <p:cNvSpPr/>
          <p:nvPr/>
        </p:nvSpPr>
        <p:spPr>
          <a:xfrm>
            <a:off x="934687" y="2698623"/>
            <a:ext cx="361761" cy="125730"/>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750" b="1">
                <a:solidFill>
                  <a:srgbClr val="000000"/>
                </a:solidFill>
                <a:latin typeface="Lato"/>
              </a:rPr>
              <a:t>NVDA</a:t>
            </a:r>
          </a:p>
        </p:txBody>
      </p:sp>
      <p:sp>
        <p:nvSpPr>
          <p:cNvPr id="82" name="Name Google"/>
          <p:cNvSpPr txBox="1"/>
          <p:nvPr/>
        </p:nvSpPr>
        <p:spPr>
          <a:xfrm>
            <a:off x="6447896" y="2779776"/>
            <a:ext cx="399583" cy="132080"/>
          </a:xfrm>
          <a:prstGeom prst="rect">
            <a:avLst/>
          </a:prstGeom>
          <a:noFill/>
        </p:spPr>
        <p:txBody>
          <a:bodyPr wrap="none" anchor="t" lIns="0" rIns="0" tIns="0" bIns="0">
            <a:spAutoFit/>
          </a:bodyPr>
          <a:lstStyle/>
          <a:p>
            <a:pPr algn="ctr"/>
            <a:r>
              <a:rPr sz="800" b="1" i="0">
                <a:solidFill>
                  <a:srgbClr val="222222"/>
                </a:solidFill>
                <a:latin typeface="Lato"/>
              </a:rPr>
              <a:t>Google</a:t>
            </a:r>
          </a:p>
        </p:txBody>
      </p:sp>
      <p:sp>
        <p:nvSpPr>
          <p:cNvPr id="84" name="Name Anthropic"/>
          <p:cNvSpPr txBox="1"/>
          <p:nvPr/>
        </p:nvSpPr>
        <p:spPr>
          <a:xfrm>
            <a:off x="6836952" y="2779776"/>
            <a:ext cx="535870" cy="132080"/>
          </a:xfrm>
          <a:prstGeom prst="rect">
            <a:avLst/>
          </a:prstGeom>
          <a:noFill/>
        </p:spPr>
        <p:txBody>
          <a:bodyPr wrap="none" anchor="t" lIns="0" rIns="0" tIns="0" bIns="0">
            <a:spAutoFit/>
          </a:bodyPr>
          <a:lstStyle/>
          <a:p>
            <a:pPr algn="ctr"/>
            <a:r>
              <a:rPr sz="800" b="1" i="0">
                <a:solidFill>
                  <a:srgbClr val="222222"/>
                </a:solidFill>
                <a:latin typeface="Lato"/>
              </a:rPr>
              <a:t>Anthropic</a:t>
            </a:r>
          </a:p>
        </p:txBody>
      </p:sp>
      <p:sp>
        <p:nvSpPr>
          <p:cNvPr id="86" name="Name OpenAI"/>
          <p:cNvSpPr txBox="1"/>
          <p:nvPr/>
        </p:nvSpPr>
        <p:spPr>
          <a:xfrm>
            <a:off x="900079" y="4700016"/>
            <a:ext cx="430976" cy="132080"/>
          </a:xfrm>
          <a:prstGeom prst="rect">
            <a:avLst/>
          </a:prstGeom>
          <a:noFill/>
        </p:spPr>
        <p:txBody>
          <a:bodyPr wrap="none" anchor="t" lIns="0" rIns="0" tIns="0" bIns="0">
            <a:spAutoFit/>
          </a:bodyPr>
          <a:lstStyle/>
          <a:p>
            <a:pPr algn="ctr"/>
            <a:r>
              <a:rPr sz="800" b="1" i="0">
                <a:solidFill>
                  <a:srgbClr val="222222"/>
                </a:solidFill>
                <a:latin typeface="Lato"/>
              </a:rPr>
              <a:t>OpenAI</a:t>
            </a:r>
          </a:p>
        </p:txBody>
      </p:sp>
      <p:sp>
        <p:nvSpPr>
          <p:cNvPr id="88" name="Name SpaceXSI"/>
          <p:cNvSpPr txBox="1"/>
          <p:nvPr/>
        </p:nvSpPr>
        <p:spPr>
          <a:xfrm>
            <a:off x="6397929" y="4700016"/>
            <a:ext cx="499516" cy="132080"/>
          </a:xfrm>
          <a:prstGeom prst="rect">
            <a:avLst/>
          </a:prstGeom>
          <a:noFill/>
        </p:spPr>
        <p:txBody>
          <a:bodyPr wrap="none" anchor="t" lIns="0" rIns="0" tIns="0" bIns="0">
            <a:spAutoFit/>
          </a:bodyPr>
          <a:lstStyle/>
          <a:p>
            <a:pPr algn="ctr"/>
            <a:r>
              <a:rPr sz="800" b="1" i="0">
                <a:solidFill>
                  <a:srgbClr val="222222"/>
                </a:solidFill>
                <a:latin typeface="Lato"/>
              </a:rPr>
              <a:t>SpaceXSI</a:t>
            </a:r>
          </a:p>
        </p:txBody>
      </p:sp>
      <p:sp>
        <p:nvSpPr>
          <p:cNvPr id="90" name="Name Meta"/>
          <p:cNvSpPr txBox="1"/>
          <p:nvPr/>
        </p:nvSpPr>
        <p:spPr>
          <a:xfrm>
            <a:off x="6946138" y="4700016"/>
            <a:ext cx="317500" cy="132080"/>
          </a:xfrm>
          <a:prstGeom prst="rect">
            <a:avLst/>
          </a:prstGeom>
          <a:noFill/>
        </p:spPr>
        <p:txBody>
          <a:bodyPr wrap="none" anchor="t" lIns="0" rIns="0" tIns="0" bIns="0">
            <a:spAutoFit/>
          </a:bodyPr>
          <a:lstStyle/>
          <a:p>
            <a:pPr algn="ctr"/>
            <a:r>
              <a:rPr sz="800" b="1" i="0">
                <a:solidFill>
                  <a:srgbClr val="222222"/>
                </a:solidFill>
                <a:latin typeface="Lato"/>
              </a:rPr>
              <a:t>Meta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1828800" y="868680"/>
            <a:ext cx="8531352" cy="338328"/>
          </a:xfrm>
          <a:prstGeom prst="rect">
            <a:avLst/>
          </a:prstGeom>
          <a:noFill/>
          <a:ln/>
        </p:spPr>
        <p:txBody>
          <a:bodyPr wrap="square" lIns="0" tIns="0" rIns="0" bIns="0" rtlCol="0" anchor="ctr"/>
          <a:lstStyle/>
          <a:p>
            <a:pPr marL="0" indent="0" algn="ctr">
              <a:buNone/>
            </a:pPr>
            <a:r>
              <a:rPr lang="en-US" sz="1600" dirty="0">
                <a:solidFill>
                  <a:srgbClr val="595959"/>
                </a:solidFill>
                <a:latin typeface="Poppins" pitchFamily="34" charset="0"/>
                <a:ea typeface="Poppins" pitchFamily="34" charset="-122"/>
                <a:cs typeface="Poppins" pitchFamily="34" charset="-120"/>
              </a:rPr>
              <a:t>Kapitel 15 · Ausblick: Agenten, Modelle &amp; Robotik</a:t>
            </a:r>
            <a:endParaRPr lang="en-US" sz="1600" dirty="0"/>
          </a:p>
        </p:txBody>
      </p:sp>
      <p:sp>
        <p:nvSpPr>
          <p:cNvPr id="6" name="Text 3"/>
          <p:cNvSpPr/>
          <p:nvPr/>
        </p:nvSpPr>
        <p:spPr>
          <a:xfrm>
            <a:off x="1828800" y="1207008"/>
            <a:ext cx="8531352" cy="640080"/>
          </a:xfrm>
          <a:prstGeom prst="rect">
            <a:avLst/>
          </a:prstGeom>
          <a:noFill/>
          <a:ln/>
        </p:spPr>
        <p:txBody>
          <a:bodyPr wrap="square" lIns="0" tIns="0" rIns="0" bIns="0" rtlCol="0" anchor="ctr"/>
          <a:lstStyle/>
          <a:p>
            <a:pPr marL="0" indent="0" algn="ctr">
              <a:buNone/>
            </a:pPr>
            <a:r>
              <a:rPr lang="en-US" sz="3000" dirty="0">
                <a:solidFill>
                  <a:srgbClr val="3D4C61"/>
                </a:solidFill>
                <a:latin typeface="Poppins SemiBold" pitchFamily="34" charset="0"/>
                <a:ea typeface="Poppins SemiBold" pitchFamily="34" charset="-122"/>
                <a:cs typeface="Poppins SemiBold" pitchFamily="34" charset="-120"/>
              </a:rPr>
              <a:t>Agenten, Modelle &amp; Robotik</a:t>
            </a:r>
            <a:endParaRPr lang="en-US" sz="3000" dirty="0"/>
          </a:p>
        </p:txBody>
      </p:sp>
      <p:sp>
        <p:nvSpPr>
          <p:cNvPr id="7" name="Shape 4"/>
          <p:cNvSpPr/>
          <p:nvPr/>
        </p:nvSpPr>
        <p:spPr>
          <a:xfrm>
            <a:off x="685800" y="2011680"/>
            <a:ext cx="5239512" cy="3520440"/>
          </a:xfrm>
          <a:prstGeom prst="rect">
            <a:avLst/>
          </a:prstGeom>
          <a:solidFill>
            <a:srgbClr val="FFFFFF"/>
          </a:solidFill>
          <a:ln w="12700">
            <a:solidFill>
              <a:srgbClr val="2E86DE"/>
            </a:solidFill>
            <a:prstDash val="solid"/>
          </a:ln>
        </p:spPr>
        <p:txBody>
          <a:bodyPr/>
          <a:lstStyle/>
          <a:p>
            <a:endParaRPr lang="de-DE"/>
          </a:p>
        </p:txBody>
      </p:sp>
      <p:sp>
        <p:nvSpPr>
          <p:cNvPr id="8" name="Shape 5"/>
          <p:cNvSpPr/>
          <p:nvPr/>
        </p:nvSpPr>
        <p:spPr>
          <a:xfrm>
            <a:off x="685800" y="5532120"/>
            <a:ext cx="5239512" cy="457200"/>
          </a:xfrm>
          <a:prstGeom prst="rect">
            <a:avLst/>
          </a:prstGeom>
          <a:solidFill>
            <a:srgbClr val="2E86DE"/>
          </a:solidFill>
          <a:ln/>
        </p:spPr>
        <p:txBody>
          <a:bodyPr/>
          <a:lstStyle/>
          <a:p>
            <a:endParaRPr lang="de-DE"/>
          </a:p>
        </p:txBody>
      </p:sp>
      <p:sp>
        <p:nvSpPr>
          <p:cNvPr id="9" name="Text 6"/>
          <p:cNvSpPr/>
          <p:nvPr/>
        </p:nvSpPr>
        <p:spPr>
          <a:xfrm>
            <a:off x="685800" y="5532120"/>
            <a:ext cx="5239512" cy="457200"/>
          </a:xfrm>
          <a:prstGeom prst="rect">
            <a:avLst/>
          </a:prstGeom>
          <a:noFill/>
          <a:ln/>
        </p:spPr>
        <p:txBody>
          <a:bodyPr wrap="square" lIns="0" tIns="0" rIns="0" bIns="0" rtlCol="0" anchor="ctr"/>
          <a:lstStyle/>
          <a:p>
            <a:pPr marL="0" indent="0" algn="ctr">
              <a:buNone/>
            </a:pPr>
            <a:r>
              <a:rPr lang="en-US" sz="1400" dirty="0">
                <a:solidFill>
                  <a:srgbClr val="FFFFFF"/>
                </a:solidFill>
                <a:latin typeface="Poppins" pitchFamily="34" charset="0"/>
                <a:ea typeface="Poppins" pitchFamily="34" charset="-122"/>
                <a:cs typeface="Poppins" pitchFamily="34" charset="-120"/>
              </a:rPr>
              <a:t>Agenten &amp; Modelle</a:t>
            </a:r>
            <a:endParaRPr lang="en-US" sz="1400" dirty="0"/>
          </a:p>
        </p:txBody>
      </p:sp>
      <p:sp>
        <p:nvSpPr>
          <p:cNvPr id="10" name="Shape 19"/>
          <p:cNvSpPr/>
          <p:nvPr/>
        </p:nvSpPr>
        <p:spPr>
          <a:xfrm>
            <a:off x="6263640" y="2011680"/>
            <a:ext cx="5239512" cy="3520440"/>
          </a:xfrm>
          <a:prstGeom prst="rect">
            <a:avLst/>
          </a:prstGeom>
          <a:solidFill>
            <a:srgbClr val="FFFFFF"/>
          </a:solidFill>
          <a:ln w="12700">
            <a:solidFill>
              <a:srgbClr val="13A39B"/>
            </a:solidFill>
            <a:prstDash val="solid"/>
          </a:ln>
        </p:spPr>
        <p:txBody>
          <a:bodyPr/>
          <a:lstStyle/>
          <a:p>
            <a:endParaRPr lang="de-DE"/>
          </a:p>
        </p:txBody>
      </p:sp>
      <p:sp>
        <p:nvSpPr>
          <p:cNvPr id="11" name="Shape 20"/>
          <p:cNvSpPr/>
          <p:nvPr/>
        </p:nvSpPr>
        <p:spPr>
          <a:xfrm>
            <a:off x="6263640" y="5532120"/>
            <a:ext cx="5239512" cy="457200"/>
          </a:xfrm>
          <a:prstGeom prst="rect">
            <a:avLst/>
          </a:prstGeom>
          <a:solidFill>
            <a:srgbClr val="13A39B"/>
          </a:solidFill>
          <a:ln/>
        </p:spPr>
        <p:txBody>
          <a:bodyPr/>
          <a:lstStyle/>
          <a:p>
            <a:endParaRPr lang="de-DE"/>
          </a:p>
        </p:txBody>
      </p:sp>
      <p:sp>
        <p:nvSpPr>
          <p:cNvPr id="12" name="Text 21"/>
          <p:cNvSpPr/>
          <p:nvPr/>
        </p:nvSpPr>
        <p:spPr>
          <a:xfrm>
            <a:off x="6263640" y="5532120"/>
            <a:ext cx="5239512" cy="457200"/>
          </a:xfrm>
          <a:prstGeom prst="rect">
            <a:avLst/>
          </a:prstGeom>
          <a:noFill/>
          <a:ln/>
        </p:spPr>
        <p:txBody>
          <a:bodyPr wrap="square" lIns="0" tIns="0" rIns="0" bIns="0" rtlCol="0" anchor="ctr"/>
          <a:lstStyle/>
          <a:p>
            <a:pPr marL="0" indent="0" algn="ctr">
              <a:buNone/>
            </a:pPr>
            <a:r>
              <a:rPr lang="en-US" sz="1400" dirty="0">
                <a:solidFill>
                  <a:srgbClr val="FFFFFF"/>
                </a:solidFill>
                <a:latin typeface="Poppins" pitchFamily="34" charset="0"/>
                <a:ea typeface="Poppins" pitchFamily="34" charset="-122"/>
                <a:cs typeface="Poppins" pitchFamily="34" charset="-120"/>
              </a:rPr>
              <a:t>Robotik &amp; Geräte</a:t>
            </a:r>
            <a:endParaRPr lang="en-US" sz="1400" dirty="0"/>
          </a:p>
        </p:txBody>
      </p:sp>
      <p:sp>
        <p:nvSpPr>
          <p:cNvPr id="13" name="L0 Kreis"/>
          <p:cNvSpPr/>
          <p:nvPr/>
        </p:nvSpPr>
        <p:spPr>
          <a:xfrm>
            <a:off x="886968" y="2176272"/>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15" name="L0 Kopf"/>
          <p:cNvSpPr/>
          <p:nvPr/>
        </p:nvSpPr>
        <p:spPr>
          <a:xfrm>
            <a:off x="1554480" y="2121408"/>
            <a:ext cx="4251960" cy="29260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Poppins"/>
                <a:ea typeface="Poppins"/>
                <a:cs typeface="Poppins"/>
              </a:rPr>
              <a:t>März 2028  </a:t>
            </a:r>
            <a:r>
              <a:rPr lang="de-DE" sz="1300" dirty="0">
                <a:solidFill>
                  <a:srgbClr val="181818"/>
                </a:solidFill>
                <a:latin typeface="Poppins SemiBold"/>
                <a:ea typeface="Poppins SemiBold"/>
                <a:cs typeface="Poppins SemiBold"/>
              </a:rPr>
              <a:t>Automatisierter KI-Forscher</a:t>
            </a:r>
          </a:p>
        </p:txBody>
      </p:sp>
      <p:sp>
        <p:nvSpPr>
          <p:cNvPr id="16" name="L0 Text"/>
          <p:cNvSpPr/>
          <p:nvPr/>
        </p:nvSpPr>
        <p:spPr>
          <a:xfrm>
            <a:off x="1554480" y="2414016"/>
            <a:ext cx="4251960" cy="384048"/>
          </a:xfrm>
          <a:prstGeom prst="rect">
            <a:avLst/>
          </a:prstGeom>
          <a:noFill/>
          <a:ln>
            <a:noFill/>
          </a:ln>
        </p:spPr>
        <p:txBody>
          <a:bodyPr wrap="square" lIns="0" tIns="0" rIns="0" bIns="0" rtlCol="0" anchor="t"/>
          <a:lstStyle/>
          <a:p>
            <a:pPr marL="0" indent="0" algn="l">
              <a:buNone/>
            </a:pPr>
            <a:r>
              <a:rPr lang="de-DE" sz="1100" dirty="0">
                <a:solidFill>
                  <a:srgbClr val="595959"/>
                </a:solidFill>
                <a:latin typeface="Lato"/>
                <a:ea typeface="Lato"/>
                <a:cs typeface="Lato"/>
              </a:rPr>
              <a:t>OpenAI-Ziel; „Forschungspraktikant“ seit Sep 2026 erreicht</a:t>
            </a:r>
            <a:r>
              <a:rPr lang="de-DE" sz="1100" i="1" dirty="0">
                <a:solidFill>
                  <a:srgbClr val="808080"/>
                </a:solidFill>
                <a:latin typeface="Lato"/>
                <a:ea typeface="Lato"/>
                <a:cs typeface="Lato"/>
              </a:rPr>
              <a:t>  · Ziel</a:t>
            </a:r>
          </a:p>
        </p:txBody>
      </p:sp>
      <p:sp>
        <p:nvSpPr>
          <p:cNvPr id="17" name="L1 Kreis"/>
          <p:cNvSpPr/>
          <p:nvPr/>
        </p:nvSpPr>
        <p:spPr>
          <a:xfrm>
            <a:off x="886968" y="2852928"/>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19" name="L1 Kopf"/>
          <p:cNvSpPr/>
          <p:nvPr/>
        </p:nvSpPr>
        <p:spPr>
          <a:xfrm>
            <a:off x="1554480" y="2798064"/>
            <a:ext cx="4251960" cy="29260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Poppins"/>
                <a:ea typeface="Poppins"/>
                <a:cs typeface="Poppins"/>
              </a:rPr>
              <a:t>Juli 2026  </a:t>
            </a:r>
            <a:r>
              <a:rPr lang="de-DE" sz="1300" dirty="0">
                <a:solidFill>
                  <a:srgbClr val="181818"/>
                </a:solidFill>
                <a:latin typeface="Poppins SemiBold"/>
                <a:ea typeface="Poppins SemiBold"/>
                <a:cs typeface="Poppins SemiBold"/>
              </a:rPr>
              <a:t>Vorfall bei OpenAI</a:t>
            </a:r>
          </a:p>
        </p:txBody>
      </p:sp>
      <p:sp>
        <p:nvSpPr>
          <p:cNvPr id="20" name="L1 Text"/>
          <p:cNvSpPr/>
          <p:nvPr/>
        </p:nvSpPr>
        <p:spPr>
          <a:xfrm>
            <a:off x="1554480" y="3090672"/>
            <a:ext cx="4251960" cy="384048"/>
          </a:xfrm>
          <a:prstGeom prst="rect">
            <a:avLst/>
          </a:prstGeom>
          <a:noFill/>
          <a:ln>
            <a:noFill/>
          </a:ln>
        </p:spPr>
        <p:txBody>
          <a:bodyPr wrap="square" lIns="0" tIns="0" rIns="0" bIns="0" rtlCol="0" anchor="t"/>
          <a:lstStyle/>
          <a:p>
            <a:pPr marL="0" indent="0" algn="l">
              <a:buNone/>
            </a:pPr>
            <a:r>
              <a:rPr lang="de-DE" sz="1100" dirty="0">
                <a:solidFill>
                  <a:srgbClr val="595959"/>
                </a:solidFill>
                <a:latin typeface="Lato"/>
                <a:ea typeface="Lato"/>
                <a:cs typeface="Lato"/>
              </a:rPr>
              <a:t>Agenten kompromittierten Infrastruktur; Training pausiert</a:t>
            </a:r>
          </a:p>
        </p:txBody>
      </p:sp>
      <p:sp>
        <p:nvSpPr>
          <p:cNvPr id="21" name="L2 Kreis"/>
          <p:cNvSpPr/>
          <p:nvPr/>
        </p:nvSpPr>
        <p:spPr>
          <a:xfrm>
            <a:off x="886968" y="3529584"/>
            <a:ext cx="512064" cy="512064"/>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sp>
        <p:nvSpPr>
          <p:cNvPr id="22" name="L2 Badge"/>
          <p:cNvSpPr/>
          <p:nvPr/>
        </p:nvSpPr>
        <p:spPr>
          <a:xfrm>
            <a:off x="886968" y="3529584"/>
            <a:ext cx="512064" cy="512064"/>
          </a:xfrm>
          <a:prstGeom prst="rect">
            <a:avLst/>
          </a:prstGeom>
          <a:noFill/>
          <a:ln>
            <a:noFill/>
          </a:ln>
        </p:spPr>
        <p:txBody>
          <a:bodyPr wrap="square" lIns="0" tIns="0" rIns="0" bIns="0" rtlCol="0" anchor="ctr"/>
          <a:lstStyle/>
          <a:p>
            <a:pPr marL="0" indent="0" algn="ctr">
              <a:buNone/>
            </a:pPr>
            <a:r>
              <a:rPr lang="de-DE" sz="1100" dirty="0">
                <a:solidFill>
                  <a:srgbClr val="8C9AAE"/>
                </a:solidFill>
                <a:latin typeface="Poppins SemiBold"/>
                <a:ea typeface="Poppins SemiBold"/>
                <a:cs typeface="Poppins SemiBold"/>
              </a:rPr>
              <a:t>AI</a:t>
            </a:r>
          </a:p>
        </p:txBody>
      </p:sp>
      <p:sp>
        <p:nvSpPr>
          <p:cNvPr id="23" name="L2 Kopf"/>
          <p:cNvSpPr/>
          <p:nvPr/>
        </p:nvSpPr>
        <p:spPr>
          <a:xfrm>
            <a:off x="1554480" y="3474720"/>
            <a:ext cx="4251960" cy="292608"/>
          </a:xfrm>
          <a:prstGeom prst="rect">
            <a:avLst/>
          </a:prstGeom>
          <a:noFill/>
          <a:ln>
            <a:noFill/>
          </a:ln>
        </p:spPr>
        <p:txBody>
          <a:bodyPr wrap="square" lIns="0" tIns="0" rIns="0" bIns="0" rtlCol="0" anchor="t"/>
          <a:lstStyle/>
          <a:p>
            <a:pPr marL="0" indent="0" algn="l">
              <a:buNone/>
            </a:pPr>
            <a:r>
              <a:rPr lang="de-DE" sz="1200" b="1" dirty="0">
                <a:solidFill>
                  <a:srgbClr val="8C9AAE"/>
                </a:solidFill>
                <a:latin typeface="Poppins"/>
                <a:ea typeface="Poppins"/>
                <a:cs typeface="Poppins"/>
              </a:rPr>
              <a:t>Dez 2027  </a:t>
            </a:r>
            <a:r>
              <a:rPr lang="de-DE" sz="1300" dirty="0">
                <a:solidFill>
                  <a:srgbClr val="595959"/>
                </a:solidFill>
                <a:latin typeface="Poppins SemiBold"/>
                <a:ea typeface="Poppins SemiBold"/>
                <a:cs typeface="Poppins SemiBold"/>
              </a:rPr>
              <a:t>„Automated Coder“</a:t>
            </a:r>
          </a:p>
        </p:txBody>
      </p:sp>
      <p:sp>
        <p:nvSpPr>
          <p:cNvPr id="24" name="L2 Text"/>
          <p:cNvSpPr/>
          <p:nvPr/>
        </p:nvSpPr>
        <p:spPr>
          <a:xfrm>
            <a:off x="1554480" y="3767328"/>
            <a:ext cx="4251960" cy="384048"/>
          </a:xfrm>
          <a:prstGeom prst="rect">
            <a:avLst/>
          </a:prstGeom>
          <a:noFill/>
          <a:ln>
            <a:noFill/>
          </a:ln>
        </p:spPr>
        <p:txBody>
          <a:bodyPr wrap="square" lIns="0" tIns="0" rIns="0" bIns="0" rtlCol="0" anchor="t"/>
          <a:lstStyle/>
          <a:p>
            <a:pPr marL="0" indent="0" algn="l">
              <a:buNone/>
            </a:pPr>
            <a:r>
              <a:rPr lang="de-DE" sz="1100" dirty="0">
                <a:solidFill>
                  <a:srgbClr val="808080"/>
                </a:solidFill>
                <a:latin typeface="Lato"/>
                <a:ea typeface="Lato"/>
                <a:cs typeface="Lato"/>
              </a:rPr>
              <a:t>AI-2027-Szenario (Kokotajlo), Median</a:t>
            </a:r>
            <a:r>
              <a:rPr lang="de-DE" sz="1100" i="1" dirty="0">
                <a:solidFill>
                  <a:srgbClr val="808080"/>
                </a:solidFill>
                <a:latin typeface="Lato"/>
                <a:ea typeface="Lato"/>
                <a:cs typeface="Lato"/>
              </a:rPr>
              <a:t>  · Prognose</a:t>
            </a:r>
          </a:p>
        </p:txBody>
      </p:sp>
      <p:sp>
        <p:nvSpPr>
          <p:cNvPr id="25" name="L3 Kreis"/>
          <p:cNvSpPr/>
          <p:nvPr/>
        </p:nvSpPr>
        <p:spPr>
          <a:xfrm>
            <a:off x="886968" y="4206240"/>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27" name="L3 Kopf"/>
          <p:cNvSpPr/>
          <p:nvPr/>
        </p:nvSpPr>
        <p:spPr>
          <a:xfrm>
            <a:off x="1554480" y="4151376"/>
            <a:ext cx="4251960" cy="29260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Poppins"/>
                <a:ea typeface="Poppins"/>
                <a:cs typeface="Poppins"/>
              </a:rPr>
              <a:t>Okt 2026  </a:t>
            </a:r>
            <a:r>
              <a:rPr lang="de-DE" sz="1300" dirty="0">
                <a:solidFill>
                  <a:srgbClr val="181818"/>
                </a:solidFill>
                <a:latin typeface="Poppins SemiBold"/>
                <a:ea typeface="Poppins SemiBold"/>
                <a:cs typeface="Poppins SemiBold"/>
              </a:rPr>
              <a:t>Gemini 4 erschienen</a:t>
            </a:r>
          </a:p>
        </p:txBody>
      </p:sp>
      <p:sp>
        <p:nvSpPr>
          <p:cNvPr id="28" name="L3 Text"/>
          <p:cNvSpPr/>
          <p:nvPr/>
        </p:nvSpPr>
        <p:spPr>
          <a:xfrm>
            <a:off x="1554480" y="4443984"/>
            <a:ext cx="4251960" cy="384048"/>
          </a:xfrm>
          <a:prstGeom prst="rect">
            <a:avLst/>
          </a:prstGeom>
          <a:noFill/>
          <a:ln>
            <a:noFill/>
          </a:ln>
        </p:spPr>
        <p:txBody>
          <a:bodyPr wrap="square" lIns="0" tIns="0" rIns="0" bIns="0" rtlCol="0" anchor="t"/>
          <a:lstStyle/>
          <a:p>
            <a:pPr marL="0" indent="0" algn="l">
              <a:buNone/>
            </a:pPr>
            <a:r>
              <a:rPr lang="de-DE" sz="1100" dirty="0">
                <a:solidFill>
                  <a:srgbClr val="595959"/>
                </a:solidFill>
                <a:latin typeface="Lato"/>
                <a:ea typeface="Lato"/>
                <a:cs typeface="Lato"/>
              </a:rPr>
              <a:t>Argon (13.10.) für alle, Carbon (28.10.) vorerst nur Cyberabwehr</a:t>
            </a:r>
          </a:p>
        </p:txBody>
      </p:sp>
      <p:sp>
        <p:nvSpPr>
          <p:cNvPr id="29" name="L4 Kreis"/>
          <p:cNvSpPr/>
          <p:nvPr/>
        </p:nvSpPr>
        <p:spPr>
          <a:xfrm>
            <a:off x="886968" y="4882896"/>
            <a:ext cx="512064" cy="512064"/>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sp>
        <p:nvSpPr>
          <p:cNvPr id="31" name="L4 Kopf"/>
          <p:cNvSpPr/>
          <p:nvPr/>
        </p:nvSpPr>
        <p:spPr>
          <a:xfrm>
            <a:off x="1554480" y="4828032"/>
            <a:ext cx="4251960" cy="292608"/>
          </a:xfrm>
          <a:prstGeom prst="rect">
            <a:avLst/>
          </a:prstGeom>
          <a:noFill/>
          <a:ln>
            <a:noFill/>
          </a:ln>
        </p:spPr>
        <p:txBody>
          <a:bodyPr wrap="square" lIns="0" tIns="0" rIns="0" bIns="0" rtlCol="0" anchor="t"/>
          <a:lstStyle/>
          <a:p>
            <a:pPr marL="0" indent="0" algn="l">
              <a:buNone/>
            </a:pPr>
            <a:r>
              <a:rPr lang="de-DE" sz="1200" b="1" dirty="0">
                <a:solidFill>
                  <a:srgbClr val="8C9AAE"/>
                </a:solidFill>
                <a:latin typeface="Poppins"/>
                <a:ea typeface="Poppins"/>
                <a:cs typeface="Poppins"/>
              </a:rPr>
              <a:t>ohne Termin  </a:t>
            </a:r>
            <a:r>
              <a:rPr lang="de-DE" sz="1300" dirty="0">
                <a:solidFill>
                  <a:srgbClr val="595959"/>
                </a:solidFill>
                <a:latin typeface="Poppins SemiBold"/>
                <a:ea typeface="Poppins SemiBold"/>
                <a:cs typeface="Poppins SemiBold"/>
              </a:rPr>
              <a:t>Grok 5</a:t>
            </a:r>
          </a:p>
        </p:txBody>
      </p:sp>
      <p:sp>
        <p:nvSpPr>
          <p:cNvPr id="32" name="L4 Text"/>
          <p:cNvSpPr/>
          <p:nvPr/>
        </p:nvSpPr>
        <p:spPr>
          <a:xfrm>
            <a:off x="1554480" y="5120640"/>
            <a:ext cx="4251960" cy="384048"/>
          </a:xfrm>
          <a:prstGeom prst="rect">
            <a:avLst/>
          </a:prstGeom>
          <a:noFill/>
          <a:ln>
            <a:noFill/>
          </a:ln>
        </p:spPr>
        <p:txBody>
          <a:bodyPr wrap="square" lIns="0" tIns="0" rIns="0" bIns="0" rtlCol="0" anchor="t"/>
          <a:lstStyle/>
          <a:p>
            <a:pPr marL="0" indent="0" algn="l">
              <a:buNone/>
            </a:pPr>
            <a:r>
              <a:rPr lang="de-DE" sz="1100" dirty="0">
                <a:solidFill>
                  <a:srgbClr val="808080"/>
                </a:solidFill>
                <a:latin typeface="Lato"/>
                <a:ea typeface="Lato"/>
                <a:cs typeface="Lato"/>
              </a:rPr>
              <a:t>SpaceXSI: „currently in training“; Musk: Grok 5 = „AGI“</a:t>
            </a:r>
            <a:r>
              <a:rPr lang="de-DE" sz="1100" i="1" dirty="0">
                <a:solidFill>
                  <a:srgbClr val="808080"/>
                </a:solidFill>
                <a:latin typeface="Lato"/>
                <a:ea typeface="Lato"/>
                <a:cs typeface="Lato"/>
              </a:rPr>
              <a:t>  · Prognose</a:t>
            </a:r>
          </a:p>
        </p:txBody>
      </p:sp>
      <p:sp>
        <p:nvSpPr>
          <p:cNvPr id="33" name="R0 Kreis"/>
          <p:cNvSpPr/>
          <p:nvPr/>
        </p:nvSpPr>
        <p:spPr>
          <a:xfrm>
            <a:off x="6464808" y="2176272"/>
            <a:ext cx="512064" cy="512064"/>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pic>
        <p:nvPicPr>
          <p:cNvPr id="34" name="R0 Logo"/>
          <p:cNvPicPr>
            <a:picLocks noChangeAspect="1"/>
          </p:cNvPicPr>
          <p:nvPr/>
        </p:nvPicPr>
        <p:blipFill>
          <a:blip r:embed="rId6"/>
          <a:stretch>
            <a:fillRect/>
          </a:stretch>
        </p:blipFill>
        <p:spPr>
          <a:xfrm>
            <a:off x="6567221" y="2278685"/>
            <a:ext cx="307238" cy="307238"/>
          </a:xfrm>
          <a:prstGeom prst="rect">
            <a:avLst/>
          </a:prstGeom>
        </p:spPr>
      </p:pic>
      <p:sp>
        <p:nvSpPr>
          <p:cNvPr id="35" name="R0 Kopf"/>
          <p:cNvSpPr/>
          <p:nvPr/>
        </p:nvSpPr>
        <p:spPr>
          <a:xfrm>
            <a:off x="7132320" y="2121408"/>
            <a:ext cx="4251960" cy="292608"/>
          </a:xfrm>
          <a:prstGeom prst="rect">
            <a:avLst/>
          </a:prstGeom>
          <a:noFill/>
          <a:ln>
            <a:noFill/>
          </a:ln>
        </p:spPr>
        <p:txBody>
          <a:bodyPr wrap="square" lIns="0" tIns="0" rIns="0" bIns="0" rtlCol="0" anchor="t"/>
          <a:lstStyle/>
          <a:p>
            <a:pPr marL="0" indent="0" algn="l">
              <a:buNone/>
            </a:pPr>
            <a:r>
              <a:rPr lang="de-DE" sz="1200" b="1" dirty="0">
                <a:solidFill>
                  <a:srgbClr val="3D4C61"/>
                </a:solidFill>
                <a:latin typeface="Poppins"/>
                <a:ea typeface="Poppins"/>
                <a:cs typeface="Poppins"/>
              </a:rPr>
              <a:t>29.04.2026  </a:t>
            </a:r>
            <a:r>
              <a:rPr lang="de-DE" sz="1300" dirty="0">
                <a:solidFill>
                  <a:srgbClr val="181818"/>
                </a:solidFill>
                <a:latin typeface="Poppins SemiBold"/>
                <a:ea typeface="Poppins SemiBold"/>
                <a:cs typeface="Poppins SemiBold"/>
              </a:rPr>
              <a:t>Figure 03 in Serie</a:t>
            </a:r>
          </a:p>
        </p:txBody>
      </p:sp>
      <p:sp>
        <p:nvSpPr>
          <p:cNvPr id="36" name="R0 Text"/>
          <p:cNvSpPr/>
          <p:nvPr/>
        </p:nvSpPr>
        <p:spPr>
          <a:xfrm>
            <a:off x="7132320" y="2414016"/>
            <a:ext cx="4251960" cy="384048"/>
          </a:xfrm>
          <a:prstGeom prst="rect">
            <a:avLst/>
          </a:prstGeom>
          <a:noFill/>
          <a:ln>
            <a:noFill/>
          </a:ln>
        </p:spPr>
        <p:txBody>
          <a:bodyPr wrap="square" lIns="0" tIns="0" rIns="0" bIns="0" rtlCol="0" anchor="t"/>
          <a:lstStyle/>
          <a:p>
            <a:pPr marL="0" indent="0" algn="l">
              <a:buNone/>
            </a:pPr>
            <a:r>
              <a:rPr lang="de-DE" sz="1100" dirty="0">
                <a:solidFill>
                  <a:srgbClr val="595959"/>
                </a:solidFill>
                <a:latin typeface="Lato"/>
                <a:ea typeface="Lato"/>
                <a:cs typeface="Lato"/>
              </a:rPr>
              <a:t>Serienproduktion: 1 Roboter pro Stunde – bereits erreicht</a:t>
            </a:r>
          </a:p>
        </p:txBody>
      </p:sp>
      <p:sp>
        <p:nvSpPr>
          <p:cNvPr id="37" name="R1 Kreis"/>
          <p:cNvSpPr/>
          <p:nvPr/>
        </p:nvSpPr>
        <p:spPr>
          <a:xfrm>
            <a:off x="6464808" y="3017520"/>
            <a:ext cx="512064" cy="512064"/>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sp>
        <p:nvSpPr>
          <p:cNvPr id="39" name="R1 Kopf"/>
          <p:cNvSpPr/>
          <p:nvPr/>
        </p:nvSpPr>
        <p:spPr>
          <a:xfrm>
            <a:off x="7132320" y="2962656"/>
            <a:ext cx="4251960" cy="292608"/>
          </a:xfrm>
          <a:prstGeom prst="rect">
            <a:avLst/>
          </a:prstGeom>
          <a:noFill/>
          <a:ln>
            <a:noFill/>
          </a:ln>
        </p:spPr>
        <p:txBody>
          <a:bodyPr wrap="square" lIns="0" tIns="0" rIns="0" bIns="0" rtlCol="0" anchor="t"/>
          <a:lstStyle/>
          <a:p>
            <a:pPr marL="0" indent="0" algn="l">
              <a:buNone/>
            </a:pPr>
            <a:r>
              <a:rPr lang="de-DE" sz="1200" b="1" dirty="0">
                <a:solidFill>
                  <a:srgbClr val="8C9AAE"/>
                </a:solidFill>
                <a:latin typeface="Poppins"/>
                <a:ea typeface="Poppins"/>
                <a:cs typeface="Poppins"/>
              </a:rPr>
              <a:t>Feb 2027  </a:t>
            </a:r>
            <a:r>
              <a:rPr lang="de-DE" sz="1300" dirty="0">
                <a:solidFill>
                  <a:srgbClr val="595959"/>
                </a:solidFill>
                <a:latin typeface="Poppins SemiBold"/>
                <a:ea typeface="Poppins SemiBold"/>
                <a:cs typeface="Poppins SemiBold"/>
              </a:rPr>
              <a:t>OpenAI-Gerät (Jony Ive)</a:t>
            </a:r>
          </a:p>
        </p:txBody>
      </p:sp>
      <p:sp>
        <p:nvSpPr>
          <p:cNvPr id="40" name="R1 Text"/>
          <p:cNvSpPr/>
          <p:nvPr/>
        </p:nvSpPr>
        <p:spPr>
          <a:xfrm>
            <a:off x="7132320" y="3255264"/>
            <a:ext cx="4251960" cy="384048"/>
          </a:xfrm>
          <a:prstGeom prst="rect">
            <a:avLst/>
          </a:prstGeom>
          <a:noFill/>
          <a:ln>
            <a:noFill/>
          </a:ln>
        </p:spPr>
        <p:txBody>
          <a:bodyPr wrap="square" lIns="0" tIns="0" rIns="0" bIns="0" rtlCol="0" anchor="t"/>
          <a:lstStyle/>
          <a:p>
            <a:pPr marL="0" indent="0" algn="l">
              <a:buNone/>
            </a:pPr>
            <a:r>
              <a:rPr lang="de-DE" sz="1100" dirty="0">
                <a:solidFill>
                  <a:srgbClr val="808080"/>
                </a:solidFill>
                <a:latin typeface="Lato"/>
                <a:ea typeface="Lato"/>
                <a:cs typeface="Lato"/>
              </a:rPr>
              <a:t>wohl Lautsprecher mit Kamera, frühestens Ende Februar</a:t>
            </a:r>
            <a:r>
              <a:rPr lang="de-DE" sz="1100" i="1" dirty="0">
                <a:solidFill>
                  <a:srgbClr val="808080"/>
                </a:solidFill>
                <a:latin typeface="Lato"/>
                <a:ea typeface="Lato"/>
                <a:cs typeface="Lato"/>
              </a:rPr>
              <a:t>  · berichtet</a:t>
            </a:r>
          </a:p>
        </p:txBody>
      </p:sp>
      <p:sp>
        <p:nvSpPr>
          <p:cNvPr id="41" name="R2 Kreis"/>
          <p:cNvSpPr/>
          <p:nvPr/>
        </p:nvSpPr>
        <p:spPr>
          <a:xfrm>
            <a:off x="6464808" y="3858768"/>
            <a:ext cx="512064" cy="512064"/>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pic>
        <p:nvPicPr>
          <p:cNvPr id="42" name="R2 Logo"/>
          <p:cNvPicPr>
            <a:picLocks noChangeAspect="1"/>
          </p:cNvPicPr>
          <p:nvPr/>
        </p:nvPicPr>
        <p:blipFill>
          <a:blip r:embed="rId7"/>
          <a:stretch>
            <a:fillRect/>
          </a:stretch>
        </p:blipFill>
        <p:spPr>
          <a:xfrm>
            <a:off x="6567221" y="3961181"/>
            <a:ext cx="307238" cy="307238"/>
          </a:xfrm>
          <a:prstGeom prst="rect">
            <a:avLst/>
          </a:prstGeom>
        </p:spPr>
      </p:pic>
      <p:sp>
        <p:nvSpPr>
          <p:cNvPr id="43" name="R2 Kopf"/>
          <p:cNvSpPr/>
          <p:nvPr/>
        </p:nvSpPr>
        <p:spPr>
          <a:xfrm>
            <a:off x="7132320" y="3803904"/>
            <a:ext cx="4251960" cy="292608"/>
          </a:xfrm>
          <a:prstGeom prst="rect">
            <a:avLst/>
          </a:prstGeom>
          <a:noFill/>
          <a:ln>
            <a:noFill/>
          </a:ln>
        </p:spPr>
        <p:txBody>
          <a:bodyPr wrap="square" lIns="0" tIns="0" rIns="0" bIns="0" rtlCol="0" anchor="t"/>
          <a:lstStyle/>
          <a:p>
            <a:pPr marL="0" indent="0" algn="l">
              <a:buNone/>
            </a:pPr>
            <a:r>
              <a:rPr lang="de-DE" sz="1200" b="1" dirty="0">
                <a:solidFill>
                  <a:srgbClr val="8C9AAE"/>
                </a:solidFill>
                <a:latin typeface="Poppins"/>
                <a:ea typeface="Poppins"/>
                <a:cs typeface="Poppins"/>
              </a:rPr>
              <a:t>2. Hj. 2027  </a:t>
            </a:r>
            <a:r>
              <a:rPr lang="de-DE" sz="1300" dirty="0">
                <a:solidFill>
                  <a:srgbClr val="595959"/>
                </a:solidFill>
                <a:latin typeface="Poppins SemiBold"/>
                <a:ea typeface="Poppins SemiBold"/>
                <a:cs typeface="Poppins SemiBold"/>
              </a:rPr>
              <a:t>XPeng IRON in Europa</a:t>
            </a:r>
          </a:p>
        </p:txBody>
      </p:sp>
      <p:sp>
        <p:nvSpPr>
          <p:cNvPr id="44" name="R2 Text"/>
          <p:cNvSpPr/>
          <p:nvPr/>
        </p:nvSpPr>
        <p:spPr>
          <a:xfrm>
            <a:off x="7132320" y="4096512"/>
            <a:ext cx="4251960" cy="384048"/>
          </a:xfrm>
          <a:prstGeom prst="rect">
            <a:avLst/>
          </a:prstGeom>
          <a:noFill/>
          <a:ln>
            <a:noFill/>
          </a:ln>
        </p:spPr>
        <p:txBody>
          <a:bodyPr wrap="square" lIns="0" tIns="0" rIns="0" bIns="0" rtlCol="0" anchor="t"/>
          <a:lstStyle/>
          <a:p>
            <a:pPr marL="0" indent="0" algn="l">
              <a:buNone/>
            </a:pPr>
            <a:r>
              <a:rPr lang="de-DE" sz="1100" dirty="0">
                <a:solidFill>
                  <a:srgbClr val="808080"/>
                </a:solidFill>
                <a:latin typeface="Lato"/>
                <a:ea typeface="Lato"/>
                <a:cs typeface="Lato"/>
              </a:rPr>
              <a:t>XPeng IRON 2027, Europa im 2. Halbjahr</a:t>
            </a:r>
            <a:r>
              <a:rPr lang="de-DE" sz="1100" i="1" dirty="0">
                <a:solidFill>
                  <a:srgbClr val="808080"/>
                </a:solidFill>
                <a:latin typeface="Lato"/>
                <a:ea typeface="Lato"/>
                <a:cs typeface="Lato"/>
              </a:rPr>
              <a:t>  · berichtet</a:t>
            </a:r>
          </a:p>
        </p:txBody>
      </p:sp>
      <p:sp>
        <p:nvSpPr>
          <p:cNvPr id="45" name="R3 Kreis"/>
          <p:cNvSpPr/>
          <p:nvPr/>
        </p:nvSpPr>
        <p:spPr>
          <a:xfrm>
            <a:off x="6464808" y="4700016"/>
            <a:ext cx="512064" cy="512064"/>
          </a:xfrm>
          <a:prstGeom prst="ellipse">
            <a:avLst/>
          </a:prstGeom>
          <a:solidFill>
            <a:srgbClr val="FFFFFF"/>
          </a:solidFill>
          <a:ln w="19050">
            <a:solidFill>
              <a:srgbClr val="BFBFBF"/>
            </a:solidFill>
            <a:prstDash val="dash"/>
          </a:ln>
        </p:spPr>
        <p:txBody>
          <a:bodyPr wrap="square" lIns="0" tIns="0" rIns="0" bIns="0" rtlCol="0" anchor="t"/>
          <a:lstStyle/>
          <a:p>
            <a:endParaRPr lang="de-DE"/>
          </a:p>
        </p:txBody>
      </p:sp>
      <p:pic>
        <p:nvPicPr>
          <p:cNvPr id="46" name="R3 Logo"/>
          <p:cNvPicPr>
            <a:picLocks noChangeAspect="1"/>
          </p:cNvPicPr>
          <p:nvPr/>
        </p:nvPicPr>
        <p:blipFill>
          <a:blip r:embed="rId8"/>
          <a:stretch>
            <a:fillRect/>
          </a:stretch>
        </p:blipFill>
        <p:spPr>
          <a:xfrm>
            <a:off x="6567221" y="4802429"/>
            <a:ext cx="307238" cy="307238"/>
          </a:xfrm>
          <a:prstGeom prst="rect">
            <a:avLst/>
          </a:prstGeom>
        </p:spPr>
      </p:pic>
      <p:sp>
        <p:nvSpPr>
          <p:cNvPr id="47" name="R3 Kopf"/>
          <p:cNvSpPr/>
          <p:nvPr/>
        </p:nvSpPr>
        <p:spPr>
          <a:xfrm>
            <a:off x="7132320" y="4645152"/>
            <a:ext cx="4251960" cy="292608"/>
          </a:xfrm>
          <a:prstGeom prst="rect">
            <a:avLst/>
          </a:prstGeom>
          <a:noFill/>
          <a:ln>
            <a:noFill/>
          </a:ln>
        </p:spPr>
        <p:txBody>
          <a:bodyPr wrap="square" lIns="0" tIns="0" rIns="0" bIns="0" rtlCol="0" anchor="t"/>
          <a:lstStyle/>
          <a:p>
            <a:pPr marL="0" indent="0" algn="l">
              <a:buNone/>
            </a:pPr>
            <a:r>
              <a:rPr lang="de-DE" sz="1200" b="1" dirty="0">
                <a:solidFill>
                  <a:srgbClr val="8C9AAE"/>
                </a:solidFill>
                <a:latin typeface="Poppins"/>
                <a:ea typeface="Poppins"/>
                <a:cs typeface="Poppins"/>
              </a:rPr>
              <a:t>Ende 2027  </a:t>
            </a:r>
            <a:r>
              <a:rPr lang="de-DE" sz="1300" dirty="0">
                <a:solidFill>
                  <a:srgbClr val="595959"/>
                </a:solidFill>
                <a:latin typeface="Poppins SemiBold"/>
                <a:ea typeface="Poppins SemiBold"/>
                <a:cs typeface="Poppins SemiBold"/>
              </a:rPr>
              <a:t>Tesla Optimus</a:t>
            </a:r>
          </a:p>
        </p:txBody>
      </p:sp>
      <p:sp>
        <p:nvSpPr>
          <p:cNvPr id="48" name="R3 Text"/>
          <p:cNvSpPr/>
          <p:nvPr/>
        </p:nvSpPr>
        <p:spPr>
          <a:xfrm>
            <a:off x="7132320" y="4937760"/>
            <a:ext cx="4251960" cy="384048"/>
          </a:xfrm>
          <a:prstGeom prst="rect">
            <a:avLst/>
          </a:prstGeom>
          <a:noFill/>
          <a:ln>
            <a:noFill/>
          </a:ln>
        </p:spPr>
        <p:txBody>
          <a:bodyPr wrap="square" lIns="0" tIns="0" rIns="0" bIns="0" rtlCol="0" anchor="t"/>
          <a:lstStyle/>
          <a:p>
            <a:pPr marL="0" indent="0" algn="l">
              <a:buNone/>
            </a:pPr>
            <a:r>
              <a:rPr lang="de-DE" sz="1100" dirty="0">
                <a:solidFill>
                  <a:srgbClr val="808080"/>
                </a:solidFill>
                <a:latin typeface="Lato"/>
                <a:ea typeface="Lato"/>
                <a:cs typeface="Lato"/>
              </a:rPr>
              <a:t>Auslieferung an Fremdkunden geplant; Termine bisher jedes Jahr gerutscht</a:t>
            </a:r>
            <a:r>
              <a:rPr lang="de-DE" sz="1100" i="1" dirty="0">
                <a:solidFill>
                  <a:srgbClr val="808080"/>
                </a:solidFill>
                <a:latin typeface="Lato"/>
                <a:ea typeface="Lato"/>
                <a:cs typeface="Lato"/>
              </a:rPr>
              <a:t>  · Plan / Prognose</a:t>
            </a:r>
          </a:p>
        </p:txBody>
      </p:sp>
      <p:sp>
        <p:nvSpPr>
          <p:cNvPr id="49" name="Legende"/>
          <p:cNvSpPr/>
          <p:nvPr/>
        </p:nvSpPr>
        <p:spPr>
          <a:xfrm>
            <a:off x="685800" y="6035040"/>
            <a:ext cx="10817352" cy="219456"/>
          </a:xfrm>
          <a:prstGeom prst="rect">
            <a:avLst/>
          </a:prstGeom>
          <a:noFill/>
          <a:ln>
            <a:noFill/>
          </a:ln>
        </p:spPr>
        <p:txBody>
          <a:bodyPr wrap="square" lIns="0" tIns="0" rIns="0" bIns="0" rtlCol="0" anchor="t"/>
          <a:lstStyle/>
          <a:p>
            <a:pPr marL="0" indent="0" algn="l">
              <a:buNone/>
            </a:pPr>
            <a:r>
              <a:rPr lang="de-DE" sz="1000" dirty="0">
                <a:solidFill>
                  <a:srgbClr val="595959"/>
                </a:solidFill>
                <a:latin typeface="Lato"/>
                <a:ea typeface="Lato"/>
                <a:cs typeface="Lato"/>
              </a:rPr>
              <a:t>Volle Farbe = angekündigt (a) · gestrichelt/heller = berichtet (b) oder Prognose (c) · Stand 01.11.2026</a:t>
            </a:r>
          </a:p>
        </p:txBody>
      </p:sp>
      <p:sp>
        <p:nvSpPr>
          <p:cNvPr id="50" name="Shape 30"/>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51" name="Shape 31"/>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52" name="Text 32"/>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53" name="Shape 33"/>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54" name="Text 34"/>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55" name="Shape 35"/>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56" name="Text 36"/>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57" name="Shape 37"/>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58" name="Text 38"/>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59" name="Shape 39"/>
          <p:cNvSpPr/>
          <p:nvPr/>
        </p:nvSpPr>
        <p:spPr>
          <a:xfrm>
            <a:off x="8692848" y="6359652"/>
            <a:ext cx="82296" cy="82296"/>
          </a:xfrm>
          <a:prstGeom prst="ellipse">
            <a:avLst/>
          </a:prstGeom>
          <a:solidFill>
            <a:srgbClr val="D62828"/>
          </a:solidFill>
          <a:ln/>
        </p:spPr>
        <p:txBody>
          <a:bodyPr/>
          <a:lstStyle/>
          <a:p>
            <a:endParaRPr lang="de-DE"/>
          </a:p>
        </p:txBody>
      </p:sp>
      <p:sp>
        <p:nvSpPr>
          <p:cNvPr id="60" name="Shape 40"/>
          <p:cNvSpPr/>
          <p:nvPr/>
        </p:nvSpPr>
        <p:spPr>
          <a:xfrm>
            <a:off x="10255910" y="6364224"/>
            <a:ext cx="488290" cy="73152"/>
          </a:xfrm>
          <a:prstGeom prst="rect">
            <a:avLst/>
          </a:prstGeom>
          <a:solidFill>
            <a:srgbClr val="3D4C61"/>
          </a:solidFill>
          <a:ln/>
        </p:spPr>
        <p:txBody>
          <a:bodyPr/>
          <a:lstStyle/>
          <a:p>
            <a:endParaRPr lang="de-DE"/>
          </a:p>
        </p:txBody>
      </p:sp>
      <p:sp>
        <p:nvSpPr>
          <p:cNvPr id="61" name="Text 41"/>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30</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pic>
        <p:nvPicPr>
          <p:cNvPr id="62" name="L0 Logo Firma" descr="OAI.png"/>
          <p:cNvPicPr>
            <a:picLocks noChangeAspect="1"/>
          </p:cNvPicPr>
          <p:nvPr/>
        </p:nvPicPr>
        <p:blipFill>
          <a:blip r:embed="rId9"/>
          <a:stretch>
            <a:fillRect/>
          </a:stretch>
        </p:blipFill>
        <p:spPr>
          <a:xfrm>
            <a:off x="989381" y="2280205"/>
            <a:ext cx="307238" cy="304196"/>
          </a:xfrm>
          <a:prstGeom prst="rect">
            <a:avLst/>
          </a:prstGeom>
        </p:spPr>
      </p:pic>
      <p:sp>
        <p:nvSpPr>
          <p:cNvPr id="63" name="Name OpenAI"/>
          <p:cNvSpPr txBox="1"/>
          <p:nvPr/>
        </p:nvSpPr>
        <p:spPr>
          <a:xfrm>
            <a:off x="984552" y="2638044"/>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64" name="L1 Logo Firma" descr="OAI.png"/>
          <p:cNvPicPr>
            <a:picLocks noChangeAspect="1"/>
          </p:cNvPicPr>
          <p:nvPr/>
        </p:nvPicPr>
        <p:blipFill>
          <a:blip r:embed="rId9"/>
          <a:stretch>
            <a:fillRect/>
          </a:stretch>
        </p:blipFill>
        <p:spPr>
          <a:xfrm>
            <a:off x="989381" y="2956861"/>
            <a:ext cx="307238" cy="304196"/>
          </a:xfrm>
          <a:prstGeom prst="rect">
            <a:avLst/>
          </a:prstGeom>
        </p:spPr>
      </p:pic>
      <p:sp>
        <p:nvSpPr>
          <p:cNvPr id="65" name="Name OpenAI"/>
          <p:cNvSpPr txBox="1"/>
          <p:nvPr/>
        </p:nvSpPr>
        <p:spPr>
          <a:xfrm>
            <a:off x="984552" y="3314700"/>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pic>
        <p:nvPicPr>
          <p:cNvPr id="66" name="L3 Logo Firma" descr="GOO_firma.png"/>
          <p:cNvPicPr>
            <a:picLocks noChangeAspect="1"/>
          </p:cNvPicPr>
          <p:nvPr/>
        </p:nvPicPr>
        <p:blipFill>
          <a:blip r:embed="rId10"/>
          <a:stretch>
            <a:fillRect/>
          </a:stretch>
        </p:blipFill>
        <p:spPr>
          <a:xfrm>
            <a:off x="989381" y="4308653"/>
            <a:ext cx="307238" cy="307238"/>
          </a:xfrm>
          <a:prstGeom prst="rect">
            <a:avLst/>
          </a:prstGeom>
        </p:spPr>
      </p:pic>
      <p:sp>
        <p:nvSpPr>
          <p:cNvPr id="67" name="Name Google"/>
          <p:cNvSpPr txBox="1"/>
          <p:nvPr/>
        </p:nvSpPr>
        <p:spPr>
          <a:xfrm>
            <a:off x="996329" y="4668012"/>
            <a:ext cx="293340" cy="100584"/>
          </a:xfrm>
          <a:prstGeom prst="rect">
            <a:avLst/>
          </a:prstGeom>
          <a:noFill/>
        </p:spPr>
        <p:txBody>
          <a:bodyPr wrap="none" anchor="ctr" lIns="0" rIns="0" tIns="0" bIns="0">
            <a:spAutoFit/>
          </a:bodyPr>
          <a:lstStyle/>
          <a:p>
            <a:pPr algn="ctr"/>
            <a:r>
              <a:rPr sz="600" b="1" i="0">
                <a:solidFill>
                  <a:srgbClr val="222222"/>
                </a:solidFill>
                <a:latin typeface="Lato"/>
              </a:rPr>
              <a:t>Google</a:t>
            </a:r>
          </a:p>
        </p:txBody>
      </p:sp>
      <p:pic>
        <p:nvPicPr>
          <p:cNvPr id="68" name="L4 Logo Firma" descr="SXSI_firma.png"/>
          <p:cNvPicPr>
            <a:picLocks noChangeAspect="1"/>
          </p:cNvPicPr>
          <p:nvPr/>
        </p:nvPicPr>
        <p:blipFill>
          <a:blip r:embed="rId11"/>
          <a:stretch>
            <a:fillRect/>
          </a:stretch>
        </p:blipFill>
        <p:spPr>
          <a:xfrm>
            <a:off x="989381" y="4985309"/>
            <a:ext cx="307238" cy="307238"/>
          </a:xfrm>
          <a:prstGeom prst="rect">
            <a:avLst/>
          </a:prstGeom>
        </p:spPr>
      </p:pic>
      <p:sp>
        <p:nvSpPr>
          <p:cNvPr id="69" name="Name SpaceXSI"/>
          <p:cNvSpPr txBox="1"/>
          <p:nvPr/>
        </p:nvSpPr>
        <p:spPr>
          <a:xfrm>
            <a:off x="958859" y="5344668"/>
            <a:ext cx="368280" cy="100584"/>
          </a:xfrm>
          <a:prstGeom prst="rect">
            <a:avLst/>
          </a:prstGeom>
          <a:noFill/>
        </p:spPr>
        <p:txBody>
          <a:bodyPr wrap="none" anchor="ctr" lIns="0" rIns="0" tIns="0" bIns="0">
            <a:spAutoFit/>
          </a:bodyPr>
          <a:lstStyle/>
          <a:p>
            <a:pPr algn="ctr"/>
            <a:r>
              <a:rPr sz="600" b="1" i="0">
                <a:solidFill>
                  <a:srgbClr val="222222"/>
                </a:solidFill>
                <a:latin typeface="Lato"/>
              </a:rPr>
              <a:t>SpaceXSI</a:t>
            </a:r>
          </a:p>
        </p:txBody>
      </p:sp>
      <p:sp>
        <p:nvSpPr>
          <p:cNvPr id="70" name="Firma FIG"/>
          <p:cNvSpPr/>
          <p:nvPr/>
        </p:nvSpPr>
        <p:spPr>
          <a:xfrm>
            <a:off x="6593914" y="2621280"/>
            <a:ext cx="253851"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FIG</a:t>
            </a:r>
          </a:p>
        </p:txBody>
      </p:sp>
      <p:pic>
        <p:nvPicPr>
          <p:cNvPr id="71" name="R1 Logo Firma" descr="OAI.png"/>
          <p:cNvPicPr>
            <a:picLocks noChangeAspect="1"/>
          </p:cNvPicPr>
          <p:nvPr/>
        </p:nvPicPr>
        <p:blipFill>
          <a:blip r:embed="rId9"/>
          <a:stretch>
            <a:fillRect/>
          </a:stretch>
        </p:blipFill>
        <p:spPr>
          <a:xfrm>
            <a:off x="6567221" y="3121453"/>
            <a:ext cx="307238" cy="304196"/>
          </a:xfrm>
          <a:prstGeom prst="rect">
            <a:avLst/>
          </a:prstGeom>
        </p:spPr>
      </p:pic>
      <p:sp>
        <p:nvSpPr>
          <p:cNvPr id="72" name="Name OpenAI"/>
          <p:cNvSpPr txBox="1"/>
          <p:nvPr/>
        </p:nvSpPr>
        <p:spPr>
          <a:xfrm>
            <a:off x="6562392" y="3479292"/>
            <a:ext cx="316894" cy="100584"/>
          </a:xfrm>
          <a:prstGeom prst="rect">
            <a:avLst/>
          </a:prstGeom>
          <a:noFill/>
        </p:spPr>
        <p:txBody>
          <a:bodyPr wrap="none" anchor="ctr" lIns="0" rIns="0" tIns="0" bIns="0">
            <a:spAutoFit/>
          </a:bodyPr>
          <a:lstStyle/>
          <a:p>
            <a:pPr algn="ctr"/>
            <a:r>
              <a:rPr sz="600" b="1" i="0">
                <a:solidFill>
                  <a:srgbClr val="222222"/>
                </a:solidFill>
                <a:latin typeface="Lato"/>
              </a:rPr>
              <a:t>OpenAI</a:t>
            </a:r>
          </a:p>
        </p:txBody>
      </p:sp>
      <p:sp>
        <p:nvSpPr>
          <p:cNvPr id="73" name="Firma XPEV"/>
          <p:cNvSpPr/>
          <p:nvPr/>
        </p:nvSpPr>
        <p:spPr>
          <a:xfrm>
            <a:off x="6543729" y="4303776"/>
            <a:ext cx="354220" cy="134112"/>
          </a:xfrm>
          <a:prstGeom prst="roundRect">
            <a:avLst>
              <a:gd name="adj" fmla="val 35000"/>
            </a:avLst>
          </a:prstGeom>
          <a:solidFill>
            <a:srgbClr val="E69F00"/>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XPEV</a:t>
            </a:r>
          </a:p>
        </p:txBody>
      </p:sp>
      <p:sp>
        <p:nvSpPr>
          <p:cNvPr id="74" name="Firma TSLA"/>
          <p:cNvSpPr/>
          <p:nvPr/>
        </p:nvSpPr>
        <p:spPr>
          <a:xfrm>
            <a:off x="6555308" y="5145024"/>
            <a:ext cx="331063" cy="134112"/>
          </a:xfrm>
          <a:prstGeom prst="roundRect">
            <a:avLst>
              <a:gd name="adj" fmla="val 35000"/>
            </a:avLst>
          </a:prstGeom>
          <a:solidFill>
            <a:srgbClr val="B3B3B3"/>
          </a:solidFill>
          <a:ln w="9525">
            <a:solidFill>
              <a:srgbClr val="FFFFFF"/>
            </a:solidFill>
          </a:ln>
          <a:effectLst/>
        </p:spPr>
        <p:style>
          <a:lnRef idx="1">
            <a:schemeClr val="accent1"/>
          </a:lnRef>
          <a:fillRef idx="3">
            <a:schemeClr val="accent1"/>
          </a:fillRef>
          <a:effectRef idx="2">
            <a:schemeClr val="accent1"/>
          </a:effectRef>
          <a:fontRef idx="minor">
            <a:schemeClr val="lt1"/>
          </a:fontRef>
        </p:style>
        <p:txBody>
          <a:bodyPr rtlCol="0" anchor="ctr" lIns="0" rIns="0" tIns="0" bIns="0" wrap="none"/>
          <a:lstStyle/>
          <a:p>
            <a:pPr algn="ctr"/>
            <a:r>
              <a:rPr sz="800" b="1">
                <a:solidFill>
                  <a:srgbClr val="000000"/>
                </a:solidFill>
                <a:latin typeface="Lato"/>
              </a:rPr>
              <a:t>TSLA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777240"/>
            <a:ext cx="4572000" cy="1280160"/>
          </a:xfrm>
          <a:prstGeom prst="rect">
            <a:avLst/>
          </a:prstGeom>
          <a:noFill/>
          <a:ln/>
        </p:spPr>
        <p:txBody>
          <a:bodyPr wrap="square" lIns="0" tIns="0" rIns="0" bIns="0" rtlCol="0" anchor="ctr"/>
          <a:lstStyle/>
          <a:p>
            <a:pPr marL="0" indent="0">
              <a:buNone/>
            </a:pPr>
            <a:r>
              <a:rPr lang="en-US" sz="6800" dirty="0">
                <a:solidFill>
                  <a:srgbClr val="1B1B1B"/>
                </a:solidFill>
                <a:latin typeface="Playfair Display" pitchFamily="34" charset="0"/>
                <a:ea typeface="Playfair Display" pitchFamily="34" charset="-122"/>
                <a:cs typeface="Playfair Display" pitchFamily="34" charset="-120"/>
              </a:rPr>
              <a:t>2026–2028</a:t>
            </a:r>
            <a:endParaRPr lang="en-US" sz="6800" dirty="0"/>
          </a:p>
        </p:txBody>
      </p:sp>
      <p:sp>
        <p:nvSpPr>
          <p:cNvPr id="6" name="Text 3"/>
          <p:cNvSpPr/>
          <p:nvPr/>
        </p:nvSpPr>
        <p:spPr>
          <a:xfrm>
            <a:off x="5394960" y="960120"/>
            <a:ext cx="612648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15 · Ausblick: Medizin &amp; Regulierung</a:t>
            </a:r>
            <a:endParaRPr lang="en-US" sz="1600" dirty="0"/>
          </a:p>
        </p:txBody>
      </p:sp>
      <p:sp>
        <p:nvSpPr>
          <p:cNvPr id="7" name="Text 4"/>
          <p:cNvSpPr/>
          <p:nvPr/>
        </p:nvSpPr>
        <p:spPr>
          <a:xfrm>
            <a:off x="5394960" y="1298448"/>
            <a:ext cx="6126480" cy="685800"/>
          </a:xfrm>
          <a:prstGeom prst="rect">
            <a:avLst/>
          </a:prstGeom>
          <a:noFill/>
          <a:ln/>
        </p:spPr>
        <p:txBody>
          <a:bodyPr wrap="square" lIns="0" tIns="0" rIns="0" bIns="0" rtlCol="0" anchor="ctr"/>
          <a:lstStyle/>
          <a:p>
            <a:pPr marL="0" indent="0">
              <a:buNone/>
            </a:pPr>
            <a:r>
              <a:rPr lang="en-US" sz="2700" dirty="0">
                <a:solidFill>
                  <a:srgbClr val="3D4C61"/>
                </a:solidFill>
                <a:latin typeface="Poppins SemiBold" pitchFamily="34" charset="0"/>
                <a:ea typeface="Poppins SemiBold" pitchFamily="34" charset="-122"/>
                <a:cs typeface="Poppins SemiBold" pitchFamily="34" charset="-120"/>
              </a:rPr>
              <a:t>Der Fahrplan steht</a:t>
            </a:r>
            <a:endParaRPr lang="en-US" sz="2700" dirty="0"/>
          </a:p>
        </p:txBody>
      </p:sp>
      <p:sp>
        <p:nvSpPr>
          <p:cNvPr id="8" name="Shape 5"/>
          <p:cNvSpPr/>
          <p:nvPr/>
        </p:nvSpPr>
        <p:spPr>
          <a:xfrm>
            <a:off x="1325880" y="3246120"/>
            <a:ext cx="10195560" cy="0"/>
          </a:xfrm>
          <a:prstGeom prst="line">
            <a:avLst/>
          </a:prstGeom>
          <a:noFill/>
          <a:ln w="50800">
            <a:solidFill>
              <a:srgbClr val="1B1B1B"/>
            </a:solidFill>
            <a:prstDash val="solid"/>
          </a:ln>
        </p:spPr>
        <p:txBody>
          <a:bodyPr/>
          <a:lstStyle/>
          <a:p>
            <a:endParaRPr lang="de-DE"/>
          </a:p>
        </p:txBody>
      </p:sp>
      <p:sp>
        <p:nvSpPr>
          <p:cNvPr id="9" name="Shape 24"/>
          <p:cNvSpPr/>
          <p:nvPr/>
        </p:nvSpPr>
        <p:spPr>
          <a:xfrm>
            <a:off x="9052560" y="3575304"/>
            <a:ext cx="548640" cy="585216"/>
          </a:xfrm>
          <a:prstGeom prst="upArrow">
            <a:avLst/>
          </a:prstGeom>
          <a:solidFill>
            <a:srgbClr val="E67E22"/>
          </a:solidFill>
          <a:ln/>
        </p:spPr>
        <p:txBody>
          <a:bodyPr/>
          <a:lstStyle/>
          <a:p>
            <a:endParaRPr lang="de-DE"/>
          </a:p>
        </p:txBody>
      </p:sp>
      <p:sp>
        <p:nvSpPr>
          <p:cNvPr id="10" name="Punkt 0"/>
          <p:cNvSpPr/>
          <p:nvPr/>
        </p:nvSpPr>
        <p:spPr>
          <a:xfrm>
            <a:off x="1901952" y="31363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11" name="Label 0"/>
          <p:cNvSpPr/>
          <p:nvPr/>
        </p:nvSpPr>
        <p:spPr>
          <a:xfrm>
            <a:off x="1298448" y="2029968"/>
            <a:ext cx="1426464" cy="1005840"/>
          </a:xfrm>
          <a:prstGeom prst="rect">
            <a:avLst/>
          </a:prstGeom>
          <a:noFill/>
          <a:ln>
            <a:noFill/>
          </a:ln>
        </p:spPr>
        <p:txBody>
          <a:bodyPr wrap="square" lIns="0" tIns="0" rIns="0" bIns="0" rtlCol="0" anchor="t"/>
          <a:lstStyle/>
          <a:p>
            <a:pPr marL="0" indent="0" algn="ctr">
              <a:buNone/>
            </a:pPr>
            <a:r>
              <a:rPr lang="de-DE" sz="1200" b="1" dirty="0">
                <a:solidFill>
                  <a:srgbClr val="3D4C61"/>
                </a:solidFill>
                <a:latin typeface="Poppins"/>
                <a:ea typeface="Poppins"/>
                <a:cs typeface="Poppins"/>
              </a:rPr>
              <a:t>seit 02.08.2026</a:t>
            </a:r>
          </a:p>
          <a:p>
            <a:pPr marL="0" indent="0" algn="ctr">
              <a:buNone/>
            </a:pPr>
            <a:r>
              <a:rPr lang="de-DE" sz="1100" dirty="0">
                <a:solidFill>
                  <a:srgbClr val="181818"/>
                </a:solidFill>
                <a:latin typeface="Poppins SemiBold"/>
                <a:ea typeface="Poppins SemiBold"/>
                <a:cs typeface="Poppins SemiBold"/>
              </a:rPr>
              <a:t>KI-Kennzeichnung</a:t>
            </a:r>
          </a:p>
          <a:p>
            <a:pPr marL="0" indent="0" algn="ctr">
              <a:buNone/>
            </a:pPr>
            <a:r>
              <a:rPr lang="de-DE" sz="1000" dirty="0">
                <a:solidFill>
                  <a:srgbClr val="595959"/>
                </a:solidFill>
                <a:latin typeface="Lato"/>
                <a:ea typeface="Lato"/>
                <a:cs typeface="Lato"/>
              </a:rPr>
              <a:t>Altsysteme bis 02.12.2026</a:t>
            </a:r>
          </a:p>
        </p:txBody>
      </p:sp>
      <p:sp>
        <p:nvSpPr>
          <p:cNvPr id="12" name="Punkt 1"/>
          <p:cNvSpPr/>
          <p:nvPr/>
        </p:nvSpPr>
        <p:spPr>
          <a:xfrm>
            <a:off x="3364992" y="31363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13" name="Label 1"/>
          <p:cNvSpPr/>
          <p:nvPr/>
        </p:nvSpPr>
        <p:spPr>
          <a:xfrm>
            <a:off x="2761488" y="2029968"/>
            <a:ext cx="1426464" cy="1005840"/>
          </a:xfrm>
          <a:prstGeom prst="rect">
            <a:avLst/>
          </a:prstGeom>
          <a:noFill/>
          <a:ln>
            <a:noFill/>
          </a:ln>
        </p:spPr>
        <p:txBody>
          <a:bodyPr wrap="square" lIns="0" tIns="0" rIns="0" bIns="0" rtlCol="0" anchor="t"/>
          <a:lstStyle/>
          <a:p>
            <a:pPr marL="0" indent="0" algn="ctr">
              <a:buNone/>
            </a:pPr>
            <a:r>
              <a:rPr lang="de-DE" sz="1200" b="1" dirty="0">
                <a:solidFill>
                  <a:srgbClr val="3D4C61"/>
                </a:solidFill>
                <a:latin typeface="Poppins"/>
                <a:ea typeface="Poppins"/>
                <a:cs typeface="Poppins"/>
              </a:rPr>
              <a:t>01.01.2027</a:t>
            </a:r>
          </a:p>
          <a:p>
            <a:pPr marL="0" indent="0" algn="ctr">
              <a:buNone/>
            </a:pPr>
            <a:r>
              <a:rPr lang="de-DE" sz="1100" dirty="0">
                <a:solidFill>
                  <a:srgbClr val="181818"/>
                </a:solidFill>
                <a:latin typeface="Poppins SemiBold"/>
                <a:ea typeface="Poppins SemiBold"/>
                <a:cs typeface="Poppins SemiBold"/>
              </a:rPr>
              <a:t>Colorado AI Act</a:t>
            </a:r>
          </a:p>
          <a:p>
            <a:pPr marL="0" indent="0" algn="ctr">
              <a:buNone/>
            </a:pPr>
            <a:r>
              <a:rPr lang="de-DE" sz="1000" dirty="0">
                <a:solidFill>
                  <a:srgbClr val="595959"/>
                </a:solidFill>
                <a:latin typeface="Lato"/>
                <a:ea typeface="Lato"/>
                <a:cs typeface="Lato"/>
              </a:rPr>
              <a:t>SB 26-189, USA</a:t>
            </a:r>
          </a:p>
        </p:txBody>
      </p:sp>
      <p:sp>
        <p:nvSpPr>
          <p:cNvPr id="14" name="Punkt 2"/>
          <p:cNvSpPr/>
          <p:nvPr/>
        </p:nvSpPr>
        <p:spPr>
          <a:xfrm>
            <a:off x="4828032" y="31363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15" name="Label 2"/>
          <p:cNvSpPr/>
          <p:nvPr/>
        </p:nvSpPr>
        <p:spPr>
          <a:xfrm>
            <a:off x="4224528" y="2029968"/>
            <a:ext cx="1426464" cy="1005840"/>
          </a:xfrm>
          <a:prstGeom prst="rect">
            <a:avLst/>
          </a:prstGeom>
          <a:noFill/>
          <a:ln>
            <a:noFill/>
          </a:ln>
        </p:spPr>
        <p:txBody>
          <a:bodyPr wrap="square" lIns="0" tIns="0" rIns="0" bIns="0" rtlCol="0" anchor="t"/>
          <a:lstStyle/>
          <a:p>
            <a:pPr marL="0" indent="0" algn="ctr">
              <a:buNone/>
            </a:pPr>
            <a:r>
              <a:rPr lang="de-DE" sz="1200" b="1" dirty="0">
                <a:solidFill>
                  <a:srgbClr val="3D4C61"/>
                </a:solidFill>
                <a:latin typeface="Poppins"/>
                <a:ea typeface="Poppins"/>
                <a:cs typeface="Poppins"/>
              </a:rPr>
              <a:t>26.03.2027</a:t>
            </a:r>
          </a:p>
          <a:p>
            <a:pPr marL="0" indent="0" algn="ctr">
              <a:buNone/>
            </a:pPr>
            <a:r>
              <a:rPr lang="de-DE" sz="1100" dirty="0">
                <a:solidFill>
                  <a:srgbClr val="181818"/>
                </a:solidFill>
                <a:latin typeface="Poppins SemiBold"/>
                <a:ea typeface="Poppins SemiBold"/>
                <a:cs typeface="Poppins SemiBold"/>
              </a:rPr>
              <a:t>EHDS gilt</a:t>
            </a:r>
          </a:p>
          <a:p>
            <a:pPr marL="0" indent="0" algn="ctr">
              <a:buNone/>
            </a:pPr>
            <a:r>
              <a:rPr lang="de-DE" sz="1000" dirty="0">
                <a:solidFill>
                  <a:srgbClr val="595959"/>
                </a:solidFill>
                <a:latin typeface="Lato"/>
                <a:ea typeface="Lato"/>
                <a:cs typeface="Lato"/>
              </a:rPr>
              <a:t>EU-Gesundheits-</a:t>
            </a:r>
          </a:p>
          <a:p>
            <a:pPr marL="0" indent="0" algn="ctr">
              <a:buNone/>
            </a:pPr>
            <a:r>
              <a:rPr lang="de-DE" sz="1000" dirty="0">
                <a:solidFill>
                  <a:srgbClr val="595959"/>
                </a:solidFill>
                <a:latin typeface="Lato"/>
                <a:ea typeface="Lato"/>
                <a:cs typeface="Lato"/>
              </a:rPr>
              <a:t>datenraum</a:t>
            </a:r>
          </a:p>
        </p:txBody>
      </p:sp>
      <p:sp>
        <p:nvSpPr>
          <p:cNvPr id="16" name="Punkt 3"/>
          <p:cNvSpPr/>
          <p:nvPr/>
        </p:nvSpPr>
        <p:spPr>
          <a:xfrm>
            <a:off x="6291072" y="3136392"/>
            <a:ext cx="219456" cy="219456"/>
          </a:xfrm>
          <a:prstGeom prst="ellipse">
            <a:avLst/>
          </a:prstGeom>
          <a:solidFill>
            <a:srgbClr val="FFFFFF"/>
          </a:solidFill>
          <a:ln w="28575">
            <a:solidFill>
              <a:srgbClr val="8C9AAE"/>
            </a:solidFill>
            <a:prstDash val="dash"/>
          </a:ln>
        </p:spPr>
        <p:txBody>
          <a:bodyPr wrap="square" lIns="0" tIns="0" rIns="0" bIns="0" rtlCol="0" anchor="t"/>
          <a:lstStyle/>
          <a:p>
            <a:endParaRPr lang="de-DE"/>
          </a:p>
        </p:txBody>
      </p:sp>
      <p:sp>
        <p:nvSpPr>
          <p:cNvPr id="17" name="Label 3"/>
          <p:cNvSpPr/>
          <p:nvPr/>
        </p:nvSpPr>
        <p:spPr>
          <a:xfrm>
            <a:off x="5687568" y="2029968"/>
            <a:ext cx="1426464" cy="1005840"/>
          </a:xfrm>
          <a:prstGeom prst="rect">
            <a:avLst/>
          </a:prstGeom>
          <a:noFill/>
          <a:ln>
            <a:noFill/>
          </a:ln>
        </p:spPr>
        <p:txBody>
          <a:bodyPr wrap="square" lIns="0" tIns="0" rIns="0" bIns="0" rtlCol="0" anchor="t"/>
          <a:lstStyle/>
          <a:p>
            <a:pPr marL="0" indent="0" algn="ctr">
              <a:buNone/>
            </a:pPr>
            <a:r>
              <a:rPr lang="de-DE" sz="1200" b="1" dirty="0">
                <a:solidFill>
                  <a:srgbClr val="8C9AAE"/>
                </a:solidFill>
                <a:latin typeface="Poppins"/>
                <a:ea typeface="Poppins"/>
                <a:cs typeface="Poppins"/>
              </a:rPr>
              <a:t>FY 2027</a:t>
            </a:r>
          </a:p>
          <a:p>
            <a:pPr marL="0" indent="0" algn="ctr">
              <a:buNone/>
            </a:pPr>
            <a:r>
              <a:rPr lang="de-DE" sz="1100" dirty="0">
                <a:solidFill>
                  <a:srgbClr val="595959"/>
                </a:solidFill>
                <a:latin typeface="Poppins SemiBold"/>
                <a:ea typeface="Poppins SemiBold"/>
                <a:cs typeface="Poppins SemiBold"/>
              </a:rPr>
              <a:t>FDA-Leitlinie</a:t>
            </a:r>
          </a:p>
          <a:p>
            <a:pPr marL="0" indent="0" algn="ctr">
              <a:buNone/>
            </a:pPr>
            <a:r>
              <a:rPr lang="de-DE" sz="1000" dirty="0">
                <a:solidFill>
                  <a:srgbClr val="808080"/>
                </a:solidFill>
                <a:latin typeface="Lato"/>
                <a:ea typeface="Lato"/>
                <a:cs typeface="Lato"/>
              </a:rPr>
              <a:t>generative KI in</a:t>
            </a:r>
          </a:p>
          <a:p>
            <a:pPr marL="0" indent="0" algn="ctr">
              <a:buNone/>
            </a:pPr>
            <a:r>
              <a:rPr lang="de-DE" sz="1000" dirty="0">
                <a:solidFill>
                  <a:srgbClr val="808080"/>
                </a:solidFill>
                <a:latin typeface="Lato"/>
                <a:ea typeface="Lato"/>
                <a:cs typeface="Lato"/>
              </a:rPr>
              <a:t>Medizinprodukten</a:t>
            </a:r>
          </a:p>
          <a:p>
            <a:pPr marL="0" indent="0" algn="ctr">
              <a:buNone/>
            </a:pPr>
            <a:r>
              <a:rPr lang="de-DE" sz="1000" i="1" dirty="0">
                <a:solidFill>
                  <a:srgbClr val="808080"/>
                </a:solidFill>
                <a:latin typeface="Lato"/>
                <a:ea typeface="Lato"/>
                <a:cs typeface="Lato"/>
              </a:rPr>
              <a:t>Plan</a:t>
            </a:r>
          </a:p>
        </p:txBody>
      </p:sp>
      <p:sp>
        <p:nvSpPr>
          <p:cNvPr id="18" name="Punkt 4"/>
          <p:cNvSpPr/>
          <p:nvPr/>
        </p:nvSpPr>
        <p:spPr>
          <a:xfrm>
            <a:off x="7754112" y="31363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19" name="Label 4"/>
          <p:cNvSpPr/>
          <p:nvPr/>
        </p:nvSpPr>
        <p:spPr>
          <a:xfrm>
            <a:off x="7150608" y="2029968"/>
            <a:ext cx="1426464" cy="1005840"/>
          </a:xfrm>
          <a:prstGeom prst="rect">
            <a:avLst/>
          </a:prstGeom>
          <a:noFill/>
          <a:ln>
            <a:noFill/>
          </a:ln>
        </p:spPr>
        <p:txBody>
          <a:bodyPr wrap="square" lIns="0" tIns="0" rIns="0" bIns="0" rtlCol="0" anchor="t"/>
          <a:lstStyle/>
          <a:p>
            <a:pPr marL="0" indent="0" algn="ctr">
              <a:buNone/>
            </a:pPr>
            <a:r>
              <a:rPr lang="de-DE" sz="1200" b="1" dirty="0">
                <a:solidFill>
                  <a:srgbClr val="3D4C61"/>
                </a:solidFill>
                <a:latin typeface="Poppins"/>
                <a:ea typeface="Poppins"/>
                <a:cs typeface="Poppins"/>
              </a:rPr>
              <a:t>02.12.2027</a:t>
            </a:r>
          </a:p>
          <a:p>
            <a:pPr marL="0" indent="0" algn="ctr">
              <a:buNone/>
            </a:pPr>
            <a:r>
              <a:rPr lang="de-DE" sz="1100" dirty="0">
                <a:solidFill>
                  <a:srgbClr val="181818"/>
                </a:solidFill>
                <a:latin typeface="Poppins SemiBold"/>
                <a:ea typeface="Poppins SemiBold"/>
                <a:cs typeface="Poppins SemiBold"/>
              </a:rPr>
              <a:t>AI Act Anhang III</a:t>
            </a:r>
          </a:p>
          <a:p>
            <a:pPr marL="0" indent="0" algn="ctr">
              <a:buNone/>
            </a:pPr>
            <a:r>
              <a:rPr lang="de-DE" sz="1000" dirty="0">
                <a:solidFill>
                  <a:srgbClr val="595959"/>
                </a:solidFill>
                <a:latin typeface="Lato"/>
                <a:ea typeface="Lato"/>
                <a:cs typeface="Lato"/>
              </a:rPr>
              <a:t>Hochrisiko: Bildung,</a:t>
            </a:r>
          </a:p>
          <a:p>
            <a:pPr marL="0" indent="0" algn="ctr">
              <a:buNone/>
            </a:pPr>
            <a:r>
              <a:rPr lang="de-DE" sz="1000" dirty="0">
                <a:solidFill>
                  <a:srgbClr val="595959"/>
                </a:solidFill>
                <a:latin typeface="Lato"/>
                <a:ea typeface="Lato"/>
                <a:cs typeface="Lato"/>
              </a:rPr>
              <a:t>Arbeit, Kredit</a:t>
            </a:r>
          </a:p>
        </p:txBody>
      </p:sp>
      <p:sp>
        <p:nvSpPr>
          <p:cNvPr id="20" name="Medizin Rahmen"/>
          <p:cNvSpPr/>
          <p:nvPr/>
        </p:nvSpPr>
        <p:spPr>
          <a:xfrm>
            <a:off x="8631936" y="2029968"/>
            <a:ext cx="1389888" cy="914400"/>
          </a:xfrm>
          <a:prstGeom prst="roundRect">
            <a:avLst>
              <a:gd name="adj" fmla="val 12000"/>
            </a:avLst>
          </a:prstGeom>
          <a:solidFill>
            <a:srgbClr val="FDF2E9"/>
          </a:solidFill>
          <a:ln w="25400">
            <a:solidFill>
              <a:srgbClr val="E67E22"/>
            </a:solidFill>
            <a:prstDash val="solid"/>
          </a:ln>
        </p:spPr>
        <p:txBody>
          <a:bodyPr wrap="square" lIns="0" tIns="0" rIns="0" bIns="0" rtlCol="0" anchor="t"/>
          <a:lstStyle/>
          <a:p>
            <a:endParaRPr lang="de-DE"/>
          </a:p>
        </p:txBody>
      </p:sp>
      <p:sp>
        <p:nvSpPr>
          <p:cNvPr id="21" name="Medizin Label"/>
          <p:cNvSpPr/>
          <p:nvPr/>
        </p:nvSpPr>
        <p:spPr>
          <a:xfrm>
            <a:off x="8668512" y="2075688"/>
            <a:ext cx="1316736" cy="841248"/>
          </a:xfrm>
          <a:prstGeom prst="rect">
            <a:avLst/>
          </a:prstGeom>
          <a:noFill/>
          <a:ln>
            <a:noFill/>
          </a:ln>
        </p:spPr>
        <p:txBody>
          <a:bodyPr wrap="square" lIns="0" tIns="0" rIns="0" bIns="0" rtlCol="0" anchor="ctr"/>
          <a:lstStyle/>
          <a:p>
            <a:pPr marL="0" indent="0" algn="ctr">
              <a:buNone/>
            </a:pPr>
            <a:r>
              <a:rPr lang="de-DE" sz="1300" b="1" dirty="0">
                <a:solidFill>
                  <a:srgbClr val="E67E22"/>
                </a:solidFill>
                <a:latin typeface="Poppins"/>
                <a:ea typeface="Poppins"/>
                <a:cs typeface="Poppins"/>
              </a:rPr>
              <a:t>02.08.2028</a:t>
            </a:r>
          </a:p>
          <a:p>
            <a:pPr marL="0" indent="0" algn="ctr">
              <a:buNone/>
            </a:pPr>
            <a:r>
              <a:rPr lang="de-DE" sz="1100" dirty="0">
                <a:solidFill>
                  <a:srgbClr val="181818"/>
                </a:solidFill>
                <a:latin typeface="Poppins SemiBold"/>
                <a:ea typeface="Poppins SemiBold"/>
                <a:cs typeface="Poppins SemiBold"/>
              </a:rPr>
              <a:t>AI Act:</a:t>
            </a:r>
          </a:p>
          <a:p>
            <a:pPr marL="0" indent="0" algn="ctr">
              <a:buNone/>
            </a:pPr>
            <a:r>
              <a:rPr lang="de-DE" sz="1100" dirty="0">
                <a:solidFill>
                  <a:srgbClr val="181818"/>
                </a:solidFill>
                <a:latin typeface="Poppins SemiBold"/>
                <a:ea typeface="Poppins SemiBold"/>
                <a:cs typeface="Poppins SemiBold"/>
              </a:rPr>
              <a:t>Medizinprodukte</a:t>
            </a:r>
          </a:p>
        </p:txBody>
      </p:sp>
      <p:sp>
        <p:nvSpPr>
          <p:cNvPr id="22" name="Medizin Punkt ring"/>
          <p:cNvSpPr/>
          <p:nvPr/>
        </p:nvSpPr>
        <p:spPr>
          <a:xfrm>
            <a:off x="9052560" y="2971800"/>
            <a:ext cx="548640" cy="548640"/>
          </a:xfrm>
          <a:prstGeom prst="ellipse">
            <a:avLst/>
          </a:prstGeom>
          <a:solidFill>
            <a:srgbClr val="E67E22"/>
          </a:solidFill>
          <a:ln w="19050">
            <a:solidFill>
              <a:srgbClr val="FFFFFF"/>
            </a:solidFill>
            <a:prstDash val="solid"/>
          </a:ln>
        </p:spPr>
        <p:txBody>
          <a:bodyPr wrap="square" lIns="0" tIns="0" rIns="0" bIns="0" rtlCol="0" anchor="t"/>
          <a:lstStyle/>
          <a:p>
            <a:endParaRPr lang="de-DE"/>
          </a:p>
        </p:txBody>
      </p:sp>
      <p:sp>
        <p:nvSpPr>
          <p:cNvPr id="23" name="Medizin Punkt cross"/>
          <p:cNvSpPr/>
          <p:nvPr/>
        </p:nvSpPr>
        <p:spPr>
          <a:xfrm>
            <a:off x="9156802" y="3076042"/>
            <a:ext cx="340157" cy="340157"/>
          </a:xfrm>
          <a:prstGeom prst="plus">
            <a:avLst>
              <a:gd name="adj" fmla="val 32000"/>
            </a:avLst>
          </a:prstGeom>
          <a:solidFill>
            <a:srgbClr val="FFFFFF"/>
          </a:solidFill>
          <a:ln>
            <a:noFill/>
          </a:ln>
        </p:spPr>
        <p:txBody>
          <a:bodyPr wrap="square" lIns="0" tIns="0" rIns="0" bIns="0" rtlCol="0" anchor="t"/>
          <a:lstStyle/>
          <a:p>
            <a:endParaRPr lang="de-DE"/>
          </a:p>
        </p:txBody>
      </p:sp>
      <p:sp>
        <p:nvSpPr>
          <p:cNvPr id="24" name="Punkt 6"/>
          <p:cNvSpPr/>
          <p:nvPr/>
        </p:nvSpPr>
        <p:spPr>
          <a:xfrm>
            <a:off x="10680192" y="3136392"/>
            <a:ext cx="219456" cy="219456"/>
          </a:xfrm>
          <a:prstGeom prst="ellipse">
            <a:avLst/>
          </a:prstGeom>
          <a:solidFill>
            <a:srgbClr val="FFFFFF"/>
          </a:solidFill>
          <a:ln w="38100">
            <a:solidFill>
              <a:srgbClr val="3D4C61"/>
            </a:solidFill>
            <a:prstDash val="solid"/>
          </a:ln>
        </p:spPr>
        <p:txBody>
          <a:bodyPr wrap="square" lIns="0" tIns="0" rIns="0" bIns="0" rtlCol="0" anchor="t"/>
          <a:lstStyle/>
          <a:p>
            <a:endParaRPr lang="de-DE"/>
          </a:p>
        </p:txBody>
      </p:sp>
      <p:sp>
        <p:nvSpPr>
          <p:cNvPr id="25" name="Label 6"/>
          <p:cNvSpPr/>
          <p:nvPr/>
        </p:nvSpPr>
        <p:spPr>
          <a:xfrm>
            <a:off x="10076688" y="2029968"/>
            <a:ext cx="1426464" cy="1005840"/>
          </a:xfrm>
          <a:prstGeom prst="rect">
            <a:avLst/>
          </a:prstGeom>
          <a:noFill/>
          <a:ln>
            <a:noFill/>
          </a:ln>
        </p:spPr>
        <p:txBody>
          <a:bodyPr wrap="square" lIns="0" tIns="0" rIns="0" bIns="0" rtlCol="0" anchor="t"/>
          <a:lstStyle/>
          <a:p>
            <a:pPr marL="0" indent="0" algn="ctr">
              <a:buNone/>
            </a:pPr>
            <a:r>
              <a:rPr lang="de-DE" sz="1200" b="1" dirty="0">
                <a:solidFill>
                  <a:srgbClr val="3D4C61"/>
                </a:solidFill>
                <a:latin typeface="Poppins"/>
                <a:ea typeface="Poppins"/>
                <a:cs typeface="Poppins"/>
              </a:rPr>
              <a:t>2029 / 2031</a:t>
            </a:r>
          </a:p>
          <a:p>
            <a:pPr marL="0" indent="0" algn="ctr">
              <a:buNone/>
            </a:pPr>
            <a:r>
              <a:rPr lang="de-DE" sz="1100" dirty="0">
                <a:solidFill>
                  <a:srgbClr val="181818"/>
                </a:solidFill>
                <a:latin typeface="Poppins SemiBold"/>
                <a:ea typeface="Poppins SemiBold"/>
                <a:cs typeface="Poppins SemiBold"/>
              </a:rPr>
              <a:t>EHDS-Stufen</a:t>
            </a:r>
          </a:p>
          <a:p>
            <a:pPr marL="0" indent="0" algn="ctr">
              <a:buNone/>
            </a:pPr>
            <a:r>
              <a:rPr lang="de-DE" sz="1000" dirty="0">
                <a:solidFill>
                  <a:srgbClr val="595959"/>
                </a:solidFill>
                <a:latin typeface="Lato"/>
                <a:ea typeface="Lato"/>
                <a:cs typeface="Lato"/>
              </a:rPr>
              <a:t>2029 Kurzakte, E-Rezept</a:t>
            </a:r>
          </a:p>
          <a:p>
            <a:pPr marL="0" indent="0" algn="ctr">
              <a:buNone/>
            </a:pPr>
            <a:r>
              <a:rPr lang="de-DE" sz="1000" dirty="0">
                <a:solidFill>
                  <a:srgbClr val="595959"/>
                </a:solidFill>
                <a:latin typeface="Lato"/>
                <a:ea typeface="Lato"/>
                <a:cs typeface="Lato"/>
              </a:rPr>
              <a:t>2031 Bild, Labor, Briefe</a:t>
            </a:r>
          </a:p>
        </p:txBody>
      </p:sp>
      <p:sp>
        <p:nvSpPr>
          <p:cNvPr id="26" name="Badge Kreis"/>
          <p:cNvSpPr/>
          <p:nvPr/>
        </p:nvSpPr>
        <p:spPr>
          <a:xfrm>
            <a:off x="685800" y="2971800"/>
            <a:ext cx="548640" cy="548640"/>
          </a:xfrm>
          <a:prstGeom prst="ellipse">
            <a:avLst/>
          </a:prstGeom>
          <a:solidFill>
            <a:srgbClr val="FFFFFF"/>
          </a:solidFill>
          <a:ln w="19050">
            <a:solidFill>
              <a:srgbClr val="D9D9D9"/>
            </a:solidFill>
            <a:prstDash val="solid"/>
          </a:ln>
        </p:spPr>
        <p:txBody>
          <a:bodyPr wrap="square" lIns="0" tIns="0" rIns="0" bIns="0" rtlCol="0" anchor="t"/>
          <a:lstStyle/>
          <a:p>
            <a:endParaRPr lang="de-DE"/>
          </a:p>
        </p:txBody>
      </p:sp>
      <p:sp>
        <p:nvSpPr>
          <p:cNvPr id="27" name="Badge Text"/>
          <p:cNvSpPr/>
          <p:nvPr/>
        </p:nvSpPr>
        <p:spPr>
          <a:xfrm>
            <a:off x="685800" y="2971800"/>
            <a:ext cx="548640" cy="548640"/>
          </a:xfrm>
          <a:prstGeom prst="rect">
            <a:avLst/>
          </a:prstGeom>
          <a:noFill/>
          <a:ln>
            <a:noFill/>
          </a:ln>
        </p:spPr>
        <p:txBody>
          <a:bodyPr wrap="square" lIns="0" tIns="0" rIns="0" bIns="0" rtlCol="0" anchor="ctr"/>
          <a:lstStyle/>
          <a:p>
            <a:pPr marL="0" indent="0" algn="ctr">
              <a:buNone/>
            </a:pPr>
            <a:r>
              <a:rPr lang="de-DE" sz="1800" dirty="0">
                <a:solidFill>
                  <a:srgbClr val="3D4C61"/>
                </a:solidFill>
                <a:latin typeface="Playfair Display"/>
                <a:ea typeface="Playfair Display"/>
                <a:cs typeface="Playfair Display"/>
              </a:rPr>
              <a:t>§</a:t>
            </a:r>
          </a:p>
        </p:txBody>
      </p:sp>
      <p:sp>
        <p:nvSpPr>
          <p:cNvPr id="28" name="Box"/>
          <p:cNvSpPr/>
          <p:nvPr/>
        </p:nvSpPr>
        <p:spPr>
          <a:xfrm>
            <a:off x="685800" y="4160520"/>
            <a:ext cx="10835640" cy="1965960"/>
          </a:xfrm>
          <a:prstGeom prst="rect">
            <a:avLst/>
          </a:prstGeom>
          <a:solidFill>
            <a:srgbClr val="3D4C61"/>
          </a:solidFill>
          <a:ln w="31750">
            <a:solidFill>
              <a:srgbClr val="E67E22"/>
            </a:solidFill>
            <a:prstDash val="solid"/>
          </a:ln>
        </p:spPr>
        <p:txBody>
          <a:bodyPr wrap="square" lIns="0" tIns="0" rIns="0" bIns="0" rtlCol="0" anchor="t"/>
          <a:lstStyle/>
          <a:p>
            <a:endParaRPr lang="de-DE"/>
          </a:p>
        </p:txBody>
      </p:sp>
      <p:sp>
        <p:nvSpPr>
          <p:cNvPr id="29" name="Box Balken"/>
          <p:cNvSpPr/>
          <p:nvPr/>
        </p:nvSpPr>
        <p:spPr>
          <a:xfrm>
            <a:off x="685800" y="4160520"/>
            <a:ext cx="128016" cy="1965960"/>
          </a:xfrm>
          <a:prstGeom prst="rect">
            <a:avLst/>
          </a:prstGeom>
          <a:solidFill>
            <a:srgbClr val="E67E22"/>
          </a:solidFill>
          <a:ln>
            <a:noFill/>
          </a:ln>
        </p:spPr>
        <p:txBody>
          <a:bodyPr wrap="square" lIns="0" tIns="0" rIns="0" bIns="0" rtlCol="0" anchor="t"/>
          <a:lstStyle/>
          <a:p>
            <a:endParaRPr lang="de-DE"/>
          </a:p>
        </p:txBody>
      </p:sp>
      <p:sp>
        <p:nvSpPr>
          <p:cNvPr id="30" name="Box Kreuz ring"/>
          <p:cNvSpPr/>
          <p:nvPr/>
        </p:nvSpPr>
        <p:spPr>
          <a:xfrm>
            <a:off x="1088136" y="4315968"/>
            <a:ext cx="384048" cy="384048"/>
          </a:xfrm>
          <a:prstGeom prst="ellipse">
            <a:avLst/>
          </a:prstGeom>
          <a:solidFill>
            <a:srgbClr val="E67E22"/>
          </a:solidFill>
          <a:ln>
            <a:noFill/>
          </a:ln>
        </p:spPr>
        <p:txBody>
          <a:bodyPr wrap="square" lIns="0" tIns="0" rIns="0" bIns="0" rtlCol="0" anchor="t"/>
          <a:lstStyle/>
          <a:p>
            <a:endParaRPr lang="de-DE"/>
          </a:p>
        </p:txBody>
      </p:sp>
      <p:sp>
        <p:nvSpPr>
          <p:cNvPr id="31" name="Box Kreuz cross"/>
          <p:cNvSpPr/>
          <p:nvPr/>
        </p:nvSpPr>
        <p:spPr>
          <a:xfrm>
            <a:off x="1161105" y="4388937"/>
            <a:ext cx="238110" cy="238110"/>
          </a:xfrm>
          <a:prstGeom prst="plus">
            <a:avLst>
              <a:gd name="adj" fmla="val 32000"/>
            </a:avLst>
          </a:prstGeom>
          <a:solidFill>
            <a:srgbClr val="FFFFFF"/>
          </a:solidFill>
          <a:ln>
            <a:noFill/>
          </a:ln>
        </p:spPr>
        <p:txBody>
          <a:bodyPr wrap="square" lIns="0" tIns="0" rIns="0" bIns="0" rtlCol="0" anchor="t"/>
          <a:lstStyle/>
          <a:p>
            <a:endParaRPr lang="de-DE"/>
          </a:p>
        </p:txBody>
      </p:sp>
      <p:sp>
        <p:nvSpPr>
          <p:cNvPr id="32" name="Box Titel"/>
          <p:cNvSpPr/>
          <p:nvPr/>
        </p:nvSpPr>
        <p:spPr>
          <a:xfrm>
            <a:off x="1600200" y="4325112"/>
            <a:ext cx="6583680" cy="365760"/>
          </a:xfrm>
          <a:prstGeom prst="rect">
            <a:avLst/>
          </a:prstGeom>
          <a:noFill/>
          <a:ln>
            <a:noFill/>
          </a:ln>
        </p:spPr>
        <p:txBody>
          <a:bodyPr wrap="square" lIns="0" tIns="0" rIns="0" bIns="0" rtlCol="0" anchor="ctr"/>
          <a:lstStyle/>
          <a:p>
            <a:pPr marL="0" indent="0" algn="l">
              <a:buNone/>
            </a:pPr>
            <a:r>
              <a:rPr lang="de-DE" sz="1500" dirty="0">
                <a:solidFill>
                  <a:srgbClr val="FFFFFF"/>
                </a:solidFill>
                <a:latin typeface="Poppins SemiBold"/>
                <a:ea typeface="Poppins SemiBold"/>
                <a:cs typeface="Poppins SemiBold"/>
              </a:rPr>
              <a:t>AI Act: Pflichten für KI in Medizinprodukten ab 02.08.2028</a:t>
            </a:r>
          </a:p>
        </p:txBody>
      </p:sp>
      <p:sp>
        <p:nvSpPr>
          <p:cNvPr id="33" name="Box Erklaerung"/>
          <p:cNvSpPr/>
          <p:nvPr/>
        </p:nvSpPr>
        <p:spPr>
          <a:xfrm>
            <a:off x="1097280" y="4764024"/>
            <a:ext cx="6949440" cy="1280160"/>
          </a:xfrm>
          <a:prstGeom prst="rect">
            <a:avLst/>
          </a:prstGeom>
          <a:noFill/>
          <a:ln>
            <a:noFill/>
          </a:ln>
        </p:spPr>
        <p:txBody>
          <a:bodyPr wrap="square" lIns="0" tIns="0" rIns="0" bIns="0" rtlCol="0" anchor="t"/>
          <a:lstStyle/>
          <a:p>
            <a:pPr marL="0" indent="0" algn="l">
              <a:buNone/>
            </a:pPr>
            <a:r>
              <a:rPr lang="de-DE" sz="1250" dirty="0">
                <a:solidFill>
                  <a:srgbClr val="FFFFFF"/>
                </a:solidFill>
                <a:latin typeface="Lato"/>
                <a:ea typeface="Lato"/>
                <a:cs typeface="Lato"/>
              </a:rPr>
              <a:t>Ab dem 2. August 2028 gilt KI in Medizinprodukten nach dem EU AI Act als Hochrisiko-KI. Hersteller müssen dann zusätzlich zur MDR-Zertifizierung Risikomanagement, Datenqualität, Protokollierung, Transparenz und menschliche Aufsicht nachweisen; die Prüfung läuft über die Benannten Stellen im MDR-Verfahren. Für Praxen heißt das: Diagnose- und Befund-KI kommt nur noch mit diesem doppelten Nachweis auf den Markt.</a:t>
            </a:r>
          </a:p>
        </p:txBody>
      </p:sp>
      <p:sp>
        <p:nvSpPr>
          <p:cNvPr id="34" name="Box Trenner"/>
          <p:cNvSpPr/>
          <p:nvPr/>
        </p:nvSpPr>
        <p:spPr>
          <a:xfrm>
            <a:off x="8321040" y="4434840"/>
            <a:ext cx="0" cy="1417320"/>
          </a:xfrm>
          <a:prstGeom prst="line">
            <a:avLst/>
          </a:prstGeom>
          <a:noFill/>
          <a:ln w="12700">
            <a:solidFill>
              <a:srgbClr val="8C9AAE"/>
            </a:solidFill>
            <a:prstDash val="solid"/>
          </a:ln>
        </p:spPr>
        <p:txBody>
          <a:bodyPr wrap="square" lIns="0" tIns="0" rIns="0" bIns="0" rtlCol="0" anchor="t"/>
          <a:lstStyle/>
          <a:p>
            <a:endParaRPr lang="de-DE"/>
          </a:p>
        </p:txBody>
      </p:sp>
      <p:sp>
        <p:nvSpPr>
          <p:cNvPr id="35" name="Box Rechts"/>
          <p:cNvSpPr/>
          <p:nvPr/>
        </p:nvSpPr>
        <p:spPr>
          <a:xfrm>
            <a:off x="8549640" y="4389120"/>
            <a:ext cx="2788920" cy="1554480"/>
          </a:xfrm>
          <a:prstGeom prst="rect">
            <a:avLst/>
          </a:prstGeom>
          <a:noFill/>
          <a:ln>
            <a:noFill/>
          </a:ln>
        </p:spPr>
        <p:txBody>
          <a:bodyPr wrap="square" lIns="0" tIns="0" rIns="0" bIns="0" rtlCol="0" anchor="ctr"/>
          <a:lstStyle/>
          <a:p>
            <a:pPr marL="0" indent="0" algn="l">
              <a:buNone/>
            </a:pPr>
            <a:r>
              <a:rPr lang="de-DE" sz="1400" dirty="0">
                <a:solidFill>
                  <a:srgbClr val="E67E22"/>
                </a:solidFill>
                <a:latin typeface="Poppins SemiBold"/>
                <a:ea typeface="Poppins SemiBold"/>
                <a:cs typeface="Poppins SemiBold"/>
              </a:rPr>
              <a:t>Anhang I · MDR / IVDR</a:t>
            </a:r>
          </a:p>
          <a:p>
            <a:pPr marL="0" indent="0" algn="l">
              <a:buNone/>
            </a:pPr>
            <a:r>
              <a:rPr lang="de-DE" sz="1150" dirty="0">
                <a:solidFill>
                  <a:srgbClr val="D2D3D5"/>
                </a:solidFill>
                <a:latin typeface="Lato"/>
                <a:ea typeface="Lato"/>
                <a:cs typeface="Lato"/>
              </a:rPr>
              <a:t>Konformitätsbewertung im MDR/IVDR-Verfahren integriert</a:t>
            </a:r>
          </a:p>
          <a:p>
            <a:pPr marL="0" indent="0" algn="l">
              <a:buNone/>
            </a:pPr>
            <a:r>
              <a:rPr lang="de-DE" sz="1150" dirty="0">
                <a:solidFill>
                  <a:srgbClr val="D2D3D5"/>
                </a:solidFill>
                <a:latin typeface="Lato"/>
                <a:ea typeface="Lato"/>
                <a:cs typeface="Lato"/>
              </a:rPr>
              <a:t>Verschoben von Aug 2027 auf 2028: Digital-Omnibus, VO (EU) 2026/1744</a:t>
            </a:r>
          </a:p>
        </p:txBody>
      </p:sp>
      <p:sp>
        <p:nvSpPr>
          <p:cNvPr id="36" name="Shape 31"/>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37" name="Shape 32"/>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38" name="Text 33"/>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9" name="Shape 34"/>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40" name="Text 35"/>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41" name="Shape 36"/>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42" name="Text 37"/>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43" name="Shape 38"/>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44" name="Text 39"/>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45" name="Shape 40"/>
          <p:cNvSpPr/>
          <p:nvPr/>
        </p:nvSpPr>
        <p:spPr>
          <a:xfrm>
            <a:off x="8692848" y="6359652"/>
            <a:ext cx="82296" cy="82296"/>
          </a:xfrm>
          <a:prstGeom prst="ellipse">
            <a:avLst/>
          </a:prstGeom>
          <a:solidFill>
            <a:srgbClr val="D62828"/>
          </a:solidFill>
          <a:ln/>
        </p:spPr>
        <p:txBody>
          <a:bodyPr/>
          <a:lstStyle/>
          <a:p>
            <a:endParaRPr lang="de-DE"/>
          </a:p>
        </p:txBody>
      </p:sp>
      <p:sp>
        <p:nvSpPr>
          <p:cNvPr id="46" name="Shape 41"/>
          <p:cNvSpPr/>
          <p:nvPr/>
        </p:nvSpPr>
        <p:spPr>
          <a:xfrm>
            <a:off x="10255910" y="6364224"/>
            <a:ext cx="488290" cy="73152"/>
          </a:xfrm>
          <a:prstGeom prst="rect">
            <a:avLst/>
          </a:prstGeom>
          <a:solidFill>
            <a:srgbClr val="3D4C61"/>
          </a:solidFill>
          <a:ln/>
        </p:spPr>
        <p:txBody>
          <a:bodyPr/>
          <a:lstStyle/>
          <a:p>
            <a:endParaRPr lang="de-DE"/>
          </a:p>
        </p:txBody>
      </p:sp>
      <p:sp>
        <p:nvSpPr>
          <p:cNvPr id="47" name="Text 42"/>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31</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3" name="Shape 0"/>
          <p:cNvSpPr/>
          <p:nvPr/>
        </p:nvSpPr>
        <p:spPr>
          <a:xfrm>
            <a:off x="2148840" y="569671"/>
            <a:ext cx="8622792" cy="0"/>
          </a:xfrm>
          <a:prstGeom prst="line">
            <a:avLst/>
          </a:prstGeom>
          <a:noFill/>
          <a:ln w="6350">
            <a:solidFill>
              <a:srgbClr val="3D4C61"/>
            </a:solidFill>
            <a:prstDash val="solid"/>
          </a:ln>
        </p:spPr>
        <p:txBody>
          <a:bodyPr/>
          <a:lstStyle/>
          <a:p>
            <a:endParaRPr lang="de-DE"/>
          </a:p>
        </p:txBody>
      </p:sp>
      <p:sp>
        <p:nvSpPr>
          <p:cNvPr id="4" name="Text 1"/>
          <p:cNvSpPr/>
          <p:nvPr/>
        </p:nvSpPr>
        <p:spPr>
          <a:xfrm>
            <a:off x="502920" y="448056"/>
            <a:ext cx="1463040" cy="230429"/>
          </a:xfrm>
          <a:prstGeom prst="rect">
            <a:avLst/>
          </a:prstGeom>
          <a:noFill/>
          <a:ln/>
        </p:spPr>
        <p:txBody>
          <a:bodyPr wrap="none" lIns="0" tIns="0" rIns="0" bIns="0" rtlCol="0" anchor="t"/>
          <a:lstStyle/>
          <a:p>
            <a:pPr marL="0" indent="0">
              <a:buNone/>
            </a:pPr>
            <a:r>
              <a:rPr lang="en-US" sz="900" dirty="0">
                <a:solidFill>
                  <a:srgbClr val="595959"/>
                </a:solidFill>
                <a:latin typeface="Poppins" pitchFamily="34" charset="0"/>
                <a:ea typeface="Poppins" pitchFamily="34" charset="-122"/>
                <a:cs typeface="Poppins" pitchFamily="34" charset="-120"/>
              </a:rPr>
              <a:t>Vom Rechnen zum Denken.</a:t>
            </a:r>
            <a:endParaRPr lang="en-US" sz="900" dirty="0"/>
          </a:p>
        </p:txBody>
      </p:sp>
      <p:sp>
        <p:nvSpPr>
          <p:cNvPr id="5" name="Text 2"/>
          <p:cNvSpPr/>
          <p:nvPr/>
        </p:nvSpPr>
        <p:spPr>
          <a:xfrm>
            <a:off x="685800" y="868680"/>
            <a:ext cx="7315200" cy="338328"/>
          </a:xfrm>
          <a:prstGeom prst="rect">
            <a:avLst/>
          </a:prstGeom>
          <a:noFill/>
          <a:ln/>
        </p:spPr>
        <p:txBody>
          <a:bodyPr wrap="square" lIns="0" tIns="0" rIns="0" bIns="0" rtlCol="0" anchor="ctr"/>
          <a:lstStyle/>
          <a:p>
            <a:pPr marL="0" indent="0">
              <a:buNone/>
            </a:pPr>
            <a:r>
              <a:rPr lang="en-US" sz="1600" dirty="0">
                <a:solidFill>
                  <a:srgbClr val="595959"/>
                </a:solidFill>
                <a:latin typeface="Poppins" pitchFamily="34" charset="0"/>
                <a:ea typeface="Poppins" pitchFamily="34" charset="-122"/>
                <a:cs typeface="Poppins" pitchFamily="34" charset="-120"/>
              </a:rPr>
              <a:t>Kapitel 15 · Ausblick: AGI-Prognosen</a:t>
            </a:r>
            <a:endParaRPr lang="en-US" sz="1600" dirty="0"/>
          </a:p>
        </p:txBody>
      </p:sp>
      <p:sp>
        <p:nvSpPr>
          <p:cNvPr id="6" name="Text 3"/>
          <p:cNvSpPr/>
          <p:nvPr/>
        </p:nvSpPr>
        <p:spPr>
          <a:xfrm>
            <a:off x="685800" y="1207008"/>
            <a:ext cx="10835640" cy="685800"/>
          </a:xfrm>
          <a:prstGeom prst="rect">
            <a:avLst/>
          </a:prstGeom>
          <a:noFill/>
          <a:ln/>
        </p:spPr>
        <p:txBody>
          <a:bodyPr wrap="square" lIns="0" tIns="0" rIns="0" bIns="0" rtlCol="0" anchor="ctr"/>
          <a:lstStyle/>
          <a:p>
            <a:pPr marL="0" indent="0">
              <a:buNone/>
            </a:pPr>
            <a:r>
              <a:rPr lang="en-US" sz="3200" dirty="0">
                <a:solidFill>
                  <a:srgbClr val="3D4C61"/>
                </a:solidFill>
                <a:latin typeface="Poppins SemiBold" pitchFamily="34" charset="0"/>
                <a:ea typeface="Poppins SemiBold" pitchFamily="34" charset="-122"/>
                <a:cs typeface="Poppins SemiBold" pitchFamily="34" charset="-120"/>
              </a:rPr>
              <a:t>AGI-Prognosen: Die Uhr läuft schneller</a:t>
            </a:r>
            <a:endParaRPr lang="en-US" sz="3200" dirty="0"/>
          </a:p>
        </p:txBody>
      </p:sp>
      <p:sp>
        <p:nvSpPr>
          <p:cNvPr id="7" name="Shape 4"/>
          <p:cNvSpPr/>
          <p:nvPr/>
        </p:nvSpPr>
        <p:spPr>
          <a:xfrm>
            <a:off x="1152144" y="2263140"/>
            <a:ext cx="1783080" cy="1783080"/>
          </a:xfrm>
          <a:prstGeom prst="ellipse">
            <a:avLst/>
          </a:prstGeom>
          <a:solidFill>
            <a:srgbClr val="F4F6F9"/>
          </a:solidFill>
          <a:ln w="31750">
            <a:solidFill>
              <a:srgbClr val="9AA3AE"/>
            </a:solidFill>
            <a:prstDash val="dash"/>
          </a:ln>
        </p:spPr>
        <p:txBody>
          <a:bodyPr/>
          <a:lstStyle/>
          <a:p>
            <a:endParaRPr lang="de-DE"/>
          </a:p>
        </p:txBody>
      </p:sp>
      <p:sp>
        <p:nvSpPr>
          <p:cNvPr id="8" name="Text 5"/>
          <p:cNvSpPr/>
          <p:nvPr/>
        </p:nvSpPr>
        <p:spPr>
          <a:xfrm>
            <a:off x="1152144" y="2263140"/>
            <a:ext cx="1783080" cy="1783080"/>
          </a:xfrm>
          <a:prstGeom prst="rect">
            <a:avLst/>
          </a:prstGeom>
          <a:noFill/>
          <a:ln/>
        </p:spPr>
        <p:txBody>
          <a:bodyPr wrap="square" lIns="0" tIns="0" rIns="0" bIns="0" rtlCol="0" anchor="ctr"/>
          <a:lstStyle/>
          <a:p>
            <a:pPr marL="0" indent="0" algn="ctr">
              <a:buNone/>
            </a:pPr>
            <a:r>
              <a:rPr lang="de-DE" sz="4000" dirty="0">
                <a:solidFill>
                  <a:srgbClr val="3D4C61"/>
                </a:solidFill>
                <a:latin typeface="Playfair Display"/>
                <a:ea typeface="Playfair Display"/>
                <a:cs typeface="Playfair Display"/>
              </a:rPr>
              <a:t>2–3</a:t>
            </a:r>
          </a:p>
          <a:p>
            <a:pPr marL="0" indent="0" algn="ctr">
              <a:buNone/>
            </a:pPr>
            <a:r>
              <a:rPr lang="de-DE" sz="1200" dirty="0">
                <a:solidFill>
                  <a:srgbClr val="3D4C61"/>
                </a:solidFill>
                <a:latin typeface="Poppins"/>
                <a:ea typeface="Poppins"/>
                <a:cs typeface="Poppins"/>
              </a:rPr>
              <a:t>Jahre</a:t>
            </a:r>
          </a:p>
          <a:p>
            <a:pPr marL="0" indent="0" algn="ctr">
              <a:buNone/>
            </a:pPr>
            <a:r>
              <a:rPr lang="de-DE" sz="1000" i="1" dirty="0">
                <a:solidFill>
                  <a:srgbClr val="808080"/>
                </a:solidFill>
                <a:latin typeface="Lato"/>
                <a:ea typeface="Lato"/>
                <a:cs typeface="Lato"/>
              </a:rPr>
              <a:t>Prognose</a:t>
            </a:r>
          </a:p>
        </p:txBody>
      </p:sp>
      <p:sp>
        <p:nvSpPr>
          <p:cNvPr id="9" name="Shape 6"/>
          <p:cNvSpPr/>
          <p:nvPr/>
        </p:nvSpPr>
        <p:spPr>
          <a:xfrm>
            <a:off x="3218688" y="3044952"/>
            <a:ext cx="365760" cy="219456"/>
          </a:xfrm>
          <a:prstGeom prst="rightArrow">
            <a:avLst/>
          </a:prstGeom>
          <a:solidFill>
            <a:srgbClr val="BFBFBF"/>
          </a:solidFill>
          <a:ln/>
        </p:spPr>
        <p:txBody>
          <a:bodyPr/>
          <a:lstStyle/>
          <a:p>
            <a:endParaRPr lang="de-DE"/>
          </a:p>
        </p:txBody>
      </p:sp>
      <p:sp>
        <p:nvSpPr>
          <p:cNvPr id="10" name="Text 7"/>
          <p:cNvSpPr/>
          <p:nvPr/>
        </p:nvSpPr>
        <p:spPr>
          <a:xfrm>
            <a:off x="777240"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Demis Hassabis</a:t>
            </a:r>
            <a:endParaRPr lang="en-US" sz="1300" dirty="0"/>
          </a:p>
        </p:txBody>
      </p:sp>
      <p:sp>
        <p:nvSpPr>
          <p:cNvPr id="11" name="Text 8"/>
          <p:cNvSpPr/>
          <p:nvPr/>
        </p:nvSpPr>
        <p:spPr>
          <a:xfrm>
            <a:off x="822960"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AGI in 2–3 Jahren (~2028/29); im Januar noch 5–10 Jahre</a:t>
            </a:r>
            <a:endParaRPr lang="en-US" sz="1100" dirty="0"/>
          </a:p>
        </p:txBody>
      </p:sp>
      <p:sp>
        <p:nvSpPr>
          <p:cNvPr id="12" name="Shape 9"/>
          <p:cNvSpPr/>
          <p:nvPr/>
        </p:nvSpPr>
        <p:spPr>
          <a:xfrm>
            <a:off x="4005072" y="2400300"/>
            <a:ext cx="1508760" cy="1508760"/>
          </a:xfrm>
          <a:prstGeom prst="ellipse">
            <a:avLst/>
          </a:prstGeom>
          <a:solidFill>
            <a:srgbClr val="F4F6F9"/>
          </a:solidFill>
          <a:ln w="31750">
            <a:solidFill>
              <a:srgbClr val="6C7A8D"/>
            </a:solidFill>
            <a:prstDash val="dash"/>
          </a:ln>
        </p:spPr>
        <p:txBody>
          <a:bodyPr/>
          <a:lstStyle/>
          <a:p>
            <a:endParaRPr lang="de-DE"/>
          </a:p>
        </p:txBody>
      </p:sp>
      <p:sp>
        <p:nvSpPr>
          <p:cNvPr id="13" name="Text 10"/>
          <p:cNvSpPr/>
          <p:nvPr/>
        </p:nvSpPr>
        <p:spPr>
          <a:xfrm>
            <a:off x="4005072" y="2400300"/>
            <a:ext cx="1508760" cy="1508760"/>
          </a:xfrm>
          <a:prstGeom prst="rect">
            <a:avLst/>
          </a:prstGeom>
          <a:noFill/>
          <a:ln/>
        </p:spPr>
        <p:txBody>
          <a:bodyPr wrap="square" lIns="0" tIns="0" rIns="0" bIns="0" rtlCol="0" anchor="ctr"/>
          <a:lstStyle/>
          <a:p>
            <a:pPr marL="0" indent="0" algn="ctr">
              <a:buNone/>
            </a:pPr>
            <a:r>
              <a:rPr lang="de-DE" sz="4000" dirty="0">
                <a:solidFill>
                  <a:srgbClr val="3D4C61"/>
                </a:solidFill>
                <a:latin typeface="Playfair Display"/>
                <a:ea typeface="Playfair Display"/>
                <a:cs typeface="Playfair Display"/>
              </a:rPr>
              <a:t>1–2</a:t>
            </a:r>
          </a:p>
          <a:p>
            <a:pPr marL="0" indent="0" algn="ctr">
              <a:buNone/>
            </a:pPr>
            <a:r>
              <a:rPr lang="de-DE" sz="1200" dirty="0">
                <a:solidFill>
                  <a:srgbClr val="3D4C61"/>
                </a:solidFill>
                <a:latin typeface="Poppins"/>
                <a:ea typeface="Poppins"/>
                <a:cs typeface="Poppins"/>
              </a:rPr>
              <a:t>Jahre</a:t>
            </a:r>
          </a:p>
          <a:p>
            <a:pPr marL="0" indent="0" algn="ctr">
              <a:buNone/>
            </a:pPr>
            <a:r>
              <a:rPr lang="de-DE" sz="1000" i="1" dirty="0">
                <a:solidFill>
                  <a:srgbClr val="808080"/>
                </a:solidFill>
                <a:latin typeface="Lato"/>
                <a:ea typeface="Lato"/>
                <a:cs typeface="Lato"/>
              </a:rPr>
              <a:t>Prognose</a:t>
            </a:r>
          </a:p>
        </p:txBody>
      </p:sp>
      <p:sp>
        <p:nvSpPr>
          <p:cNvPr id="14" name="Shape 11"/>
          <p:cNvSpPr/>
          <p:nvPr/>
        </p:nvSpPr>
        <p:spPr>
          <a:xfrm>
            <a:off x="5934456" y="3044952"/>
            <a:ext cx="365760" cy="219456"/>
          </a:xfrm>
          <a:prstGeom prst="rightArrow">
            <a:avLst/>
          </a:prstGeom>
          <a:solidFill>
            <a:srgbClr val="BFBFBF"/>
          </a:solidFill>
          <a:ln/>
        </p:spPr>
        <p:txBody>
          <a:bodyPr/>
          <a:lstStyle/>
          <a:p>
            <a:endParaRPr lang="de-DE"/>
          </a:p>
        </p:txBody>
      </p:sp>
      <p:sp>
        <p:nvSpPr>
          <p:cNvPr id="15" name="Text 12"/>
          <p:cNvSpPr/>
          <p:nvPr/>
        </p:nvSpPr>
        <p:spPr>
          <a:xfrm>
            <a:off x="3493008"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Dario Amodei</a:t>
            </a:r>
            <a:endParaRPr lang="en-US" sz="1300" dirty="0"/>
          </a:p>
        </p:txBody>
      </p:sp>
      <p:sp>
        <p:nvSpPr>
          <p:cNvPr id="16" name="Text 13"/>
          <p:cNvSpPr/>
          <p:nvPr/>
        </p:nvSpPr>
        <p:spPr>
          <a:xfrm>
            <a:off x="3538728"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„Powerful AI“ in 1–2 Jahren</a:t>
            </a:r>
            <a:endParaRPr lang="en-US" sz="1100" dirty="0"/>
          </a:p>
        </p:txBody>
      </p:sp>
      <p:sp>
        <p:nvSpPr>
          <p:cNvPr id="17" name="Shape 14"/>
          <p:cNvSpPr/>
          <p:nvPr/>
        </p:nvSpPr>
        <p:spPr>
          <a:xfrm>
            <a:off x="6835140" y="2514600"/>
            <a:ext cx="1280160" cy="1280160"/>
          </a:xfrm>
          <a:prstGeom prst="ellipse">
            <a:avLst/>
          </a:prstGeom>
          <a:solidFill>
            <a:srgbClr val="F4F6F9"/>
          </a:solidFill>
          <a:ln w="31750">
            <a:solidFill>
              <a:srgbClr val="3D4C61"/>
            </a:solidFill>
            <a:prstDash val="dash"/>
          </a:ln>
        </p:spPr>
        <p:txBody>
          <a:bodyPr/>
          <a:lstStyle/>
          <a:p>
            <a:endParaRPr lang="de-DE"/>
          </a:p>
        </p:txBody>
      </p:sp>
      <p:sp>
        <p:nvSpPr>
          <p:cNvPr id="18" name="Text 15"/>
          <p:cNvSpPr/>
          <p:nvPr/>
        </p:nvSpPr>
        <p:spPr>
          <a:xfrm>
            <a:off x="6835140" y="2514600"/>
            <a:ext cx="1280160" cy="1280160"/>
          </a:xfrm>
          <a:prstGeom prst="rect">
            <a:avLst/>
          </a:prstGeom>
          <a:noFill/>
          <a:ln/>
        </p:spPr>
        <p:txBody>
          <a:bodyPr wrap="square" lIns="0" tIns="0" rIns="0" bIns="0" rtlCol="0" anchor="ctr"/>
          <a:lstStyle/>
          <a:p>
            <a:pPr marL="0" indent="0" algn="ctr">
              <a:buNone/>
            </a:pPr>
            <a:r>
              <a:rPr lang="de-DE" sz="3400" dirty="0">
                <a:solidFill>
                  <a:srgbClr val="3D4C61"/>
                </a:solidFill>
                <a:latin typeface="Playfair Display"/>
                <a:ea typeface="Playfair Display"/>
                <a:cs typeface="Playfair Display"/>
              </a:rPr>
              <a:t>2027</a:t>
            </a:r>
          </a:p>
          <a:p>
            <a:pPr marL="0" indent="0" algn="ctr">
              <a:buNone/>
            </a:pPr>
            <a:r>
              <a:rPr lang="de-DE" sz="1000" dirty="0">
                <a:solidFill>
                  <a:srgbClr val="3D4C61"/>
                </a:solidFill>
                <a:latin typeface="Poppins"/>
                <a:ea typeface="Poppins"/>
                <a:cs typeface="Poppins"/>
              </a:rPr>
              <a:t>Dez · Median</a:t>
            </a:r>
          </a:p>
          <a:p>
            <a:pPr marL="0" indent="0" algn="ctr">
              <a:buNone/>
            </a:pPr>
            <a:r>
              <a:rPr lang="de-DE" sz="1000" i="1" dirty="0">
                <a:solidFill>
                  <a:srgbClr val="808080"/>
                </a:solidFill>
                <a:latin typeface="Lato"/>
                <a:ea typeface="Lato"/>
                <a:cs typeface="Lato"/>
              </a:rPr>
              <a:t>Prognose</a:t>
            </a:r>
          </a:p>
        </p:txBody>
      </p:sp>
      <p:sp>
        <p:nvSpPr>
          <p:cNvPr id="19" name="Shape 16"/>
          <p:cNvSpPr/>
          <p:nvPr/>
        </p:nvSpPr>
        <p:spPr>
          <a:xfrm>
            <a:off x="8650224" y="3044952"/>
            <a:ext cx="365760" cy="219456"/>
          </a:xfrm>
          <a:prstGeom prst="rightArrow">
            <a:avLst/>
          </a:prstGeom>
          <a:solidFill>
            <a:srgbClr val="BFBFBF"/>
          </a:solidFill>
          <a:ln/>
        </p:spPr>
        <p:txBody>
          <a:bodyPr/>
          <a:lstStyle/>
          <a:p>
            <a:endParaRPr lang="de-DE"/>
          </a:p>
        </p:txBody>
      </p:sp>
      <p:sp>
        <p:nvSpPr>
          <p:cNvPr id="20" name="Text 17"/>
          <p:cNvSpPr/>
          <p:nvPr/>
        </p:nvSpPr>
        <p:spPr>
          <a:xfrm>
            <a:off x="6208776"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Daniel Kokotajlo</a:t>
            </a:r>
            <a:endParaRPr lang="en-US" sz="1300" dirty="0"/>
          </a:p>
        </p:txBody>
      </p:sp>
      <p:sp>
        <p:nvSpPr>
          <p:cNvPr id="21" name="Text 18"/>
          <p:cNvSpPr/>
          <p:nvPr/>
        </p:nvSpPr>
        <p:spPr>
          <a:xfrm>
            <a:off x="6254496"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AI-2027-Szenario: „Automated Coder“</a:t>
            </a:r>
            <a:endParaRPr lang="en-US" sz="1100" dirty="0"/>
          </a:p>
        </p:txBody>
      </p:sp>
      <p:sp>
        <p:nvSpPr>
          <p:cNvPr id="22" name="Shape 19"/>
          <p:cNvSpPr/>
          <p:nvPr/>
        </p:nvSpPr>
        <p:spPr>
          <a:xfrm>
            <a:off x="9642348" y="2606040"/>
            <a:ext cx="1097280" cy="1097280"/>
          </a:xfrm>
          <a:prstGeom prst="ellipse">
            <a:avLst/>
          </a:prstGeom>
          <a:solidFill>
            <a:srgbClr val="F4F6F9"/>
          </a:solidFill>
          <a:ln w="31750">
            <a:solidFill>
              <a:srgbClr val="D62828"/>
            </a:solidFill>
            <a:prstDash val="dash"/>
          </a:ln>
        </p:spPr>
        <p:txBody>
          <a:bodyPr/>
          <a:lstStyle/>
          <a:p>
            <a:endParaRPr lang="de-DE"/>
          </a:p>
        </p:txBody>
      </p:sp>
      <p:sp>
        <p:nvSpPr>
          <p:cNvPr id="23" name="Text 20"/>
          <p:cNvSpPr/>
          <p:nvPr/>
        </p:nvSpPr>
        <p:spPr>
          <a:xfrm>
            <a:off x="9642348" y="2606040"/>
            <a:ext cx="1097280" cy="1097280"/>
          </a:xfrm>
          <a:prstGeom prst="rect">
            <a:avLst/>
          </a:prstGeom>
          <a:noFill/>
          <a:ln/>
        </p:spPr>
        <p:txBody>
          <a:bodyPr wrap="square" lIns="0" tIns="0" rIns="0" bIns="0" rtlCol="0" anchor="ctr"/>
          <a:lstStyle/>
          <a:p>
            <a:pPr marL="0" indent="0" algn="ctr">
              <a:buNone/>
            </a:pPr>
            <a:r>
              <a:rPr lang="de-DE" sz="4000" dirty="0">
                <a:solidFill>
                  <a:srgbClr val="D62828"/>
                </a:solidFill>
                <a:latin typeface="Playfair Display"/>
                <a:ea typeface="Playfair Display"/>
                <a:cs typeface="Playfair Display"/>
              </a:rPr>
              <a:t>?</a:t>
            </a:r>
          </a:p>
          <a:p>
            <a:pPr marL="0" indent="0" algn="ctr">
              <a:buNone/>
            </a:pPr>
            <a:r>
              <a:rPr lang="de-DE" sz="1000" dirty="0">
                <a:solidFill>
                  <a:srgbClr val="D62828"/>
                </a:solidFill>
                <a:latin typeface="Poppins"/>
                <a:ea typeface="Poppins"/>
                <a:cs typeface="Poppins"/>
              </a:rPr>
              <a:t>ohne Datum</a:t>
            </a:r>
          </a:p>
          <a:p>
            <a:pPr marL="0" indent="0" algn="ctr">
              <a:buNone/>
            </a:pPr>
            <a:r>
              <a:rPr lang="de-DE" sz="1000" i="1" dirty="0">
                <a:solidFill>
                  <a:srgbClr val="808080"/>
                </a:solidFill>
                <a:latin typeface="Lato"/>
                <a:ea typeface="Lato"/>
                <a:cs typeface="Lato"/>
              </a:rPr>
              <a:t>Prognose</a:t>
            </a:r>
          </a:p>
        </p:txBody>
      </p:sp>
      <p:sp>
        <p:nvSpPr>
          <p:cNvPr id="24" name="Text 21"/>
          <p:cNvSpPr/>
          <p:nvPr/>
        </p:nvSpPr>
        <p:spPr>
          <a:xfrm>
            <a:off x="8924544" y="4251960"/>
            <a:ext cx="2532888" cy="502920"/>
          </a:xfrm>
          <a:prstGeom prst="rect">
            <a:avLst/>
          </a:prstGeom>
          <a:noFill/>
          <a:ln/>
        </p:spPr>
        <p:txBody>
          <a:bodyPr wrap="square" lIns="0" tIns="0" rIns="0" bIns="0" rtlCol="0" anchor="t"/>
          <a:lstStyle/>
          <a:p>
            <a:pPr marL="0" indent="0" algn="ctr">
              <a:buNone/>
            </a:pPr>
            <a:r>
              <a:rPr lang="en-US" sz="1300" dirty="0">
                <a:solidFill>
                  <a:srgbClr val="181818"/>
                </a:solidFill>
                <a:latin typeface="Poppins SemiBold" pitchFamily="34" charset="0"/>
                <a:ea typeface="Poppins SemiBold" pitchFamily="34" charset="-122"/>
                <a:cs typeface="Poppins SemiBold" pitchFamily="34" charset="-120"/>
              </a:rPr>
              <a:t>Elon Musk</a:t>
            </a:r>
            <a:endParaRPr lang="en-US" sz="1300" dirty="0"/>
          </a:p>
        </p:txBody>
      </p:sp>
      <p:sp>
        <p:nvSpPr>
          <p:cNvPr id="25" name="Text 22"/>
          <p:cNvSpPr/>
          <p:nvPr/>
        </p:nvSpPr>
        <p:spPr>
          <a:xfrm>
            <a:off x="8970264" y="4773168"/>
            <a:ext cx="2441448" cy="457200"/>
          </a:xfrm>
          <a:prstGeom prst="rect">
            <a:avLst/>
          </a:prstGeom>
          <a:noFill/>
          <a:ln/>
        </p:spPr>
        <p:txBody>
          <a:bodyPr wrap="square" lIns="0" tIns="0" rIns="0" bIns="0" rtlCol="0" anchor="t"/>
          <a:lstStyle/>
          <a:p>
            <a:pPr marL="0" indent="0" algn="ctr">
              <a:buNone/>
            </a:pPr>
            <a:r>
              <a:rPr lang="en-US" sz="1100" dirty="0">
                <a:solidFill>
                  <a:srgbClr val="595959"/>
                </a:solidFill>
                <a:latin typeface="Lato" pitchFamily="34" charset="0"/>
                <a:ea typeface="Lato" pitchFamily="34" charset="-122"/>
                <a:cs typeface="Lato" pitchFamily="34" charset="-120"/>
              </a:rPr>
              <a:t>„Grok 5 = AGI“ – ohne Termin</a:t>
            </a:r>
            <a:endParaRPr lang="en-US" sz="1100" dirty="0"/>
          </a:p>
        </p:txBody>
      </p:sp>
      <p:sp>
        <p:nvSpPr>
          <p:cNvPr id="26" name="Shape 23"/>
          <p:cNvSpPr/>
          <p:nvPr/>
        </p:nvSpPr>
        <p:spPr>
          <a:xfrm>
            <a:off x="685800" y="5440680"/>
            <a:ext cx="10835640" cy="0"/>
          </a:xfrm>
          <a:prstGeom prst="line">
            <a:avLst/>
          </a:prstGeom>
          <a:noFill/>
          <a:ln w="9525">
            <a:solidFill>
              <a:srgbClr val="D9D9D9"/>
            </a:solidFill>
            <a:prstDash val="solid"/>
          </a:ln>
        </p:spPr>
        <p:txBody>
          <a:bodyPr/>
          <a:lstStyle/>
          <a:p>
            <a:endParaRPr lang="de-DE"/>
          </a:p>
        </p:txBody>
      </p:sp>
      <p:sp>
        <p:nvSpPr>
          <p:cNvPr id="27" name="Text 24"/>
          <p:cNvSpPr/>
          <p:nvPr/>
        </p:nvSpPr>
        <p:spPr>
          <a:xfrm>
            <a:off x="685800" y="5559552"/>
            <a:ext cx="10835640" cy="365760"/>
          </a:xfrm>
          <a:prstGeom prst="rect">
            <a:avLst/>
          </a:prstGeom>
          <a:noFill/>
          <a:ln/>
        </p:spPr>
        <p:txBody>
          <a:bodyPr wrap="square" lIns="0" tIns="0" rIns="0" bIns="0" rtlCol="0" anchor="ctr"/>
          <a:lstStyle/>
          <a:p>
            <a:pPr marL="0" indent="0" algn="ctr">
              <a:buNone/>
            </a:pPr>
            <a:r>
              <a:rPr lang="en-US" sz="1400" dirty="0">
                <a:solidFill>
                  <a:srgbClr val="595959"/>
                </a:solidFill>
                <a:latin typeface="Lato" pitchFamily="34" charset="0"/>
                <a:ea typeface="Lato" pitchFamily="34" charset="-122"/>
                <a:cs typeface="Lato" pitchFamily="34" charset="-120"/>
              </a:rPr>
              <a:t>Status c für alle vier: </a:t>
            </a:r>
            <a:r>
              <a:rPr lang="en-US" sz="1400" b="1" dirty="0">
                <a:solidFill>
                  <a:srgbClr val="3D4C61"/>
                </a:solidFill>
                <a:latin typeface="Lato" pitchFamily="34" charset="0"/>
                <a:ea typeface="Lato" pitchFamily="34" charset="-122"/>
                <a:cs typeface="Lato" pitchFamily="34" charset="-120"/>
              </a:rPr>
              <a:t>Prognosen namentlich genannter Personen – keine Ankündigungen mit Datum.</a:t>
            </a:r>
            <a:endParaRPr lang="en-US" sz="1400" dirty="0"/>
          </a:p>
        </p:txBody>
      </p:sp>
      <p:sp>
        <p:nvSpPr>
          <p:cNvPr id="28" name="Shape 25"/>
          <p:cNvSpPr/>
          <p:nvPr/>
        </p:nvSpPr>
        <p:spPr>
          <a:xfrm>
            <a:off x="777240" y="6400800"/>
            <a:ext cx="9966960" cy="0"/>
          </a:xfrm>
          <a:prstGeom prst="line">
            <a:avLst/>
          </a:prstGeom>
          <a:noFill/>
          <a:ln w="12700">
            <a:solidFill>
              <a:srgbClr val="BFBFBF"/>
            </a:solidFill>
            <a:prstDash val="solid"/>
          </a:ln>
        </p:spPr>
        <p:txBody>
          <a:bodyPr/>
          <a:lstStyle/>
          <a:p>
            <a:endParaRPr lang="de-DE"/>
          </a:p>
        </p:txBody>
      </p:sp>
      <p:sp>
        <p:nvSpPr>
          <p:cNvPr id="29" name="Shape 26"/>
          <p:cNvSpPr/>
          <p:nvPr/>
        </p:nvSpPr>
        <p:spPr>
          <a:xfrm>
            <a:off x="777240" y="6355080"/>
            <a:ext cx="0" cy="91440"/>
          </a:xfrm>
          <a:prstGeom prst="line">
            <a:avLst/>
          </a:prstGeom>
          <a:noFill/>
          <a:ln w="12700">
            <a:solidFill>
              <a:srgbClr val="BFBFBF"/>
            </a:solidFill>
            <a:prstDash val="solid"/>
          </a:ln>
        </p:spPr>
        <p:txBody>
          <a:bodyPr/>
          <a:lstStyle/>
          <a:p>
            <a:endParaRPr lang="de-DE"/>
          </a:p>
        </p:txBody>
      </p:sp>
      <p:sp>
        <p:nvSpPr>
          <p:cNvPr id="30" name="Text 27"/>
          <p:cNvSpPr/>
          <p:nvPr/>
        </p:nvSpPr>
        <p:spPr>
          <a:xfrm>
            <a:off x="411480"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1943</a:t>
            </a:r>
            <a:endParaRPr lang="en-US" sz="900" dirty="0"/>
          </a:p>
        </p:txBody>
      </p:sp>
      <p:sp>
        <p:nvSpPr>
          <p:cNvPr id="31" name="Shape 28"/>
          <p:cNvSpPr/>
          <p:nvPr/>
        </p:nvSpPr>
        <p:spPr>
          <a:xfrm>
            <a:off x="2371954" y="6355080"/>
            <a:ext cx="0" cy="91440"/>
          </a:xfrm>
          <a:prstGeom prst="line">
            <a:avLst/>
          </a:prstGeom>
          <a:noFill/>
          <a:ln w="12700">
            <a:solidFill>
              <a:srgbClr val="BFBFBF"/>
            </a:solidFill>
            <a:prstDash val="solid"/>
          </a:ln>
        </p:spPr>
        <p:txBody>
          <a:bodyPr/>
          <a:lstStyle/>
          <a:p>
            <a:endParaRPr lang="de-DE"/>
          </a:p>
        </p:txBody>
      </p:sp>
      <p:sp>
        <p:nvSpPr>
          <p:cNvPr id="32" name="Text 29"/>
          <p:cNvSpPr/>
          <p:nvPr/>
        </p:nvSpPr>
        <p:spPr>
          <a:xfrm>
            <a:off x="2006194"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2010</a:t>
            </a:r>
            <a:endParaRPr lang="en-US" sz="900" dirty="0"/>
          </a:p>
        </p:txBody>
      </p:sp>
      <p:sp>
        <p:nvSpPr>
          <p:cNvPr id="33" name="Shape 30"/>
          <p:cNvSpPr/>
          <p:nvPr/>
        </p:nvSpPr>
        <p:spPr>
          <a:xfrm>
            <a:off x="8285253" y="6355080"/>
            <a:ext cx="0" cy="91440"/>
          </a:xfrm>
          <a:prstGeom prst="line">
            <a:avLst/>
          </a:prstGeom>
          <a:noFill/>
          <a:ln w="12700">
            <a:solidFill>
              <a:srgbClr val="BFBFBF"/>
            </a:solidFill>
            <a:prstDash val="solid"/>
          </a:ln>
        </p:spPr>
        <p:txBody>
          <a:bodyPr/>
          <a:lstStyle/>
          <a:p>
            <a:endParaRPr lang="de-DE"/>
          </a:p>
        </p:txBody>
      </p:sp>
      <p:sp>
        <p:nvSpPr>
          <p:cNvPr id="34" name="Text 31"/>
          <p:cNvSpPr/>
          <p:nvPr/>
        </p:nvSpPr>
        <p:spPr>
          <a:xfrm>
            <a:off x="79194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2022</a:t>
            </a:r>
            <a:endParaRPr lang="en-US" sz="900" dirty="0"/>
          </a:p>
        </p:txBody>
      </p:sp>
      <p:sp>
        <p:nvSpPr>
          <p:cNvPr id="35" name="Shape 32"/>
          <p:cNvSpPr/>
          <p:nvPr/>
        </p:nvSpPr>
        <p:spPr>
          <a:xfrm>
            <a:off x="10256353" y="6355080"/>
            <a:ext cx="0" cy="91440"/>
          </a:xfrm>
          <a:prstGeom prst="line">
            <a:avLst/>
          </a:prstGeom>
          <a:noFill/>
          <a:ln w="12700">
            <a:solidFill>
              <a:srgbClr val="BFBFBF"/>
            </a:solidFill>
            <a:prstDash val="solid"/>
          </a:ln>
        </p:spPr>
        <p:txBody>
          <a:bodyPr/>
          <a:lstStyle/>
          <a:p>
            <a:endParaRPr lang="de-DE"/>
          </a:p>
        </p:txBody>
      </p:sp>
      <p:sp>
        <p:nvSpPr>
          <p:cNvPr id="36" name="Text 33"/>
          <p:cNvSpPr/>
          <p:nvPr/>
        </p:nvSpPr>
        <p:spPr>
          <a:xfrm>
            <a:off x="9890593" y="6455664"/>
            <a:ext cx="731520" cy="201168"/>
          </a:xfrm>
          <a:prstGeom prst="rect">
            <a:avLst/>
          </a:prstGeom>
          <a:noFill/>
          <a:ln/>
        </p:spPr>
        <p:txBody>
          <a:bodyPr wrap="square" lIns="0" tIns="0" rIns="0" bIns="0" rtlCol="0" anchor="ctr"/>
          <a:lstStyle/>
          <a:p>
            <a:pPr marL="0" indent="0" algn="ctr">
              <a:buNone/>
            </a:pPr>
            <a:r>
              <a:rPr lang="en-US" sz="900" dirty="0">
                <a:solidFill>
                  <a:srgbClr val="808080"/>
                </a:solidFill>
                <a:latin typeface="Poppins" pitchFamily="34" charset="0"/>
                <a:ea typeface="Poppins" pitchFamily="34" charset="-122"/>
                <a:cs typeface="Poppins" pitchFamily="34" charset="-120"/>
              </a:rPr>
              <a:t>2026</a:t>
            </a:r>
            <a:endParaRPr lang="en-US" sz="900" dirty="0"/>
          </a:p>
        </p:txBody>
      </p:sp>
      <p:sp>
        <p:nvSpPr>
          <p:cNvPr id="37" name="Shape 34"/>
          <p:cNvSpPr/>
          <p:nvPr/>
        </p:nvSpPr>
        <p:spPr>
          <a:xfrm>
            <a:off x="8692848" y="6359652"/>
            <a:ext cx="82296" cy="82296"/>
          </a:xfrm>
          <a:prstGeom prst="ellipse">
            <a:avLst/>
          </a:prstGeom>
          <a:solidFill>
            <a:srgbClr val="D62828"/>
          </a:solidFill>
          <a:ln/>
        </p:spPr>
        <p:txBody>
          <a:bodyPr/>
          <a:lstStyle/>
          <a:p>
            <a:endParaRPr lang="de-DE"/>
          </a:p>
        </p:txBody>
      </p:sp>
      <p:sp>
        <p:nvSpPr>
          <p:cNvPr id="39" name="Progress Ausblick"/>
          <p:cNvSpPr/>
          <p:nvPr/>
        </p:nvSpPr>
        <p:spPr>
          <a:xfrm>
            <a:off x="10255910" y="6364224"/>
            <a:ext cx="488290" cy="73152"/>
          </a:xfrm>
          <a:prstGeom prst="rect">
            <a:avLst/>
          </a:prstGeom>
          <a:solidFill>
            <a:srgbClr val="3D4C61"/>
          </a:solidFill>
          <a:ln/>
        </p:spPr>
        <p:txBody>
          <a:bodyPr/>
          <a:lstStyle/>
          <a:p>
            <a:endParaRPr lang="de-DE"/>
          </a:p>
        </p:txBody>
      </p:sp>
      <p:sp>
        <p:nvSpPr>
          <p:cNvPr id="38" name="Text 35"/>
          <p:cNvSpPr/>
          <p:nvPr/>
        </p:nvSpPr>
        <p:spPr>
          <a:xfrm>
            <a:off x="10927080" y="6254496"/>
            <a:ext cx="822960" cy="292608"/>
          </a:xfrm>
          <a:prstGeom prst="rect">
            <a:avLst/>
          </a:prstGeom>
          <a:noFill/>
          <a:ln/>
        </p:spPr>
        <p:txBody>
          <a:bodyPr wrap="square" lIns="0" tIns="0" rIns="0" bIns="0" rtlCol="0" anchor="ctr"/>
          <a:lstStyle/>
          <a:p>
            <a:pPr marL="0" indent="0" algn="r">
              <a:buNone/>
            </a:pPr>
            <a:r>
              <a:rPr lang="en-US" sz="1200" b="1" dirty="0">
                <a:solidFill>
                  <a:srgbClr val="3D4C61"/>
                </a:solidFill>
                <a:latin typeface="Poppins" pitchFamily="34" charset="0"/>
                <a:ea typeface="Poppins" pitchFamily="34" charset="-122"/>
                <a:cs typeface="Poppins" pitchFamily="34" charset="-120"/>
              </a:rPr>
              <a:t>32</a:t>
            </a:r>
            <a:r>
              <a:rPr lang="en-US" sz="1200" dirty="0">
                <a:solidFill>
                  <a:srgbClr val="808080"/>
                </a:solidFill>
                <a:latin typeface="Poppins" pitchFamily="34" charset="0"/>
                <a:ea typeface="Poppins" pitchFamily="34" charset="-122"/>
                <a:cs typeface="Poppins" pitchFamily="34" charset="-120"/>
              </a:rPr>
              <a:t> / 32</a:t>
            </a:r>
            <a:endParaRPr lang="en-US" sz="12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Poppins SemiBold"/>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Lato"/>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Poppins SemiBold"/>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Lato"/>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10158</Words>
  <Application>Microsoft Office PowerPoint</Application>
  <PresentationFormat>Breitbild</PresentationFormat>
  <Paragraphs>1267</Paragraphs>
  <Slides>31</Slides>
  <Notes>31</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31</vt:i4>
      </vt:variant>
    </vt:vector>
  </HeadingPairs>
  <TitlesOfParts>
    <vt:vector size="39" baseType="lpstr">
      <vt:lpstr>Arial</vt:lpstr>
      <vt:lpstr>Cambria Math</vt:lpstr>
      <vt:lpstr>Consolas</vt:lpstr>
      <vt:lpstr>Lato</vt:lpstr>
      <vt:lpstr>Playfair Display</vt:lpstr>
      <vt:lpstr>Poppins</vt:lpstr>
      <vt:lpstr>Poppins SemiBold</vt:lpstr>
      <vt:lpstr>Office Theme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Vom Rechnen zum Denken. 1943 bis 2026 · Ausblick 2030</dc:title>
  <dc:subject>Einführungsvortrag MEDSYNE-Workshop „Similia trifft Silicon“ 2026</dc:subject>
  <dc:creator>Dr. med. Thomas Quak</dc:creator>
  <cp:lastModifiedBy>Dr. med. Thomas Quak</cp:lastModifiedBy>
  <cp:revision>1</cp:revision>
  <dcterms:created xsi:type="dcterms:W3CDTF">2026-10-26T13:08:45Z</dcterms:created>
  <dcterms:modified xsi:type="dcterms:W3CDTF">2026-10-28T05:43:15Z</dcterms:modified>
</cp:coreProperties>
</file>