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4"/>
  </p:notesMasterIdLst>
  <p:sldIdLst>
    <p:sldId id="259" r:id="rId2"/>
    <p:sldId id="261" r:id="rId3"/>
    <p:sldId id="276" r:id="rId4"/>
    <p:sldId id="277" r:id="rId5"/>
    <p:sldId id="257" r:id="rId6"/>
    <p:sldId id="278" r:id="rId7"/>
    <p:sldId id="296" r:id="rId8"/>
    <p:sldId id="295" r:id="rId9"/>
    <p:sldId id="293" r:id="rId10"/>
    <p:sldId id="298" r:id="rId11"/>
    <p:sldId id="299" r:id="rId12"/>
    <p:sldId id="282" r:id="rId13"/>
    <p:sldId id="280" r:id="rId14"/>
    <p:sldId id="281" r:id="rId15"/>
    <p:sldId id="283" r:id="rId16"/>
    <p:sldId id="285" r:id="rId17"/>
    <p:sldId id="289" r:id="rId18"/>
    <p:sldId id="284" r:id="rId19"/>
    <p:sldId id="286" r:id="rId20"/>
    <p:sldId id="290" r:id="rId21"/>
    <p:sldId id="263" r:id="rId22"/>
    <p:sldId id="291" r:id="rId23"/>
  </p:sldIdLst>
  <p:sldSz cx="10693400" cy="7562850"/>
  <p:notesSz cx="6858000" cy="9144000"/>
  <p:custDataLst>
    <p:tags r:id="rId25"/>
  </p:custDataLst>
  <p:defaultTextStyle>
    <a:defPPr>
      <a:defRPr lang="de-DE"/>
    </a:defPPr>
    <a:lvl1pPr algn="ctr" rtl="0" fontAlgn="base">
      <a:spcBef>
        <a:spcPct val="0"/>
      </a:spcBef>
      <a:spcAft>
        <a:spcPct val="0"/>
      </a:spcAft>
      <a:defRPr sz="1400" kern="1200">
        <a:solidFill>
          <a:schemeClr val="bg1"/>
        </a:solidFill>
        <a:latin typeface="Arial" charset="0"/>
        <a:ea typeface="+mn-ea"/>
        <a:cs typeface="+mn-cs"/>
      </a:defRPr>
    </a:lvl1pPr>
    <a:lvl2pPr marL="457200" algn="ctr" rtl="0" fontAlgn="base">
      <a:spcBef>
        <a:spcPct val="0"/>
      </a:spcBef>
      <a:spcAft>
        <a:spcPct val="0"/>
      </a:spcAft>
      <a:defRPr sz="1400" kern="1200">
        <a:solidFill>
          <a:schemeClr val="bg1"/>
        </a:solidFill>
        <a:latin typeface="Arial" charset="0"/>
        <a:ea typeface="+mn-ea"/>
        <a:cs typeface="+mn-cs"/>
      </a:defRPr>
    </a:lvl2pPr>
    <a:lvl3pPr marL="914400" algn="ctr" rtl="0" fontAlgn="base">
      <a:spcBef>
        <a:spcPct val="0"/>
      </a:spcBef>
      <a:spcAft>
        <a:spcPct val="0"/>
      </a:spcAft>
      <a:defRPr sz="1400" kern="1200">
        <a:solidFill>
          <a:schemeClr val="bg1"/>
        </a:solidFill>
        <a:latin typeface="Arial" charset="0"/>
        <a:ea typeface="+mn-ea"/>
        <a:cs typeface="+mn-cs"/>
      </a:defRPr>
    </a:lvl3pPr>
    <a:lvl4pPr marL="1371600" algn="ctr" rtl="0" fontAlgn="base">
      <a:spcBef>
        <a:spcPct val="0"/>
      </a:spcBef>
      <a:spcAft>
        <a:spcPct val="0"/>
      </a:spcAft>
      <a:defRPr sz="1400" kern="1200">
        <a:solidFill>
          <a:schemeClr val="bg1"/>
        </a:solidFill>
        <a:latin typeface="Arial" charset="0"/>
        <a:ea typeface="+mn-ea"/>
        <a:cs typeface="+mn-cs"/>
      </a:defRPr>
    </a:lvl4pPr>
    <a:lvl5pPr marL="1828800" algn="ctr" rtl="0" fontAlgn="base">
      <a:spcBef>
        <a:spcPct val="0"/>
      </a:spcBef>
      <a:spcAft>
        <a:spcPct val="0"/>
      </a:spcAft>
      <a:defRPr sz="1400" kern="1200">
        <a:solidFill>
          <a:schemeClr val="bg1"/>
        </a:solidFill>
        <a:latin typeface="Arial" charset="0"/>
        <a:ea typeface="+mn-ea"/>
        <a:cs typeface="+mn-cs"/>
      </a:defRPr>
    </a:lvl5pPr>
    <a:lvl6pPr marL="2286000" algn="l" defTabSz="914400" rtl="0" eaLnBrk="1" latinLnBrk="0" hangingPunct="1">
      <a:defRPr sz="1400" kern="1200">
        <a:solidFill>
          <a:schemeClr val="bg1"/>
        </a:solidFill>
        <a:latin typeface="Arial" charset="0"/>
        <a:ea typeface="+mn-ea"/>
        <a:cs typeface="+mn-cs"/>
      </a:defRPr>
    </a:lvl6pPr>
    <a:lvl7pPr marL="2743200" algn="l" defTabSz="914400" rtl="0" eaLnBrk="1" latinLnBrk="0" hangingPunct="1">
      <a:defRPr sz="1400" kern="1200">
        <a:solidFill>
          <a:schemeClr val="bg1"/>
        </a:solidFill>
        <a:latin typeface="Arial" charset="0"/>
        <a:ea typeface="+mn-ea"/>
        <a:cs typeface="+mn-cs"/>
      </a:defRPr>
    </a:lvl7pPr>
    <a:lvl8pPr marL="3200400" algn="l" defTabSz="914400" rtl="0" eaLnBrk="1" latinLnBrk="0" hangingPunct="1">
      <a:defRPr sz="1400" kern="1200">
        <a:solidFill>
          <a:schemeClr val="bg1"/>
        </a:solidFill>
        <a:latin typeface="Arial" charset="0"/>
        <a:ea typeface="+mn-ea"/>
        <a:cs typeface="+mn-cs"/>
      </a:defRPr>
    </a:lvl8pPr>
    <a:lvl9pPr marL="3657600" algn="l" defTabSz="914400" rtl="0" eaLnBrk="1" latinLnBrk="0" hangingPunct="1">
      <a:defRPr sz="1400" kern="1200">
        <a:solidFill>
          <a:schemeClr val="bg1"/>
        </a:solidFill>
        <a:latin typeface="Arial" charset="0"/>
        <a:ea typeface="+mn-ea"/>
        <a:cs typeface="+mn-cs"/>
      </a:defRPr>
    </a:lvl9pPr>
  </p:defaultTextStyle>
  <p:extLst>
    <p:ext uri="{EFAFB233-063F-42B5-8137-9DF3F51BA10A}">
      <p15:sldGuideLst xmlns:p15="http://schemas.microsoft.com/office/powerpoint/2012/main">
        <p15:guide id="1" orient="horz" pos="2382">
          <p15:clr>
            <a:srgbClr val="A4A3A4"/>
          </p15:clr>
        </p15:guide>
        <p15:guide id="2" orient="horz" pos="4423">
          <p15:clr>
            <a:srgbClr val="A4A3A4"/>
          </p15:clr>
        </p15:guide>
        <p15:guide id="3" orient="horz" pos="3380">
          <p15:clr>
            <a:srgbClr val="A4A3A4"/>
          </p15:clr>
        </p15:guide>
        <p15:guide id="4" orient="horz" pos="1339">
          <p15:clr>
            <a:srgbClr val="A4A3A4"/>
          </p15:clr>
        </p15:guide>
        <p15:guide id="5" orient="horz" pos="432">
          <p15:clr>
            <a:srgbClr val="A4A3A4"/>
          </p15:clr>
        </p15:guide>
        <p15:guide id="6" orient="horz" pos="4196">
          <p15:clr>
            <a:srgbClr val="A4A3A4"/>
          </p15:clr>
        </p15:guide>
        <p15:guide id="7" pos="3368">
          <p15:clr>
            <a:srgbClr val="A4A3A4"/>
          </p15:clr>
        </p15:guide>
        <p15:guide id="8" pos="1236">
          <p15:clr>
            <a:srgbClr val="A4A3A4"/>
          </p15:clr>
        </p15:guide>
        <p15:guide id="9" pos="329">
          <p15:clr>
            <a:srgbClr val="A4A3A4"/>
          </p15:clr>
        </p15:guide>
        <p15:guide id="10" pos="4865">
          <p15:clr>
            <a:srgbClr val="A4A3A4"/>
          </p15:clr>
        </p15:guide>
        <p15:guide id="11" pos="6407">
          <p15:clr>
            <a:srgbClr val="A4A3A4"/>
          </p15:clr>
        </p15:guide>
        <p15:guide id="12" pos="7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BEEB"/>
    <a:srgbClr val="FFA500"/>
    <a:srgbClr val="96BE00"/>
    <a:srgbClr val="D23C96"/>
    <a:srgbClr val="46B48C"/>
    <a:srgbClr val="FFD200"/>
    <a:srgbClr val="DC3C05"/>
    <a:srgbClr val="FFC864"/>
    <a:srgbClr val="FFDC96"/>
    <a:srgbClr val="FFF0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250" autoAdjust="0"/>
    <p:restoredTop sz="75406" autoAdjust="0"/>
  </p:normalViewPr>
  <p:slideViewPr>
    <p:cSldViewPr showGuides="1">
      <p:cViewPr varScale="1">
        <p:scale>
          <a:sx n="61" d="100"/>
          <a:sy n="61" d="100"/>
        </p:scale>
        <p:origin x="1578" y="65"/>
      </p:cViewPr>
      <p:guideLst>
        <p:guide orient="horz" pos="2382"/>
        <p:guide orient="horz" pos="4423"/>
        <p:guide orient="horz" pos="3380"/>
        <p:guide orient="horz" pos="1339"/>
        <p:guide orient="horz" pos="432"/>
        <p:guide orient="horz" pos="4196"/>
        <p:guide pos="3368"/>
        <p:guide pos="1236"/>
        <p:guide pos="329"/>
        <p:guide pos="4865"/>
        <p:guide pos="6407"/>
        <p:guide pos="737"/>
      </p:guideLst>
    </p:cSldViewPr>
  </p:slideViewPr>
  <p:outlineViewPr>
    <p:cViewPr>
      <p:scale>
        <a:sx n="33" d="100"/>
        <a:sy n="33" d="100"/>
      </p:scale>
      <p:origin x="0" y="0"/>
    </p:cViewPr>
  </p:outlin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Frühimmunität</c:v>
                </c:pt>
              </c:strCache>
            </c:strRef>
          </c:tx>
          <c:spPr>
            <a:solidFill>
              <a:srgbClr val="FF0000"/>
            </a:solidFill>
            <a:ln>
              <a:noFill/>
            </a:ln>
            <a:effectLst/>
          </c:spPr>
          <c:invertIfNegative val="0"/>
          <c:cat>
            <c:numRef>
              <c:f>Tabelle1!$A$2:$A$4</c:f>
              <c:numCache>
                <c:formatCode>General</c:formatCode>
                <c:ptCount val="3"/>
                <c:pt idx="0">
                  <c:v>2020</c:v>
                </c:pt>
                <c:pt idx="1">
                  <c:v>2021</c:v>
                </c:pt>
                <c:pt idx="2">
                  <c:v>2022</c:v>
                </c:pt>
              </c:numCache>
            </c:numRef>
          </c:cat>
          <c:val>
            <c:numRef>
              <c:f>Tabelle1!$B$2:$B$4</c:f>
              <c:numCache>
                <c:formatCode>General</c:formatCode>
                <c:ptCount val="3"/>
                <c:pt idx="0">
                  <c:v>76</c:v>
                </c:pt>
                <c:pt idx="1">
                  <c:v>8</c:v>
                </c:pt>
                <c:pt idx="2">
                  <c:v>4</c:v>
                </c:pt>
              </c:numCache>
            </c:numRef>
          </c:val>
          <c:extLst>
            <c:ext xmlns:c16="http://schemas.microsoft.com/office/drawing/2014/chart" uri="{C3380CC4-5D6E-409C-BE32-E72D297353CC}">
              <c16:uniqueId val="{00000000-6A3E-4267-A98A-D7162FA87081}"/>
            </c:ext>
          </c:extLst>
        </c:ser>
        <c:ser>
          <c:idx val="1"/>
          <c:order val="1"/>
          <c:tx>
            <c:strRef>
              <c:f>Tabelle1!$C$1</c:f>
              <c:strCache>
                <c:ptCount val="1"/>
                <c:pt idx="0">
                  <c:v>Langzeitimmunität</c:v>
                </c:pt>
              </c:strCache>
            </c:strRef>
          </c:tx>
          <c:spPr>
            <a:solidFill>
              <a:srgbClr val="00B0F0"/>
            </a:solidFill>
            <a:ln>
              <a:noFill/>
            </a:ln>
            <a:effectLst/>
          </c:spPr>
          <c:invertIfNegative val="0"/>
          <c:cat>
            <c:numRef>
              <c:f>Tabelle1!$A$2:$A$4</c:f>
              <c:numCache>
                <c:formatCode>General</c:formatCode>
                <c:ptCount val="3"/>
                <c:pt idx="0">
                  <c:v>2020</c:v>
                </c:pt>
                <c:pt idx="1">
                  <c:v>2021</c:v>
                </c:pt>
                <c:pt idx="2">
                  <c:v>2022</c:v>
                </c:pt>
              </c:numCache>
            </c:numRef>
          </c:cat>
          <c:val>
            <c:numRef>
              <c:f>Tabelle1!$C$2:$C$4</c:f>
              <c:numCache>
                <c:formatCode>General</c:formatCode>
                <c:ptCount val="3"/>
                <c:pt idx="0">
                  <c:v>370</c:v>
                </c:pt>
                <c:pt idx="1">
                  <c:v>103</c:v>
                </c:pt>
                <c:pt idx="2">
                  <c:v>9</c:v>
                </c:pt>
              </c:numCache>
            </c:numRef>
          </c:val>
          <c:extLst>
            <c:ext xmlns:c16="http://schemas.microsoft.com/office/drawing/2014/chart" uri="{C3380CC4-5D6E-409C-BE32-E72D297353CC}">
              <c16:uniqueId val="{00000001-6A3E-4267-A98A-D7162FA87081}"/>
            </c:ext>
          </c:extLst>
        </c:ser>
        <c:dLbls>
          <c:showLegendKey val="0"/>
          <c:showVal val="0"/>
          <c:showCatName val="0"/>
          <c:showSerName val="0"/>
          <c:showPercent val="0"/>
          <c:showBubbleSize val="0"/>
        </c:dLbls>
        <c:gapWidth val="150"/>
        <c:overlap val="100"/>
        <c:axId val="788732808"/>
        <c:axId val="788730648"/>
      </c:barChart>
      <c:catAx>
        <c:axId val="788732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788730648"/>
        <c:crosses val="autoZero"/>
        <c:auto val="1"/>
        <c:lblAlgn val="ctr"/>
        <c:lblOffset val="100"/>
        <c:noMultiLvlLbl val="0"/>
      </c:catAx>
      <c:valAx>
        <c:axId val="7887306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7887328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a:t>Übersicht</a:t>
            </a:r>
            <a:r>
              <a:rPr lang="de-DE" baseline="0"/>
              <a:t> Immunitätsstatus</a:t>
            </a:r>
            <a:endParaRPr lang="de-DE"/>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percentStacked"/>
        <c:varyColors val="0"/>
        <c:ser>
          <c:idx val="0"/>
          <c:order val="0"/>
          <c:tx>
            <c:strRef>
              <c:f>Tabelle1!$B$1</c:f>
              <c:strCache>
                <c:ptCount val="1"/>
                <c:pt idx="0">
                  <c:v>Keine Immunität</c:v>
                </c:pt>
              </c:strCache>
            </c:strRef>
          </c:tx>
          <c:spPr>
            <a:solidFill>
              <a:srgbClr val="00B0F0"/>
            </a:solidFill>
            <a:ln>
              <a:noFill/>
            </a:ln>
            <a:effectLst/>
          </c:spPr>
          <c:invertIfNegative val="0"/>
          <c:dPt>
            <c:idx val="0"/>
            <c:invertIfNegative val="0"/>
            <c:bubble3D val="0"/>
            <c:spPr>
              <a:solidFill>
                <a:srgbClr val="00B0F0"/>
              </a:solidFill>
              <a:ln>
                <a:noFill/>
              </a:ln>
              <a:effectLst/>
            </c:spPr>
            <c:extLst>
              <c:ext xmlns:c16="http://schemas.microsoft.com/office/drawing/2014/chart" uri="{C3380CC4-5D6E-409C-BE32-E72D297353CC}">
                <c16:uniqueId val="{00000001-52D6-4C2F-BE03-DED8EB211EFA}"/>
              </c:ext>
            </c:extLst>
          </c:dPt>
          <c:dPt>
            <c:idx val="1"/>
            <c:invertIfNegative val="0"/>
            <c:bubble3D val="0"/>
            <c:spPr>
              <a:solidFill>
                <a:srgbClr val="00B0F0"/>
              </a:solidFill>
              <a:ln>
                <a:noFill/>
              </a:ln>
              <a:effectLst/>
            </c:spPr>
            <c:extLst>
              <c:ext xmlns:c16="http://schemas.microsoft.com/office/drawing/2014/chart" uri="{C3380CC4-5D6E-409C-BE32-E72D297353CC}">
                <c16:uniqueId val="{00000003-52D6-4C2F-BE03-DED8EB211EFA}"/>
              </c:ext>
            </c:extLst>
          </c:dPt>
          <c:cat>
            <c:numRef>
              <c:f>Tabelle1!$A$2:$A$4</c:f>
              <c:numCache>
                <c:formatCode>General</c:formatCode>
                <c:ptCount val="3"/>
                <c:pt idx="0">
                  <c:v>2020</c:v>
                </c:pt>
                <c:pt idx="1">
                  <c:v>2021</c:v>
                </c:pt>
                <c:pt idx="2">
                  <c:v>2022</c:v>
                </c:pt>
              </c:numCache>
            </c:numRef>
          </c:cat>
          <c:val>
            <c:numRef>
              <c:f>Tabelle1!$B$2:$B$4</c:f>
              <c:numCache>
                <c:formatCode>General</c:formatCode>
                <c:ptCount val="3"/>
                <c:pt idx="0">
                  <c:v>6530</c:v>
                </c:pt>
                <c:pt idx="1">
                  <c:v>646</c:v>
                </c:pt>
                <c:pt idx="2">
                  <c:v>31</c:v>
                </c:pt>
              </c:numCache>
            </c:numRef>
          </c:val>
          <c:extLst>
            <c:ext xmlns:c16="http://schemas.microsoft.com/office/drawing/2014/chart" uri="{C3380CC4-5D6E-409C-BE32-E72D297353CC}">
              <c16:uniqueId val="{00000004-52D6-4C2F-BE03-DED8EB211EFA}"/>
            </c:ext>
          </c:extLst>
        </c:ser>
        <c:ser>
          <c:idx val="1"/>
          <c:order val="1"/>
          <c:tx>
            <c:strRef>
              <c:f>Tabelle1!$C$1</c:f>
              <c:strCache>
                <c:ptCount val="1"/>
                <c:pt idx="0">
                  <c:v>Immunität</c:v>
                </c:pt>
              </c:strCache>
            </c:strRef>
          </c:tx>
          <c:spPr>
            <a:solidFill>
              <a:srgbClr val="FF0000"/>
            </a:solidFill>
            <a:ln>
              <a:noFill/>
            </a:ln>
            <a:effectLst/>
          </c:spPr>
          <c:invertIfNegative val="0"/>
          <c:cat>
            <c:numRef>
              <c:f>Tabelle1!$A$2:$A$4</c:f>
              <c:numCache>
                <c:formatCode>General</c:formatCode>
                <c:ptCount val="3"/>
                <c:pt idx="0">
                  <c:v>2020</c:v>
                </c:pt>
                <c:pt idx="1">
                  <c:v>2021</c:v>
                </c:pt>
                <c:pt idx="2">
                  <c:v>2022</c:v>
                </c:pt>
              </c:numCache>
            </c:numRef>
          </c:cat>
          <c:val>
            <c:numRef>
              <c:f>Tabelle1!$C$2:$C$4</c:f>
              <c:numCache>
                <c:formatCode>General</c:formatCode>
                <c:ptCount val="3"/>
                <c:pt idx="0">
                  <c:v>446</c:v>
                </c:pt>
                <c:pt idx="1">
                  <c:v>111</c:v>
                </c:pt>
                <c:pt idx="2">
                  <c:v>19</c:v>
                </c:pt>
              </c:numCache>
            </c:numRef>
          </c:val>
          <c:extLst>
            <c:ext xmlns:c16="http://schemas.microsoft.com/office/drawing/2014/chart" uri="{C3380CC4-5D6E-409C-BE32-E72D297353CC}">
              <c16:uniqueId val="{00000005-52D6-4C2F-BE03-DED8EB211EFA}"/>
            </c:ext>
          </c:extLst>
        </c:ser>
        <c:dLbls>
          <c:showLegendKey val="0"/>
          <c:showVal val="0"/>
          <c:showCatName val="0"/>
          <c:showSerName val="0"/>
          <c:showPercent val="0"/>
          <c:showBubbleSize val="0"/>
        </c:dLbls>
        <c:gapWidth val="150"/>
        <c:overlap val="100"/>
        <c:axId val="640942528"/>
        <c:axId val="640941448"/>
      </c:barChart>
      <c:catAx>
        <c:axId val="6409425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40941448"/>
        <c:crosses val="autoZero"/>
        <c:auto val="1"/>
        <c:lblAlgn val="ctr"/>
        <c:lblOffset val="100"/>
        <c:noMultiLvlLbl val="0"/>
      </c:catAx>
      <c:valAx>
        <c:axId val="6409414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409425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Keine Immunität</c:v>
                </c:pt>
              </c:strCache>
            </c:strRef>
          </c:tx>
          <c:spPr>
            <a:solidFill>
              <a:srgbClr val="00B0F0"/>
            </a:solidFill>
            <a:ln>
              <a:noFill/>
            </a:ln>
            <a:effectLst/>
          </c:spPr>
          <c:invertIfNegative val="0"/>
          <c:cat>
            <c:strRef>
              <c:f>Tabelle1!$A$2:$A$3</c:f>
              <c:strCache>
                <c:ptCount val="2"/>
                <c:pt idx="0">
                  <c:v>Ersttest</c:v>
                </c:pt>
                <c:pt idx="1">
                  <c:v>Wiederholungstest</c:v>
                </c:pt>
              </c:strCache>
            </c:strRef>
          </c:cat>
          <c:val>
            <c:numRef>
              <c:f>Tabelle1!$B$2:$B$3</c:f>
              <c:numCache>
                <c:formatCode>General</c:formatCode>
                <c:ptCount val="2"/>
                <c:pt idx="0">
                  <c:v>5869</c:v>
                </c:pt>
                <c:pt idx="1">
                  <c:v>1434</c:v>
                </c:pt>
              </c:numCache>
            </c:numRef>
          </c:val>
          <c:extLst>
            <c:ext xmlns:c16="http://schemas.microsoft.com/office/drawing/2014/chart" uri="{C3380CC4-5D6E-409C-BE32-E72D297353CC}">
              <c16:uniqueId val="{00000000-9C8E-4F7B-8947-083780E6EEC2}"/>
            </c:ext>
          </c:extLst>
        </c:ser>
        <c:ser>
          <c:idx val="1"/>
          <c:order val="1"/>
          <c:tx>
            <c:strRef>
              <c:f>Tabelle1!$C$1</c:f>
              <c:strCache>
                <c:ptCount val="1"/>
                <c:pt idx="0">
                  <c:v>Immunität</c:v>
                </c:pt>
              </c:strCache>
            </c:strRef>
          </c:tx>
          <c:spPr>
            <a:solidFill>
              <a:srgbClr val="FF0000"/>
            </a:solidFill>
            <a:ln>
              <a:noFill/>
            </a:ln>
            <a:effectLst/>
          </c:spPr>
          <c:invertIfNegative val="0"/>
          <c:cat>
            <c:strRef>
              <c:f>Tabelle1!$A$2:$A$3</c:f>
              <c:strCache>
                <c:ptCount val="2"/>
                <c:pt idx="0">
                  <c:v>Ersttest</c:v>
                </c:pt>
                <c:pt idx="1">
                  <c:v>Wiederholungstest</c:v>
                </c:pt>
              </c:strCache>
            </c:strRef>
          </c:cat>
          <c:val>
            <c:numRef>
              <c:f>Tabelle1!$C$2:$C$3</c:f>
              <c:numCache>
                <c:formatCode>General</c:formatCode>
                <c:ptCount val="2"/>
                <c:pt idx="0">
                  <c:v>481</c:v>
                </c:pt>
                <c:pt idx="1">
                  <c:v>89</c:v>
                </c:pt>
              </c:numCache>
            </c:numRef>
          </c:val>
          <c:extLst>
            <c:ext xmlns:c16="http://schemas.microsoft.com/office/drawing/2014/chart" uri="{C3380CC4-5D6E-409C-BE32-E72D297353CC}">
              <c16:uniqueId val="{00000001-9C8E-4F7B-8947-083780E6EEC2}"/>
            </c:ext>
          </c:extLst>
        </c:ser>
        <c:dLbls>
          <c:showLegendKey val="0"/>
          <c:showVal val="0"/>
          <c:showCatName val="0"/>
          <c:showSerName val="0"/>
          <c:showPercent val="0"/>
          <c:showBubbleSize val="0"/>
        </c:dLbls>
        <c:gapWidth val="150"/>
        <c:overlap val="100"/>
        <c:axId val="866298896"/>
        <c:axId val="866303216"/>
      </c:barChart>
      <c:catAx>
        <c:axId val="866298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866303216"/>
        <c:crosses val="autoZero"/>
        <c:auto val="1"/>
        <c:lblAlgn val="ctr"/>
        <c:lblOffset val="100"/>
        <c:noMultiLvlLbl val="0"/>
      </c:catAx>
      <c:valAx>
        <c:axId val="866303216"/>
        <c:scaling>
          <c:orientation val="minMax"/>
          <c:min val="0.8"/>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8662988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Frühimmunität</c:v>
                </c:pt>
              </c:strCache>
            </c:strRef>
          </c:tx>
          <c:spPr>
            <a:solidFill>
              <a:srgbClr val="FF0000"/>
            </a:solidFill>
            <a:ln>
              <a:noFill/>
            </a:ln>
            <a:effectLst/>
          </c:spPr>
          <c:invertIfNegative val="0"/>
          <c:cat>
            <c:numRef>
              <c:f>Tabelle1!$A$2</c:f>
              <c:numCache>
                <c:formatCode>General</c:formatCode>
                <c:ptCount val="1"/>
                <c:pt idx="0">
                  <c:v>2020</c:v>
                </c:pt>
              </c:numCache>
            </c:numRef>
          </c:cat>
          <c:val>
            <c:numRef>
              <c:f>Tabelle1!$B$2</c:f>
              <c:numCache>
                <c:formatCode>General</c:formatCode>
                <c:ptCount val="1"/>
                <c:pt idx="0">
                  <c:v>1</c:v>
                </c:pt>
              </c:numCache>
            </c:numRef>
          </c:val>
          <c:extLst>
            <c:ext xmlns:c16="http://schemas.microsoft.com/office/drawing/2014/chart" uri="{C3380CC4-5D6E-409C-BE32-E72D297353CC}">
              <c16:uniqueId val="{00000000-6790-4396-A56D-F2B6D8CCD62F}"/>
            </c:ext>
          </c:extLst>
        </c:ser>
        <c:ser>
          <c:idx val="1"/>
          <c:order val="1"/>
          <c:tx>
            <c:strRef>
              <c:f>Tabelle1!$C$1</c:f>
              <c:strCache>
                <c:ptCount val="1"/>
                <c:pt idx="0">
                  <c:v>Langzeitimmunität</c:v>
                </c:pt>
              </c:strCache>
            </c:strRef>
          </c:tx>
          <c:spPr>
            <a:solidFill>
              <a:srgbClr val="00B0F0"/>
            </a:solidFill>
            <a:ln>
              <a:noFill/>
            </a:ln>
            <a:effectLst/>
          </c:spPr>
          <c:invertIfNegative val="0"/>
          <c:cat>
            <c:numRef>
              <c:f>Tabelle1!$A$2</c:f>
              <c:numCache>
                <c:formatCode>General</c:formatCode>
                <c:ptCount val="1"/>
                <c:pt idx="0">
                  <c:v>2020</c:v>
                </c:pt>
              </c:numCache>
            </c:numRef>
          </c:cat>
          <c:val>
            <c:numRef>
              <c:f>Tabelle1!$C$2</c:f>
              <c:numCache>
                <c:formatCode>General</c:formatCode>
                <c:ptCount val="1"/>
                <c:pt idx="0">
                  <c:v>12</c:v>
                </c:pt>
              </c:numCache>
            </c:numRef>
          </c:val>
          <c:extLst>
            <c:ext xmlns:c16="http://schemas.microsoft.com/office/drawing/2014/chart" uri="{C3380CC4-5D6E-409C-BE32-E72D297353CC}">
              <c16:uniqueId val="{00000001-6790-4396-A56D-F2B6D8CCD62F}"/>
            </c:ext>
          </c:extLst>
        </c:ser>
        <c:dLbls>
          <c:showLegendKey val="0"/>
          <c:showVal val="0"/>
          <c:showCatName val="0"/>
          <c:showSerName val="0"/>
          <c:showPercent val="0"/>
          <c:showBubbleSize val="0"/>
        </c:dLbls>
        <c:gapWidth val="150"/>
        <c:overlap val="100"/>
        <c:axId val="788732808"/>
        <c:axId val="788730648"/>
      </c:barChart>
      <c:catAx>
        <c:axId val="788732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788730648"/>
        <c:crosses val="autoZero"/>
        <c:auto val="1"/>
        <c:lblAlgn val="ctr"/>
        <c:lblOffset val="100"/>
        <c:noMultiLvlLbl val="0"/>
      </c:catAx>
      <c:valAx>
        <c:axId val="7887306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7887328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Keine Immunität</c:v>
                </c:pt>
              </c:strCache>
            </c:strRef>
          </c:tx>
          <c:spPr>
            <a:solidFill>
              <a:srgbClr val="00B0F0"/>
            </a:solidFill>
            <a:ln>
              <a:noFill/>
            </a:ln>
            <a:effectLst/>
          </c:spPr>
          <c:invertIfNegative val="0"/>
          <c:dPt>
            <c:idx val="0"/>
            <c:invertIfNegative val="0"/>
            <c:bubble3D val="0"/>
            <c:spPr>
              <a:solidFill>
                <a:srgbClr val="00B0F0"/>
              </a:solidFill>
              <a:ln>
                <a:noFill/>
              </a:ln>
              <a:effectLst/>
            </c:spPr>
            <c:extLst>
              <c:ext xmlns:c16="http://schemas.microsoft.com/office/drawing/2014/chart" uri="{C3380CC4-5D6E-409C-BE32-E72D297353CC}">
                <c16:uniqueId val="{00000001-1AFC-46C6-94AD-0A8F8285BA4D}"/>
              </c:ext>
            </c:extLst>
          </c:dPt>
          <c:dPt>
            <c:idx val="1"/>
            <c:invertIfNegative val="0"/>
            <c:bubble3D val="0"/>
            <c:spPr>
              <a:solidFill>
                <a:srgbClr val="00B0F0"/>
              </a:solidFill>
              <a:ln>
                <a:noFill/>
              </a:ln>
              <a:effectLst/>
            </c:spPr>
            <c:extLst>
              <c:ext xmlns:c16="http://schemas.microsoft.com/office/drawing/2014/chart" uri="{C3380CC4-5D6E-409C-BE32-E72D297353CC}">
                <c16:uniqueId val="{00000003-1AFC-46C6-94AD-0A8F8285BA4D}"/>
              </c:ext>
            </c:extLst>
          </c:dPt>
          <c:cat>
            <c:numRef>
              <c:f>Tabelle1!$A$2</c:f>
              <c:numCache>
                <c:formatCode>General</c:formatCode>
                <c:ptCount val="1"/>
                <c:pt idx="0">
                  <c:v>2020</c:v>
                </c:pt>
              </c:numCache>
            </c:numRef>
          </c:cat>
          <c:val>
            <c:numRef>
              <c:f>Tabelle1!$B$2</c:f>
              <c:numCache>
                <c:formatCode>General</c:formatCode>
                <c:ptCount val="1"/>
                <c:pt idx="0">
                  <c:v>627</c:v>
                </c:pt>
              </c:numCache>
            </c:numRef>
          </c:val>
          <c:extLst>
            <c:ext xmlns:c16="http://schemas.microsoft.com/office/drawing/2014/chart" uri="{C3380CC4-5D6E-409C-BE32-E72D297353CC}">
              <c16:uniqueId val="{00000004-1AFC-46C6-94AD-0A8F8285BA4D}"/>
            </c:ext>
          </c:extLst>
        </c:ser>
        <c:ser>
          <c:idx val="1"/>
          <c:order val="1"/>
          <c:tx>
            <c:strRef>
              <c:f>Tabelle1!$C$1</c:f>
              <c:strCache>
                <c:ptCount val="1"/>
                <c:pt idx="0">
                  <c:v>Immunität</c:v>
                </c:pt>
              </c:strCache>
            </c:strRef>
          </c:tx>
          <c:spPr>
            <a:solidFill>
              <a:srgbClr val="FF0000"/>
            </a:solidFill>
            <a:ln>
              <a:noFill/>
            </a:ln>
            <a:effectLst/>
          </c:spPr>
          <c:invertIfNegative val="0"/>
          <c:cat>
            <c:numRef>
              <c:f>Tabelle1!$A$2</c:f>
              <c:numCache>
                <c:formatCode>General</c:formatCode>
                <c:ptCount val="1"/>
                <c:pt idx="0">
                  <c:v>2020</c:v>
                </c:pt>
              </c:numCache>
            </c:numRef>
          </c:cat>
          <c:val>
            <c:numRef>
              <c:f>Tabelle1!$C$2</c:f>
              <c:numCache>
                <c:formatCode>General</c:formatCode>
                <c:ptCount val="1"/>
                <c:pt idx="0">
                  <c:v>13</c:v>
                </c:pt>
              </c:numCache>
            </c:numRef>
          </c:val>
          <c:extLst>
            <c:ext xmlns:c16="http://schemas.microsoft.com/office/drawing/2014/chart" uri="{C3380CC4-5D6E-409C-BE32-E72D297353CC}">
              <c16:uniqueId val="{00000005-1AFC-46C6-94AD-0A8F8285BA4D}"/>
            </c:ext>
          </c:extLst>
        </c:ser>
        <c:dLbls>
          <c:showLegendKey val="0"/>
          <c:showVal val="0"/>
          <c:showCatName val="0"/>
          <c:showSerName val="0"/>
          <c:showPercent val="0"/>
          <c:showBubbleSize val="0"/>
        </c:dLbls>
        <c:gapWidth val="150"/>
        <c:overlap val="100"/>
        <c:axId val="640942528"/>
        <c:axId val="640941448"/>
      </c:barChart>
      <c:catAx>
        <c:axId val="6409425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40941448"/>
        <c:crosses val="autoZero"/>
        <c:auto val="1"/>
        <c:lblAlgn val="ctr"/>
        <c:lblOffset val="100"/>
        <c:noMultiLvlLbl val="0"/>
      </c:catAx>
      <c:valAx>
        <c:axId val="640941448"/>
        <c:scaling>
          <c:orientation val="minMax"/>
          <c:min val="0.5"/>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409425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Keine Immunität</c:v>
                </c:pt>
              </c:strCache>
            </c:strRef>
          </c:tx>
          <c:spPr>
            <a:solidFill>
              <a:srgbClr val="1EBEEB"/>
            </a:solidFill>
            <a:ln>
              <a:noFill/>
            </a:ln>
            <a:effectLst/>
          </c:spPr>
          <c:invertIfNegative val="0"/>
          <c:cat>
            <c:strRef>
              <c:f>Tabelle1!$A$2:$A$3</c:f>
              <c:strCache>
                <c:ptCount val="2"/>
                <c:pt idx="0">
                  <c:v>Ersttest</c:v>
                </c:pt>
                <c:pt idx="1">
                  <c:v>Wiederholungstest</c:v>
                </c:pt>
              </c:strCache>
            </c:strRef>
          </c:cat>
          <c:val>
            <c:numRef>
              <c:f>Tabelle1!$B$2:$B$3</c:f>
              <c:numCache>
                <c:formatCode>General</c:formatCode>
                <c:ptCount val="2"/>
                <c:pt idx="0">
                  <c:v>316</c:v>
                </c:pt>
                <c:pt idx="1">
                  <c:v>311</c:v>
                </c:pt>
              </c:numCache>
            </c:numRef>
          </c:val>
          <c:extLst>
            <c:ext xmlns:c16="http://schemas.microsoft.com/office/drawing/2014/chart" uri="{C3380CC4-5D6E-409C-BE32-E72D297353CC}">
              <c16:uniqueId val="{00000000-35D5-4B52-BC0F-61974694A667}"/>
            </c:ext>
          </c:extLst>
        </c:ser>
        <c:ser>
          <c:idx val="1"/>
          <c:order val="1"/>
          <c:tx>
            <c:strRef>
              <c:f>Tabelle1!$C$1</c:f>
              <c:strCache>
                <c:ptCount val="1"/>
                <c:pt idx="0">
                  <c:v>Immunität</c:v>
                </c:pt>
              </c:strCache>
            </c:strRef>
          </c:tx>
          <c:spPr>
            <a:solidFill>
              <a:srgbClr val="FF0000"/>
            </a:solidFill>
            <a:ln>
              <a:noFill/>
            </a:ln>
            <a:effectLst/>
          </c:spPr>
          <c:invertIfNegative val="0"/>
          <c:cat>
            <c:strRef>
              <c:f>Tabelle1!$A$2:$A$3</c:f>
              <c:strCache>
                <c:ptCount val="2"/>
                <c:pt idx="0">
                  <c:v>Ersttest</c:v>
                </c:pt>
                <c:pt idx="1">
                  <c:v>Wiederholungstest</c:v>
                </c:pt>
              </c:strCache>
            </c:strRef>
          </c:cat>
          <c:val>
            <c:numRef>
              <c:f>Tabelle1!$C$2:$C$3</c:f>
              <c:numCache>
                <c:formatCode>General</c:formatCode>
                <c:ptCount val="2"/>
                <c:pt idx="0">
                  <c:v>4</c:v>
                </c:pt>
                <c:pt idx="1">
                  <c:v>9</c:v>
                </c:pt>
              </c:numCache>
            </c:numRef>
          </c:val>
          <c:extLst>
            <c:ext xmlns:c16="http://schemas.microsoft.com/office/drawing/2014/chart" uri="{C3380CC4-5D6E-409C-BE32-E72D297353CC}">
              <c16:uniqueId val="{00000001-35D5-4B52-BC0F-61974694A667}"/>
            </c:ext>
          </c:extLst>
        </c:ser>
        <c:dLbls>
          <c:showLegendKey val="0"/>
          <c:showVal val="0"/>
          <c:showCatName val="0"/>
          <c:showSerName val="0"/>
          <c:showPercent val="0"/>
          <c:showBubbleSize val="0"/>
        </c:dLbls>
        <c:gapWidth val="150"/>
        <c:overlap val="100"/>
        <c:axId val="678776488"/>
        <c:axId val="678776848"/>
      </c:barChart>
      <c:catAx>
        <c:axId val="678776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78776848"/>
        <c:crosses val="autoZero"/>
        <c:auto val="1"/>
        <c:lblAlgn val="ctr"/>
        <c:lblOffset val="100"/>
        <c:noMultiLvlLbl val="0"/>
      </c:catAx>
      <c:valAx>
        <c:axId val="6787768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787764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de-DE"/>
          </a:p>
        </p:txBody>
      </p:sp>
      <p:sp>
        <p:nvSpPr>
          <p:cNvPr id="3584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DE"/>
          </a:p>
        </p:txBody>
      </p:sp>
      <p:sp>
        <p:nvSpPr>
          <p:cNvPr id="35844" name="Rectangle 4"/>
          <p:cNvSpPr>
            <a:spLocks noGrp="1" noRot="1" noChangeAspect="1" noChangeArrowheads="1" noTextEdit="1"/>
          </p:cNvSpPr>
          <p:nvPr>
            <p:ph type="sldImg" idx="2"/>
          </p:nvPr>
        </p:nvSpPr>
        <p:spPr bwMode="auto">
          <a:xfrm>
            <a:off x="1004888" y="685800"/>
            <a:ext cx="4848225"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584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t>Klicken Sie, um die Formate des Vorlagentextes zu bearbeiten</a:t>
            </a:r>
          </a:p>
          <a:p>
            <a:pPr lvl="1"/>
            <a:r>
              <a:rPr lang="de-DE"/>
              <a:t>Zweite Ebene</a:t>
            </a:r>
          </a:p>
          <a:p>
            <a:pPr lvl="2"/>
            <a:r>
              <a:rPr lang="de-DE"/>
              <a:t>Dritte Ebene</a:t>
            </a:r>
          </a:p>
          <a:p>
            <a:pPr lvl="3"/>
            <a:r>
              <a:rPr lang="de-DE"/>
              <a:t>Vierte Ebene</a:t>
            </a:r>
          </a:p>
          <a:p>
            <a:pPr lvl="4"/>
            <a:r>
              <a:rPr lang="de-DE"/>
              <a:t>Fünfte Ebene</a:t>
            </a:r>
          </a:p>
        </p:txBody>
      </p:sp>
      <p:sp>
        <p:nvSpPr>
          <p:cNvPr id="3584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de-DE"/>
          </a:p>
        </p:txBody>
      </p:sp>
      <p:sp>
        <p:nvSpPr>
          <p:cNvPr id="3584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932B0C62-07EA-4146-9798-A0A17F7FEF9F}" type="slidenum">
              <a:rPr lang="de-DE"/>
              <a:pPr/>
              <a:t>‹Nr.›</a:t>
            </a:fld>
            <a:endParaRPr lang="de-DE"/>
          </a:p>
        </p:txBody>
      </p:sp>
    </p:spTree>
    <p:extLst>
      <p:ext uri="{BB962C8B-B14F-4D97-AF65-F5344CB8AC3E}">
        <p14:creationId xmlns:p14="http://schemas.microsoft.com/office/powerpoint/2010/main" val="17701530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Guten Tag, ich habe im Rahmen der Erlangung des Master of Science eine Masterarbeit zum Thema „SARS-CoV-2 Antikörper in der frühen Phase der COVID-19 Pandemie“ geschrieben, die ich heute gerne vorstellen möchte. Dort habe ich eine Beobachtungsstudie hinsichtlich ihrer berufsspezifischen und weiteren epidemiologischen Aspekte ausgewertet.</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a:t>
            </a:fld>
            <a:endParaRPr lang="de-DE"/>
          </a:p>
        </p:txBody>
      </p:sp>
    </p:spTree>
    <p:extLst>
      <p:ext uri="{BB962C8B-B14F-4D97-AF65-F5344CB8AC3E}">
        <p14:creationId xmlns:p14="http://schemas.microsoft.com/office/powerpoint/2010/main" val="193089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Einleitung: </a:t>
            </a:r>
          </a:p>
          <a:p>
            <a:r>
              <a:rPr lang="de-DE" dirty="0"/>
              <a:t>-Anfang 2020 hat sich das Leben für viele von uns radikal verändert. </a:t>
            </a:r>
          </a:p>
          <a:p>
            <a:r>
              <a:rPr lang="de-DE" dirty="0"/>
              <a:t>-Ich erinnere mich </a:t>
            </a:r>
            <a:r>
              <a:rPr lang="de-DE" dirty="0" err="1"/>
              <a:t>zB</a:t>
            </a:r>
            <a:r>
              <a:rPr lang="de-DE" dirty="0"/>
              <a:t> privat social Distancing, an Uni im Homeoffice und Klausuren schreiben in Zelten,, im Rettungsdienst aufeinmal sehr viele Fahrten mit Testungen oder Transporte mit Atemproblematiken, Arbeitsabläufe verändert (</a:t>
            </a:r>
            <a:r>
              <a:rPr lang="de-DE" dirty="0" err="1"/>
              <a:t>zB</a:t>
            </a:r>
            <a:r>
              <a:rPr lang="de-DE" dirty="0"/>
              <a:t> immer direkt Fieber messen), Arbeit unter Vollschutz, vermehrte Hygienemaßnahmen etc. pp.</a:t>
            </a:r>
          </a:p>
          <a:p>
            <a:endParaRPr lang="de-DE" dirty="0"/>
          </a:p>
          <a:p>
            <a:r>
              <a:rPr lang="de-DE" dirty="0"/>
              <a:t>-Grund dafür war die COVID-19 Pandemie</a:t>
            </a:r>
          </a:p>
          <a:p>
            <a:r>
              <a:rPr lang="de-DE" dirty="0"/>
              <a:t>-COVID-19 ist eine Erkrankung mit breiten Symptomspektrum (primär respiratorisch), die durch das Virus SARS-CoV-2 ausgelöst wird</a:t>
            </a:r>
          </a:p>
          <a:p>
            <a:r>
              <a:rPr lang="de-DE" dirty="0"/>
              <a:t>-Das ist ein neuartiges Virus: Erstmals Dez 2019 in China aufgetreten, im Jan 2020 dann erster Fall in Deutschland</a:t>
            </a:r>
          </a:p>
          <a:p>
            <a:r>
              <a:rPr lang="de-DE" dirty="0"/>
              <a:t>-Am 11. März 2020 rief die Weltgesundheitsorganisation WHO die Pandemie aus </a:t>
            </a:r>
          </a:p>
          <a:p>
            <a:r>
              <a:rPr lang="de-DE" dirty="0"/>
              <a:t>-und ab dem 22. März 2020 verhängte die deutsche Regierung erstmalig einen Lockdown, um Verbreitung des Virus einzuschränken</a:t>
            </a:r>
          </a:p>
          <a:p>
            <a:r>
              <a:rPr lang="de-DE" dirty="0"/>
              <a:t>-Zu dem Zeitpunkt gab es schon fast 20.000 Infizierte und mehr als 50 Todesfälle an oder mit COVID-19 in Deutschland</a:t>
            </a:r>
          </a:p>
          <a:p>
            <a:endParaRPr lang="de-DE" dirty="0"/>
          </a:p>
          <a:p>
            <a:r>
              <a:rPr lang="de-DE" dirty="0"/>
              <a:t>-Zu Beginn gab es sehr viele Unklarheiten, weil das Virus noch neu und unerforscht war</a:t>
            </a:r>
          </a:p>
          <a:p>
            <a:r>
              <a:rPr lang="de-DE" dirty="0"/>
              <a:t>-Fragen wie: Wie wird das Virus übertragen, wer ist besonders gefährdet und warum, was gibt es für Symptome, warum ist das Symptomspektrum so breit, was ist die Herkunft, wie kann man das behandeln, wie kann man COVID-19 vorbeugen, kann man eine Immunität ausbilden</a:t>
            </a:r>
          </a:p>
          <a:p>
            <a:r>
              <a:rPr lang="de-DE" dirty="0"/>
              <a:t>-Und vorallem war ich schon einmal mit dem Virus infiziert und bin ich vielleicht schon immun</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2</a:t>
            </a:fld>
            <a:endParaRPr lang="de-DE"/>
          </a:p>
        </p:txBody>
      </p:sp>
    </p:spTree>
    <p:extLst>
      <p:ext uri="{BB962C8B-B14F-4D97-AF65-F5344CB8AC3E}">
        <p14:creationId xmlns:p14="http://schemas.microsoft.com/office/powerpoint/2010/main" val="1111460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-Diese Frage stellte sich auch Medsyne</a:t>
            </a:r>
          </a:p>
          <a:p>
            <a:r>
              <a:rPr lang="de-DE" dirty="0"/>
              <a:t>-Medsyne (eine gemeinnützige Gesellschaft für medizinische Synergetik mbh) führte bereits ab März 2020 im Rahmen einer Beobachtungsstudie Antikörper-Reihenuntersuchungen durch</a:t>
            </a:r>
          </a:p>
          <a:p>
            <a:r>
              <a:rPr lang="de-DE" dirty="0"/>
              <a:t>-Bis März 2022</a:t>
            </a:r>
          </a:p>
          <a:p>
            <a:r>
              <a:rPr lang="de-DE" dirty="0"/>
              <a:t>-Mit Antikörperschnelltests (testeten auf IgG- und IgM-Antikörper)</a:t>
            </a:r>
          </a:p>
          <a:p>
            <a:r>
              <a:rPr lang="de-DE" dirty="0"/>
              <a:t>-Zunächst wurden in hochexponierten Bevölkerungsgruppen wie dem Rettungsdienst zwei Schnelltests in einem Abstand von ungefähr 14 Tagen durchgeführt</a:t>
            </a:r>
          </a:p>
          <a:p>
            <a:r>
              <a:rPr lang="de-DE" dirty="0"/>
              <a:t>-Später wurde die Studienpopulation erweitert. QR-Codes in Testpackungen, alle Menschen konnten ihre Ergebnisse melden</a:t>
            </a:r>
          </a:p>
          <a:p>
            <a:r>
              <a:rPr lang="de-DE" dirty="0"/>
              <a:t>-Testergebnisse wurden über ein QR-Code System in eine Datenbank integriert</a:t>
            </a:r>
          </a:p>
          <a:p>
            <a:r>
              <a:rPr lang="de-DE" dirty="0"/>
              <a:t>-Neben dem Testergebnis wurden weitere Parameter erfasst (Alter, Geschlecht, Wohnort, Datum der Testung, Datum einer Ersttestung, Gruppeninfo/Beruf etc. pp.)</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3</a:t>
            </a:fld>
            <a:endParaRPr lang="de-DE"/>
          </a:p>
        </p:txBody>
      </p:sp>
    </p:spTree>
    <p:extLst>
      <p:ext uri="{BB962C8B-B14F-4D97-AF65-F5344CB8AC3E}">
        <p14:creationId xmlns:p14="http://schemas.microsoft.com/office/powerpoint/2010/main" val="3046751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Warum wurde das alles gemacht?</a:t>
            </a:r>
          </a:p>
          <a:p>
            <a:r>
              <a:rPr lang="de-DE" dirty="0"/>
              <a:t>-Da zu Beginn viele Unklarheiten zum Virus und der Erkrankung bestanden, wollte Medsyne eine valide und geeignete Datenstruktur erschaffen, um einen Beitrag zur Aufklärung zu leisten. </a:t>
            </a:r>
          </a:p>
          <a:p>
            <a:r>
              <a:rPr lang="de-DE" dirty="0"/>
              <a:t>-Die Daten sollten zum Beispiel helfen Immunitätsinformationen hochexponierter Populationsgruppen zu sammeln</a:t>
            </a:r>
          </a:p>
          <a:p>
            <a:r>
              <a:rPr lang="de-DE" dirty="0"/>
              <a:t>-Der Umfang und die Geschwindigkeit der Durchseuchung sollte untersucht werden</a:t>
            </a:r>
          </a:p>
          <a:p>
            <a:r>
              <a:rPr lang="de-DE" dirty="0"/>
              <a:t>-Es sollten regionsbezogene Immunitätscluster identifiziert werden</a:t>
            </a:r>
          </a:p>
          <a:p>
            <a:r>
              <a:rPr lang="de-DE" dirty="0"/>
              <a:t>-Und eine Aussage über die Dauer der Immunität gefunden werden</a:t>
            </a:r>
          </a:p>
          <a:p>
            <a:r>
              <a:rPr lang="de-DE" dirty="0"/>
              <a:t>-Aussagen zur Dunkelziffer</a:t>
            </a:r>
          </a:p>
          <a:p>
            <a:endParaRPr lang="de-DE" dirty="0"/>
          </a:p>
          <a:p>
            <a:r>
              <a:rPr lang="de-DE" dirty="0"/>
              <a:t>Besonderheit</a:t>
            </a:r>
          </a:p>
          <a:p>
            <a:r>
              <a:rPr lang="de-DE" dirty="0"/>
              <a:t>-Die ersten Daten sind aus dem März des Jahres 2020 ungefähr als die WHO die globale Ausbreitung des Virus zur Pandemie erklärt</a:t>
            </a:r>
          </a:p>
          <a:p>
            <a:r>
              <a:rPr lang="de-DE" dirty="0"/>
              <a:t>-Viele andere Studien starteten erst später</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4</a:t>
            </a:fld>
            <a:endParaRPr lang="de-DE"/>
          </a:p>
        </p:txBody>
      </p:sp>
    </p:spTree>
    <p:extLst>
      <p:ext uri="{BB962C8B-B14F-4D97-AF65-F5344CB8AC3E}">
        <p14:creationId xmlns:p14="http://schemas.microsoft.com/office/powerpoint/2010/main" val="1790502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-Um den Datensatz zu untersuchen 4 Fragestellungen</a:t>
            </a:r>
          </a:p>
          <a:p>
            <a:r>
              <a:rPr lang="de-DE" dirty="0"/>
              <a:t>-Ich werde nacheinander jeweils die Methodik und die Ergebnisse vorstellen und die Ergebnisse in diesem Zuge auch gleich interpretieren</a:t>
            </a:r>
          </a:p>
          <a:p>
            <a:endParaRPr lang="de-DE" dirty="0"/>
          </a:p>
          <a:p>
            <a:r>
              <a:rPr lang="de-DE" dirty="0"/>
              <a:t>-Zuerst wurde untersucht, wie schnell und in welchem Umfang eine Durchseuchung der Probanden stattfand?</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5</a:t>
            </a:fld>
            <a:endParaRPr lang="de-DE"/>
          </a:p>
        </p:txBody>
      </p:sp>
    </p:spTree>
    <p:extLst>
      <p:ext uri="{BB962C8B-B14F-4D97-AF65-F5344CB8AC3E}">
        <p14:creationId xmlns:p14="http://schemas.microsoft.com/office/powerpoint/2010/main" val="2357433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-Dafür wurde der Immunitätsstatus der gesamten Population und der Subpopulation Rettungsdienst untersucht</a:t>
            </a:r>
          </a:p>
          <a:p>
            <a:r>
              <a:rPr lang="de-DE" dirty="0"/>
              <a:t>-Die Subpopulation musste zunächst erstellt werden. Dafür wurden der Erst- und Wiederholungstest eines Probanden über konkordante Eigenschaften identifiziert</a:t>
            </a:r>
          </a:p>
          <a:p>
            <a:r>
              <a:rPr lang="de-DE" dirty="0"/>
              <a:t>-So konnten schließlich 640 Tests, also 320 Probanden, in die Subpopulation aufgenommen werden</a:t>
            </a:r>
          </a:p>
          <a:p>
            <a:r>
              <a:rPr lang="de-DE" dirty="0"/>
              <a:t>-Durch dieses Matching konnte eine gewisse Standardisierung garantiert werden</a:t>
            </a:r>
          </a:p>
          <a:p>
            <a:endParaRPr lang="de-DE" dirty="0"/>
          </a:p>
          <a:p>
            <a:r>
              <a:rPr lang="de-DE" dirty="0"/>
              <a:t>-Mittels SQL, einer strukturierten Datenbankabfragesprache, habe ich die Testergebnisse für jede Kalenderwoche jedes Kalenderjahres ermittelt</a:t>
            </a:r>
          </a:p>
          <a:p>
            <a:r>
              <a:rPr lang="de-DE" dirty="0"/>
              <a:t>-Die Anzahl positiver und negativer Tests, sowie der gesamten Anzahl habe ich auf Excel niedergeschrieben und die relationalen Häufigkeiten berechnet</a:t>
            </a:r>
          </a:p>
          <a:p>
            <a:endParaRPr lang="de-DE" dirty="0"/>
          </a:p>
          <a:p>
            <a:r>
              <a:rPr lang="de-DE" dirty="0"/>
              <a:t>-So konnte ich die Anzahl der positiven Tests an der Gesamtzahl aller Tests für jeden Zeitraum darstellen</a:t>
            </a:r>
          </a:p>
          <a:p>
            <a:r>
              <a:rPr lang="de-DE" dirty="0"/>
              <a:t>-Für die Gesamtpopulation, wo 3 Jahre zur Verfügung stehen, habe ich einen jährlichen Vergleich angestrebt, um die Entwicklung darzustellen</a:t>
            </a:r>
          </a:p>
          <a:p>
            <a:r>
              <a:rPr lang="de-DE" dirty="0"/>
              <a:t>-Für die Subpopulation lagen nur Daten im Jahr 2020 vor. Da habe ich natürlich dann auch nur dieses Jahr dargestellt und somit einen Ist-Zustand und weniger die Entwicklung</a:t>
            </a:r>
          </a:p>
          <a:p>
            <a:r>
              <a:rPr lang="de-DE" dirty="0"/>
              <a:t>-Ferner habe ich den Positivanteil von Erst- und Wiederholungstest verglichen</a:t>
            </a:r>
          </a:p>
          <a:p>
            <a:r>
              <a:rPr lang="de-DE" dirty="0"/>
              <a:t>-Und die Art der Immunität an den positiven Ergebnissen untersucht </a:t>
            </a:r>
          </a:p>
          <a:p>
            <a:endParaRPr lang="de-DE" dirty="0"/>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6</a:t>
            </a:fld>
            <a:endParaRPr lang="de-DE"/>
          </a:p>
        </p:txBody>
      </p:sp>
    </p:spTree>
    <p:extLst>
      <p:ext uri="{BB962C8B-B14F-4D97-AF65-F5344CB8AC3E}">
        <p14:creationId xmlns:p14="http://schemas.microsoft.com/office/powerpoint/2010/main" val="3976401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Gesamtpopulation:</a:t>
            </a:r>
          </a:p>
          <a:p>
            <a:r>
              <a:rPr lang="de-DE" dirty="0"/>
              <a:t>-Fehlerhafte Test exkludiert, es blieben 7777 Tests. Davon waren 570 positiv (ungefähr 7,3%)</a:t>
            </a:r>
          </a:p>
          <a:p>
            <a:r>
              <a:rPr lang="de-DE" dirty="0"/>
              <a:t>-Von diesen 570 positiven Tests 88x Frühimmunität (IgM) und 482x Langzeitimmunität</a:t>
            </a:r>
          </a:p>
          <a:p>
            <a:pPr marL="171450" marR="0" lvl="0" indent="-171450" algn="l" defTabSz="914400" rtl="0" eaLnBrk="1" fontAlgn="base" latinLnBrk="0" hangingPunct="1">
              <a:lnSpc>
                <a:spcPct val="100000"/>
              </a:lnSpc>
              <a:spcBef>
                <a:spcPct val="30000"/>
              </a:spcBef>
              <a:spcAft>
                <a:spcPct val="0"/>
              </a:spcAft>
              <a:buClrTx/>
              <a:buSzTx/>
              <a:buFont typeface="Wingdings" panose="05000000000000000000" pitchFamily="2" charset="2"/>
              <a:buChar char="à"/>
              <a:tabLst/>
              <a:defRPr/>
            </a:pPr>
            <a:r>
              <a:rPr lang="de-DE" dirty="0"/>
              <a:t>Schon am Anfang überwog Langzeitimmunität deutlich</a:t>
            </a:r>
          </a:p>
          <a:p>
            <a:pPr marL="171450" marR="0" lvl="0" indent="-171450" algn="l" defTabSz="914400" rtl="0" eaLnBrk="1" fontAlgn="base" latinLnBrk="0" hangingPunct="1">
              <a:lnSpc>
                <a:spcPct val="100000"/>
              </a:lnSpc>
              <a:spcBef>
                <a:spcPct val="30000"/>
              </a:spcBef>
              <a:spcAft>
                <a:spcPct val="0"/>
              </a:spcAft>
              <a:buClrTx/>
              <a:buSzTx/>
              <a:buFont typeface="Wingdings" panose="05000000000000000000" pitchFamily="2" charset="2"/>
              <a:buChar char="à"/>
              <a:tabLst/>
              <a:defRPr/>
            </a:pPr>
            <a:r>
              <a:rPr lang="de-DE" dirty="0"/>
              <a:t>Das heißt die Infektion lag schon im März und April mindestens zwei Wochen zurück</a:t>
            </a:r>
          </a:p>
          <a:p>
            <a:pPr marL="171450" marR="0" lvl="0" indent="-171450" algn="l" defTabSz="914400" rtl="0" eaLnBrk="1" fontAlgn="base" latinLnBrk="0" hangingPunct="1">
              <a:lnSpc>
                <a:spcPct val="100000"/>
              </a:lnSpc>
              <a:spcBef>
                <a:spcPct val="30000"/>
              </a:spcBef>
              <a:spcAft>
                <a:spcPct val="0"/>
              </a:spcAft>
              <a:buClrTx/>
              <a:buSzTx/>
              <a:buFont typeface="Wingdings" panose="05000000000000000000" pitchFamily="2" charset="2"/>
              <a:buChar char="à"/>
              <a:tabLst/>
              <a:defRPr/>
            </a:pPr>
            <a:r>
              <a:rPr lang="de-DE" dirty="0"/>
              <a:t>In Bayern, wo erste Testungen gemacht wurden, gab es im Januar 2020 auch den ersten COVID-19 Fall</a:t>
            </a:r>
          </a:p>
        </p:txBody>
      </p:sp>
      <p:sp>
        <p:nvSpPr>
          <p:cNvPr id="4" name="Foliennummernplatzhalter 3"/>
          <p:cNvSpPr>
            <a:spLocks noGrp="1"/>
          </p:cNvSpPr>
          <p:nvPr>
            <p:ph type="sldNum" sz="quarter" idx="5"/>
          </p:nvPr>
        </p:nvSpPr>
        <p:spPr/>
        <p:txBody>
          <a:bodyPr/>
          <a:lstStyle/>
          <a:p>
            <a:fld id="{932B0C62-07EA-4146-9798-A0A17F7FEF9F}" type="slidenum">
              <a:rPr lang="de-DE" smtClean="0"/>
              <a:pPr/>
              <a:t>7</a:t>
            </a:fld>
            <a:endParaRPr lang="de-DE"/>
          </a:p>
        </p:txBody>
      </p:sp>
    </p:spTree>
    <p:extLst>
      <p:ext uri="{BB962C8B-B14F-4D97-AF65-F5344CB8AC3E}">
        <p14:creationId xmlns:p14="http://schemas.microsoft.com/office/powerpoint/2010/main" val="1109874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Gesamtpopulation:</a:t>
            </a:r>
          </a:p>
          <a:p>
            <a:r>
              <a:rPr lang="de-DE" sz="1200" dirty="0"/>
              <a:t>-Positivanteil 2020 8,065%, 2021 17,18%, 2022 41,93%</a:t>
            </a:r>
          </a:p>
          <a:p>
            <a:r>
              <a:rPr lang="de-DE" sz="1200" dirty="0">
                <a:sym typeface="Wingdings" panose="05000000000000000000" pitchFamily="2" charset="2"/>
              </a:rPr>
              <a:t> nahm jährlich um mehr als das Doppelte zu</a:t>
            </a:r>
          </a:p>
          <a:p>
            <a:r>
              <a:rPr lang="de-DE" sz="1200" dirty="0">
                <a:sym typeface="Wingdings" panose="05000000000000000000" pitchFamily="2" charset="2"/>
              </a:rPr>
              <a:t> Zum Ende der Studie im März 2022 fast die Hälfte der Tests Antikörper-positiv</a:t>
            </a:r>
            <a:endParaRPr lang="de-DE" sz="1200" dirty="0"/>
          </a:p>
          <a:p>
            <a:pPr marL="0" indent="0">
              <a:buFont typeface="Wingdings" panose="05000000000000000000" pitchFamily="2" charset="2"/>
              <a:buNone/>
            </a:pPr>
            <a:endParaRPr lang="de-DE" dirty="0">
              <a:sym typeface="Wingdings" panose="05000000000000000000" pitchFamily="2" charset="2"/>
            </a:endParaRPr>
          </a:p>
        </p:txBody>
      </p:sp>
      <p:sp>
        <p:nvSpPr>
          <p:cNvPr id="4" name="Foliennummernplatzhalter 3"/>
          <p:cNvSpPr>
            <a:spLocks noGrp="1"/>
          </p:cNvSpPr>
          <p:nvPr>
            <p:ph type="sldNum" sz="quarter" idx="5"/>
          </p:nvPr>
        </p:nvSpPr>
        <p:spPr/>
        <p:txBody>
          <a:bodyPr/>
          <a:lstStyle/>
          <a:p>
            <a:fld id="{932B0C62-07EA-4146-9798-A0A17F7FEF9F}" type="slidenum">
              <a:rPr lang="de-DE" smtClean="0"/>
              <a:pPr/>
              <a:t>8</a:t>
            </a:fld>
            <a:endParaRPr lang="de-DE"/>
          </a:p>
        </p:txBody>
      </p:sp>
    </p:spTree>
    <p:extLst>
      <p:ext uri="{BB962C8B-B14F-4D97-AF65-F5344CB8AC3E}">
        <p14:creationId xmlns:p14="http://schemas.microsoft.com/office/powerpoint/2010/main" val="832156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Gesamtpopulation:</a:t>
            </a:r>
          </a:p>
          <a:p>
            <a:r>
              <a:rPr lang="de-DE" sz="1200" dirty="0">
                <a:solidFill>
                  <a:srgbClr val="FF0000"/>
                </a:solidFill>
              </a:rPr>
              <a:t>-Positivanteil Ersttest (6361x) 7,561%, </a:t>
            </a:r>
            <a:r>
              <a:rPr lang="de-DE" sz="1200" dirty="0" err="1">
                <a:solidFill>
                  <a:srgbClr val="FF0000"/>
                </a:solidFill>
              </a:rPr>
              <a:t>Wdhtest</a:t>
            </a:r>
            <a:r>
              <a:rPr lang="de-DE" sz="1200" dirty="0">
                <a:solidFill>
                  <a:srgbClr val="FF0000"/>
                </a:solidFill>
              </a:rPr>
              <a:t> (1434x) 6,206%</a:t>
            </a:r>
            <a:endParaRPr lang="de-DE" dirty="0"/>
          </a:p>
          <a:p>
            <a:r>
              <a:rPr lang="de-DE" dirty="0">
                <a:sym typeface="Wingdings" panose="05000000000000000000" pitchFamily="2" charset="2"/>
              </a:rPr>
              <a:t> Die Auswertung ergibt für den Ersttest einen höheren Positivanteil als für den Wiederholungstest</a:t>
            </a:r>
          </a:p>
          <a:p>
            <a:r>
              <a:rPr lang="de-DE" dirty="0">
                <a:sym typeface="Wingdings" panose="05000000000000000000" pitchFamily="2" charset="2"/>
              </a:rPr>
              <a:t> Unsinnig, auf die absoluten Häufigkeiten zurückzuführen. Nicht standardisiert.</a:t>
            </a:r>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9</a:t>
            </a:fld>
            <a:endParaRPr lang="de-DE"/>
          </a:p>
        </p:txBody>
      </p:sp>
    </p:spTree>
    <p:extLst>
      <p:ext uri="{BB962C8B-B14F-4D97-AF65-F5344CB8AC3E}">
        <p14:creationId xmlns:p14="http://schemas.microsoft.com/office/powerpoint/2010/main" val="1745468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a:p>
            <a:r>
              <a:rPr lang="de-DE" dirty="0"/>
              <a:t>Rettungsdienst:</a:t>
            </a:r>
          </a:p>
          <a:p>
            <a:r>
              <a:rPr lang="de-DE" dirty="0"/>
              <a:t>-Vom 02.04.2020 bis 07.07.2020 </a:t>
            </a:r>
          </a:p>
          <a:p>
            <a:pPr marL="171450" indent="-171450">
              <a:buFont typeface="Wingdings" panose="05000000000000000000" pitchFamily="2" charset="2"/>
              <a:buChar char="à"/>
            </a:pPr>
            <a:r>
              <a:rPr lang="de-DE" dirty="0"/>
              <a:t>Testungen hauptsächlich während der ersten COVID-19 Welle</a:t>
            </a:r>
          </a:p>
          <a:p>
            <a:pPr marL="0" indent="0">
              <a:buFont typeface="Wingdings" panose="05000000000000000000" pitchFamily="2" charset="2"/>
              <a:buNone/>
            </a:pPr>
            <a:r>
              <a:rPr lang="de-DE" dirty="0"/>
              <a:t>-Zur Population gehören 640 Tests, davon waren 13 positiv (2,03%)</a:t>
            </a:r>
          </a:p>
          <a:p>
            <a:pPr marL="0" indent="0">
              <a:buFont typeface="Wingdings" panose="05000000000000000000" pitchFamily="2" charset="2"/>
              <a:buNone/>
            </a:pPr>
            <a:r>
              <a:rPr lang="de-DE" dirty="0"/>
              <a:t>-Von den 13 Tests konnte 1x Frühimmunität und 12x Langzeitimmunität beobachtet werden</a:t>
            </a:r>
          </a:p>
          <a:p>
            <a:pPr marL="0" indent="0">
              <a:buFont typeface="Wingdings" panose="05000000000000000000" pitchFamily="2" charset="2"/>
              <a:buNone/>
            </a:pPr>
            <a:r>
              <a:rPr lang="de-DE" dirty="0">
                <a:sym typeface="Wingdings" panose="05000000000000000000" pitchFamily="2" charset="2"/>
              </a:rPr>
              <a:t> Auch hier überwiegt die Langzeitimmunität deutlich</a:t>
            </a:r>
            <a:endParaRPr lang="de-DE" dirty="0"/>
          </a:p>
          <a:p>
            <a:pPr marL="0" indent="0">
              <a:buFont typeface="Wingdings" panose="05000000000000000000" pitchFamily="2" charset="2"/>
              <a:buNone/>
            </a:pPr>
            <a:r>
              <a:rPr lang="de-DE" dirty="0"/>
              <a:t>-Positivanteil insgesamt bei 2,073%</a:t>
            </a:r>
          </a:p>
          <a:p>
            <a:pPr marL="171450" indent="-171450">
              <a:buFont typeface="Wingdings" panose="05000000000000000000" pitchFamily="2" charset="2"/>
              <a:buChar char="à"/>
            </a:pPr>
            <a:r>
              <a:rPr lang="de-DE" dirty="0">
                <a:sym typeface="Wingdings" panose="05000000000000000000" pitchFamily="2" charset="2"/>
              </a:rPr>
              <a:t>Durchseuchung zu diesem Zeitpunkt gering</a:t>
            </a:r>
          </a:p>
        </p:txBody>
      </p:sp>
      <p:sp>
        <p:nvSpPr>
          <p:cNvPr id="4" name="Foliennummernplatzhalter 3"/>
          <p:cNvSpPr>
            <a:spLocks noGrp="1"/>
          </p:cNvSpPr>
          <p:nvPr>
            <p:ph type="sldNum" sz="quarter" idx="5"/>
          </p:nvPr>
        </p:nvSpPr>
        <p:spPr/>
        <p:txBody>
          <a:bodyPr/>
          <a:lstStyle/>
          <a:p>
            <a:fld id="{932B0C62-07EA-4146-9798-A0A17F7FEF9F}" type="slidenum">
              <a:rPr lang="de-DE" smtClean="0"/>
              <a:pPr/>
              <a:t>10</a:t>
            </a:fld>
            <a:endParaRPr lang="de-DE"/>
          </a:p>
        </p:txBody>
      </p:sp>
    </p:spTree>
    <p:extLst>
      <p:ext uri="{BB962C8B-B14F-4D97-AF65-F5344CB8AC3E}">
        <p14:creationId xmlns:p14="http://schemas.microsoft.com/office/powerpoint/2010/main" val="1324182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 typeface="Wingdings" panose="05000000000000000000" pitchFamily="2" charset="2"/>
              <a:buNone/>
              <a:tabLst/>
              <a:defRPr/>
            </a:pPr>
            <a:r>
              <a:rPr lang="de-DE" dirty="0">
                <a:sym typeface="Wingdings" panose="05000000000000000000" pitchFamily="2" charset="2"/>
              </a:rPr>
              <a:t>Rettungsdienst:</a:t>
            </a:r>
          </a:p>
          <a:p>
            <a:pPr marL="0" marR="0" lvl="0" indent="0" algn="l" defTabSz="914400" rtl="0" eaLnBrk="1" fontAlgn="base" latinLnBrk="0" hangingPunct="1">
              <a:lnSpc>
                <a:spcPct val="100000"/>
              </a:lnSpc>
              <a:spcBef>
                <a:spcPct val="30000"/>
              </a:spcBef>
              <a:spcAft>
                <a:spcPct val="0"/>
              </a:spcAft>
              <a:buClrTx/>
              <a:buSzTx/>
              <a:buFont typeface="Wingdings" panose="05000000000000000000" pitchFamily="2" charset="2"/>
              <a:buNone/>
              <a:tabLst/>
              <a:defRPr/>
            </a:pPr>
            <a:r>
              <a:rPr lang="de-DE" dirty="0">
                <a:sym typeface="Wingdings" panose="05000000000000000000" pitchFamily="2" charset="2"/>
              </a:rPr>
              <a:t>-Positivanteil </a:t>
            </a:r>
            <a:r>
              <a:rPr lang="de-DE" sz="1200" dirty="0"/>
              <a:t>Ersttest bei 1,25%, Wiederholungstest bei 2,81%</a:t>
            </a:r>
          </a:p>
          <a:p>
            <a:pPr marL="171450" indent="-171450">
              <a:buFont typeface="Wingdings" panose="05000000000000000000" pitchFamily="2" charset="2"/>
              <a:buChar char="à"/>
            </a:pPr>
            <a:r>
              <a:rPr lang="de-DE" dirty="0">
                <a:sym typeface="Wingdings" panose="05000000000000000000" pitchFamily="2" charset="2"/>
              </a:rPr>
              <a:t>Innerhalb von 2 Wochen mehr als Doppelte Zunahme, wenngleich die Durchseuchung </a:t>
            </a:r>
            <a:r>
              <a:rPr lang="de-DE" dirty="0" err="1">
                <a:sym typeface="Wingdings" panose="05000000000000000000" pitchFamily="2" charset="2"/>
              </a:rPr>
              <a:t>immernoch</a:t>
            </a:r>
            <a:r>
              <a:rPr lang="de-DE" dirty="0">
                <a:sym typeface="Wingdings" panose="05000000000000000000" pitchFamily="2" charset="2"/>
              </a:rPr>
              <a:t> sehr gering ist zum Juli 2020</a:t>
            </a:r>
          </a:p>
        </p:txBody>
      </p:sp>
      <p:sp>
        <p:nvSpPr>
          <p:cNvPr id="4" name="Foliennummernplatzhalter 3"/>
          <p:cNvSpPr>
            <a:spLocks noGrp="1"/>
          </p:cNvSpPr>
          <p:nvPr>
            <p:ph type="sldNum" sz="quarter" idx="5"/>
          </p:nvPr>
        </p:nvSpPr>
        <p:spPr/>
        <p:txBody>
          <a:bodyPr/>
          <a:lstStyle/>
          <a:p>
            <a:fld id="{932B0C62-07EA-4146-9798-A0A17F7FEF9F}" type="slidenum">
              <a:rPr lang="de-DE" smtClean="0"/>
              <a:pPr/>
              <a:t>11</a:t>
            </a:fld>
            <a:endParaRPr lang="de-DE"/>
          </a:p>
        </p:txBody>
      </p:sp>
    </p:spTree>
    <p:extLst>
      <p:ext uri="{BB962C8B-B14F-4D97-AF65-F5344CB8AC3E}">
        <p14:creationId xmlns:p14="http://schemas.microsoft.com/office/powerpoint/2010/main" val="579214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-Immunitätscluster: Häufungen von Infektionen in einer Region. Sowas wie „Hotspots“ von denen immer die Rede war</a:t>
            </a:r>
          </a:p>
          <a:p>
            <a:r>
              <a:rPr lang="de-DE" dirty="0"/>
              <a:t>-Bei dieser Fragestellung mussten die Testergebnisse je geografische Ebene untersucht werden</a:t>
            </a:r>
          </a:p>
          <a:p>
            <a:r>
              <a:rPr lang="de-DE" dirty="0"/>
              <a:t>-Ich habe mich dabei auf die geografischen Gliederungsstufen Bundesland, Bezirk und Landkreis begrenzt, weil in den darunter folgenden Ebenen die Testzahlen zu gering waren</a:t>
            </a:r>
          </a:p>
          <a:p>
            <a:r>
              <a:rPr lang="de-DE" dirty="0"/>
              <a:t>-und aus dem gleichen Grund auch nur die Testanzahlen insgesamt auf den gesamten Studienzeitraum ausgewertet und nicht pro spezifischen Zeitraum</a:t>
            </a:r>
          </a:p>
          <a:p>
            <a:r>
              <a:rPr lang="de-DE" dirty="0"/>
              <a:t>-Absolute Häufigkeiten für jede Ausprägung jeder der untersuchten geografischen Gliederungsstufe mit SQL erfasst</a:t>
            </a:r>
          </a:p>
          <a:p>
            <a:r>
              <a:rPr lang="de-DE" dirty="0"/>
              <a:t>-In Excel geschrieben und relationale Häufigkeiten errechnet </a:t>
            </a:r>
            <a:r>
              <a:rPr lang="de-DE" dirty="0">
                <a:sym typeface="Wingdings" panose="05000000000000000000" pitchFamily="2" charset="2"/>
              </a:rPr>
              <a:t>-&gt; wegen Standardisierung</a:t>
            </a:r>
          </a:p>
          <a:p>
            <a:endParaRPr lang="de-DE" dirty="0"/>
          </a:p>
          <a:p>
            <a:endParaRPr lang="de-DE" dirty="0"/>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13</a:t>
            </a:fld>
            <a:endParaRPr lang="de-DE"/>
          </a:p>
        </p:txBody>
      </p:sp>
    </p:spTree>
    <p:extLst>
      <p:ext uri="{BB962C8B-B14F-4D97-AF65-F5344CB8AC3E}">
        <p14:creationId xmlns:p14="http://schemas.microsoft.com/office/powerpoint/2010/main" val="1459825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Wie war die Verteilung in der Realität?</a:t>
            </a:r>
          </a:p>
          <a:p>
            <a:r>
              <a:rPr lang="de-DE" dirty="0"/>
              <a:t>Bundesland</a:t>
            </a:r>
          </a:p>
          <a:p>
            <a:r>
              <a:rPr lang="de-DE" dirty="0"/>
              <a:t>-NRW, Bayern &amp; BaWü am meisten Infektionen (absoluten Häufigkeiten)</a:t>
            </a:r>
          </a:p>
          <a:p>
            <a:r>
              <a:rPr lang="de-DE" dirty="0"/>
              <a:t>-Bayern, Saarland &amp; Sachsen (standardisiert, je 100.000 Einwohner)</a:t>
            </a:r>
          </a:p>
          <a:p>
            <a:pPr marL="171450" indent="-171450">
              <a:buFont typeface="Wingdings" panose="05000000000000000000" pitchFamily="2" charset="2"/>
              <a:buChar char="à"/>
            </a:pPr>
            <a:r>
              <a:rPr lang="de-DE" dirty="0">
                <a:sym typeface="Wingdings" panose="05000000000000000000" pitchFamily="2" charset="2"/>
              </a:rPr>
              <a:t>Ähnlichkeiten erkennbar</a:t>
            </a:r>
          </a:p>
          <a:p>
            <a:pPr marL="0" indent="0">
              <a:buFont typeface="Wingdings" panose="05000000000000000000" pitchFamily="2" charset="2"/>
              <a:buNone/>
            </a:pPr>
            <a:r>
              <a:rPr lang="de-DE" dirty="0">
                <a:sym typeface="Wingdings" panose="05000000000000000000" pitchFamily="2" charset="2"/>
              </a:rPr>
              <a:t>Bezirke</a:t>
            </a:r>
          </a:p>
          <a:p>
            <a:pPr marL="0" indent="0">
              <a:buFont typeface="Wingdings" panose="05000000000000000000" pitchFamily="2" charset="2"/>
              <a:buNone/>
            </a:pPr>
            <a:r>
              <a:rPr lang="de-DE" dirty="0">
                <a:sym typeface="Wingdings" panose="05000000000000000000" pitchFamily="2" charset="2"/>
              </a:rPr>
              <a:t>-wurde nicht erfasst</a:t>
            </a:r>
          </a:p>
          <a:p>
            <a:pPr marL="0" indent="0">
              <a:buFont typeface="Wingdings" panose="05000000000000000000" pitchFamily="2" charset="2"/>
              <a:buNone/>
            </a:pPr>
            <a:r>
              <a:rPr lang="de-DE" dirty="0">
                <a:sym typeface="Wingdings" panose="05000000000000000000" pitchFamily="2" charset="2"/>
              </a:rPr>
              <a:t>Landkreise</a:t>
            </a:r>
          </a:p>
          <a:p>
            <a:pPr marL="0" indent="0">
              <a:buFont typeface="Wingdings" panose="05000000000000000000" pitchFamily="2" charset="2"/>
              <a:buNone/>
            </a:pPr>
            <a:r>
              <a:rPr lang="de-DE" dirty="0">
                <a:sym typeface="Wingdings" panose="05000000000000000000" pitchFamily="2" charset="2"/>
              </a:rPr>
              <a:t>-Hamburg, München, Region Hannover (absolute Häufigkeiten)</a:t>
            </a:r>
          </a:p>
          <a:p>
            <a:pPr marL="0" indent="0">
              <a:buFont typeface="Wingdings" panose="05000000000000000000" pitchFamily="2" charset="2"/>
              <a:buNone/>
            </a:pPr>
            <a:r>
              <a:rPr lang="de-DE" dirty="0">
                <a:sym typeface="Wingdings" panose="05000000000000000000" pitchFamily="2" charset="2"/>
              </a:rPr>
              <a:t>-Vechta, Fulda, Emsland (prozentual)</a:t>
            </a:r>
          </a:p>
          <a:p>
            <a:pPr marL="171450" indent="-171450">
              <a:buFont typeface="Wingdings" panose="05000000000000000000" pitchFamily="2" charset="2"/>
              <a:buChar char="à"/>
            </a:pPr>
            <a:r>
              <a:rPr lang="de-DE" dirty="0">
                <a:sym typeface="Wingdings" panose="05000000000000000000" pitchFamily="2" charset="2"/>
              </a:rPr>
              <a:t>unterscheidet sich </a:t>
            </a:r>
          </a:p>
          <a:p>
            <a:pPr marL="171450" indent="-171450">
              <a:buFont typeface="Wingdings" panose="05000000000000000000" pitchFamily="2" charset="2"/>
              <a:buChar char="à"/>
            </a:pPr>
            <a:r>
              <a:rPr lang="de-DE" dirty="0">
                <a:sym typeface="Wingdings" panose="05000000000000000000" pitchFamily="2" charset="2"/>
              </a:rPr>
              <a:t>schwierig, genau das gleiche abzubilden bei stichpunktartigen Ergebnissen</a:t>
            </a:r>
          </a:p>
          <a:p>
            <a:endParaRPr lang="de-DE"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-Schwierigkeit: Keinen exakten Schwellwert, ab wann von Immunitätscluster gesprochen werden kann</a:t>
            </a:r>
          </a:p>
          <a:p>
            <a:r>
              <a:rPr lang="de-DE" dirty="0"/>
              <a:t>-Aber man kann sagen, dass auf jeder der Ebene Immunitätscluster gefunden wurden</a:t>
            </a:r>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-Kann keine Aussage über Kontinuität der Virusverbreitung gemacht werden, aber Bundesländer, Bezirke, Landkreise mit hohen Positivraten grenzen nicht an andere Bundesländer, Bezirke und Landkreise mit hohen Positivraten (möglicherweise nicht-kontinuierliche Verbreitung)</a:t>
            </a: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14</a:t>
            </a:fld>
            <a:endParaRPr lang="de-DE"/>
          </a:p>
        </p:txBody>
      </p:sp>
    </p:spTree>
    <p:extLst>
      <p:ext uri="{BB962C8B-B14F-4D97-AF65-F5344CB8AC3E}">
        <p14:creationId xmlns:p14="http://schemas.microsoft.com/office/powerpoint/2010/main" val="18173763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15</a:t>
            </a:fld>
            <a:endParaRPr lang="de-DE"/>
          </a:p>
        </p:txBody>
      </p:sp>
    </p:spTree>
    <p:extLst>
      <p:ext uri="{BB962C8B-B14F-4D97-AF65-F5344CB8AC3E}">
        <p14:creationId xmlns:p14="http://schemas.microsoft.com/office/powerpoint/2010/main" val="1914945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 der Immunitätsstatus eine kategoriale Variable ist und es für diesen Datentyp nur wenige Möglichkeiten der statistischen Auswertung gibt, habe ich mich für x2 Test auf Unabhängigkeit entschieden</a:t>
            </a:r>
          </a:p>
          <a:p>
            <a:r>
              <a:rPr lang="de-DE" dirty="0"/>
              <a:t>-Untersucht, ob zwei kategoriale Variablen miteinander in Verbindung stehen</a:t>
            </a:r>
          </a:p>
          <a:p>
            <a:r>
              <a:rPr lang="de-DE" dirty="0"/>
              <a:t>-Nachteil: überprüft nicht die Kausalität</a:t>
            </a:r>
          </a:p>
          <a:p>
            <a:r>
              <a:rPr lang="de-DE" dirty="0"/>
              <a:t>-Musste im ersten Schritt geeignete Variablen finden: Alter (in Altersgruppen), Geschlecht, Personengruppe bzw. der Beruf, der Wohnort (anhand des Bundeslandes)</a:t>
            </a:r>
          </a:p>
          <a:p>
            <a:r>
              <a:rPr lang="de-DE" dirty="0"/>
              <a:t>-Hypothesenpaar mit Null- und Alternativhypothese aufgestellt</a:t>
            </a:r>
          </a:p>
          <a:p>
            <a:r>
              <a:rPr lang="de-DE" dirty="0"/>
              <a:t>-Kontingenztafel errechnet und aufgestellt und anhand dieser den statistischen Test gerechnet</a:t>
            </a:r>
          </a:p>
          <a:p>
            <a:r>
              <a:rPr lang="de-DE" dirty="0"/>
              <a:t>-Hypothesen wurden anhand des p-Werts und Signifikanzniveau bzw. anhand der Teststatistik und dem kritischen Wert überprüft</a:t>
            </a:r>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-Wenn das Ergebnis statistisch signifikant wurde, wurde abhängig von der Größe der Kontingenztafel ein Effektmaß (</a:t>
            </a:r>
            <a:r>
              <a:rPr lang="el-GR" sz="1200" dirty="0"/>
              <a:t>φ-</a:t>
            </a:r>
            <a:r>
              <a:rPr lang="de-DE" sz="1200" dirty="0"/>
              <a:t>Koeffizient bzw. Cramérs v</a:t>
            </a:r>
            <a:r>
              <a:rPr lang="de-DE" dirty="0"/>
              <a:t>) berechnet.</a:t>
            </a:r>
          </a:p>
        </p:txBody>
      </p:sp>
      <p:sp>
        <p:nvSpPr>
          <p:cNvPr id="4" name="Foliennummernplatzhalter 3"/>
          <p:cNvSpPr>
            <a:spLocks noGrp="1"/>
          </p:cNvSpPr>
          <p:nvPr>
            <p:ph type="sldNum" sz="quarter" idx="5"/>
          </p:nvPr>
        </p:nvSpPr>
        <p:spPr/>
        <p:txBody>
          <a:bodyPr/>
          <a:lstStyle/>
          <a:p>
            <a:fld id="{932B0C62-07EA-4146-9798-A0A17F7FEF9F}" type="slidenum">
              <a:rPr lang="de-DE" smtClean="0"/>
              <a:pPr/>
              <a:t>16</a:t>
            </a:fld>
            <a:endParaRPr lang="de-DE"/>
          </a:p>
        </p:txBody>
      </p:sp>
    </p:spTree>
    <p:extLst>
      <p:ext uri="{BB962C8B-B14F-4D97-AF65-F5344CB8AC3E}">
        <p14:creationId xmlns:p14="http://schemas.microsoft.com/office/powerpoint/2010/main" val="34916143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Interpretation</a:t>
            </a:r>
          </a:p>
          <a:p>
            <a:r>
              <a:rPr lang="de-DE" dirty="0"/>
              <a:t>- &gt;=0,1 kleiner Effekt</a:t>
            </a:r>
          </a:p>
          <a:p>
            <a:r>
              <a:rPr lang="de-DE" dirty="0"/>
              <a:t>- =0,3 mittlerer Effekt</a:t>
            </a:r>
          </a:p>
          <a:p>
            <a:endParaRPr lang="de-DE" dirty="0"/>
          </a:p>
          <a:p>
            <a:endParaRPr lang="de-DE" dirty="0"/>
          </a:p>
          <a:p>
            <a:r>
              <a:rPr lang="de-DE" dirty="0"/>
              <a:t>Wie ist die Verbindung in der Realität?</a:t>
            </a:r>
          </a:p>
          <a:p>
            <a:r>
              <a:rPr lang="de-DE" dirty="0"/>
              <a:t>Geschlecht &amp; Immunitätsstatus</a:t>
            </a:r>
          </a:p>
          <a:p>
            <a:r>
              <a:rPr lang="de-DE" dirty="0"/>
              <a:t>-Bis Februar 2022 Verteilung der Corona-Infektionen ungefähr gleich (Männer 49%, Frauen 51%)</a:t>
            </a:r>
          </a:p>
          <a:p>
            <a:r>
              <a:rPr lang="de-DE" dirty="0"/>
              <a:t>-Risiko ungefähr gleich hoch (wenngleich Männer schwerer erkranken)</a:t>
            </a:r>
          </a:p>
          <a:p>
            <a:r>
              <a:rPr lang="de-DE" dirty="0"/>
              <a:t>Alter &amp; Immunitätsstatus</a:t>
            </a:r>
          </a:p>
          <a:p>
            <a:r>
              <a:rPr lang="de-DE" dirty="0"/>
              <a:t>-Von den Fällen, für die altersspezifische Angaben vorlagen, entfällt der Großteil der Fälle auf die Altersgruppe der 35- bis 59-jährige.</a:t>
            </a:r>
          </a:p>
          <a:p>
            <a:r>
              <a:rPr lang="de-DE" dirty="0"/>
              <a:t>-Darauf folgen 15-34-jährige. </a:t>
            </a:r>
          </a:p>
          <a:p>
            <a:r>
              <a:rPr lang="de-DE" dirty="0"/>
              <a:t>-Das scheint also durchaus eine Relation zu sein</a:t>
            </a:r>
          </a:p>
          <a:p>
            <a:r>
              <a:rPr lang="de-DE" dirty="0"/>
              <a:t>Beruf &amp; Immunitätsstatus</a:t>
            </a:r>
          </a:p>
          <a:p>
            <a:r>
              <a:rPr lang="de-DE" dirty="0"/>
              <a:t>-In der Realität gibt es dort eine Relation</a:t>
            </a:r>
          </a:p>
          <a:p>
            <a:r>
              <a:rPr lang="de-DE" dirty="0"/>
              <a:t>-Höchste Zahlen bei Berufen der personenbezogenen Dienstleistungen und kaufmännischen Jobs. Danach folgen erst medizinische Berufe (dort Risiko ca. 4x so hoch wie in anderen Jobs).</a:t>
            </a:r>
          </a:p>
          <a:p>
            <a:r>
              <a:rPr lang="de-DE" dirty="0"/>
              <a:t>Wohnort &amp; Immunitätsstatus</a:t>
            </a:r>
          </a:p>
          <a:p>
            <a:r>
              <a:rPr lang="de-DE" dirty="0"/>
              <a:t>-stehen in Relation</a:t>
            </a:r>
          </a:p>
          <a:p>
            <a:r>
              <a:rPr lang="de-DE" dirty="0"/>
              <a:t>-logisch, weil in Gebieten mit höherer Inzidenz ist die Wahrscheinlichkeit für eine Infektion höher</a:t>
            </a:r>
          </a:p>
          <a:p>
            <a:endParaRPr lang="de-DE" dirty="0"/>
          </a:p>
          <a:p>
            <a:endParaRPr lang="de-DE" dirty="0"/>
          </a:p>
          <a:p>
            <a:r>
              <a:rPr lang="de-DE" dirty="0">
                <a:sym typeface="Wingdings" panose="05000000000000000000" pitchFamily="2" charset="2"/>
              </a:rPr>
              <a:t> Keine Aussage über Kausalität oder ob Variable A Variable B oder konträr bedingt</a:t>
            </a:r>
            <a:endParaRPr lang="de-DE" dirty="0"/>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17</a:t>
            </a:fld>
            <a:endParaRPr lang="de-DE"/>
          </a:p>
        </p:txBody>
      </p:sp>
    </p:spTree>
    <p:extLst>
      <p:ext uri="{BB962C8B-B14F-4D97-AF65-F5344CB8AC3E}">
        <p14:creationId xmlns:p14="http://schemas.microsoft.com/office/powerpoint/2010/main" val="30304778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-ALM ist der Interessenverband der akkreditierten medizinischen Labore in Deutschland</a:t>
            </a:r>
          </a:p>
          <a:p>
            <a:r>
              <a:rPr lang="de-DE" dirty="0"/>
              <a:t>-führte in Abstimmung mit den Behörden auf Bundesebene eine strukturierte und standardisierte Datenerhebung zur SARS-CoV-2-Diagnostik durch</a:t>
            </a:r>
          </a:p>
          <a:p>
            <a:r>
              <a:rPr lang="de-DE" dirty="0"/>
              <a:t>-Neben PCR-Test-Ergebnissen auch Antikörpertestergebnisse dargestellt</a:t>
            </a:r>
          </a:p>
          <a:p>
            <a:endParaRPr lang="de-DE" dirty="0"/>
          </a:p>
          <a:p>
            <a:r>
              <a:rPr lang="de-DE" dirty="0"/>
              <a:t>-Bei der letzten Fragestellung wollte ich also die Positivraten der Medsyne- und ALM-Daten vergleichen</a:t>
            </a:r>
          </a:p>
          <a:p>
            <a:r>
              <a:rPr lang="de-DE" dirty="0"/>
              <a:t>-Nur für das Jahr 2020, weil wir dort am meisten Daten haben</a:t>
            </a:r>
          </a:p>
          <a:p>
            <a:r>
              <a:rPr lang="de-DE" dirty="0"/>
              <a:t>-Statistischen Test, der Mittelwerte vergleicht </a:t>
            </a:r>
            <a:r>
              <a:rPr lang="de-DE" dirty="0">
                <a:sym typeface="Wingdings" panose="05000000000000000000" pitchFamily="2" charset="2"/>
              </a:rPr>
              <a:t> Unabhängiger t-Test für zwei Stichproben</a:t>
            </a:r>
          </a:p>
          <a:p>
            <a:endParaRPr lang="de-DE" dirty="0">
              <a:sym typeface="Wingdings" panose="05000000000000000000" pitchFamily="2" charset="2"/>
            </a:endParaRPr>
          </a:p>
          <a:p>
            <a:r>
              <a:rPr lang="de-DE" dirty="0">
                <a:sym typeface="Wingdings" panose="05000000000000000000" pitchFamily="2" charset="2"/>
              </a:rPr>
              <a:t>-Um die Positivraten zu ermitteln unterschiedlich vorgegangen. </a:t>
            </a:r>
          </a:p>
          <a:p>
            <a:r>
              <a:rPr lang="de-DE" dirty="0">
                <a:sym typeface="Wingdings" panose="05000000000000000000" pitchFamily="2" charset="2"/>
              </a:rPr>
              <a:t>-Bei den ALM Daten konnte ich die Anzahl der IgG-Tests und der positiven IgG-Antikörper-Befunde den Reports entnehmen.</a:t>
            </a:r>
          </a:p>
          <a:p>
            <a:r>
              <a:rPr lang="de-DE" dirty="0">
                <a:sym typeface="Wingdings" panose="05000000000000000000" pitchFamily="2" charset="2"/>
              </a:rPr>
              <a:t>-Bei den Medsyne Daten habe ich die Anzahl der Tests insgesamt und die positiven Tests per SQL ermitteln</a:t>
            </a:r>
          </a:p>
          <a:p>
            <a:r>
              <a:rPr lang="de-DE" dirty="0">
                <a:sym typeface="Wingdings" panose="05000000000000000000" pitchFamily="2" charset="2"/>
              </a:rPr>
              <a:t>-Daraus jeweils die Positivraten, sowie die deskriptiven Lage- und Streuungsmaße berechnet (also Minimum, Maximum, Mittelwert, Median, </a:t>
            </a:r>
            <a:r>
              <a:rPr lang="de-DE" dirty="0" err="1">
                <a:sym typeface="Wingdings" panose="05000000000000000000" pitchFamily="2" charset="2"/>
              </a:rPr>
              <a:t>Quartile</a:t>
            </a:r>
            <a:r>
              <a:rPr lang="de-DE" dirty="0">
                <a:sym typeface="Wingdings" panose="05000000000000000000" pitchFamily="2" charset="2"/>
              </a:rPr>
              <a:t>, Standardabweichung etc.)</a:t>
            </a:r>
          </a:p>
          <a:p>
            <a:r>
              <a:rPr lang="de-DE" dirty="0">
                <a:sym typeface="Wingdings" panose="05000000000000000000" pitchFamily="2" charset="2"/>
              </a:rPr>
              <a:t>-Wie bei jedem statistischen Test auch hier zunächst die Voraussetzungen überprüft, die Hypothesen aufgestellt. H0=unterscheiden sich nicht</a:t>
            </a:r>
          </a:p>
          <a:p>
            <a:r>
              <a:rPr lang="de-DE" dirty="0">
                <a:sym typeface="Wingdings" panose="05000000000000000000" pitchFamily="2" charset="2"/>
              </a:rPr>
              <a:t>-Schließlich den statistischen Test gerechnet</a:t>
            </a:r>
          </a:p>
          <a:p>
            <a:r>
              <a:rPr lang="de-DE" dirty="0">
                <a:sym typeface="Wingdings" panose="05000000000000000000" pitchFamily="2" charset="2"/>
              </a:rPr>
              <a:t>-Hypothesen mittels p-Wert und Signifikanzniveau, Teststatistik und kritischen Wert und 95%-KI geprüft</a:t>
            </a:r>
          </a:p>
          <a:p>
            <a:r>
              <a:rPr lang="de-DE" dirty="0">
                <a:sym typeface="Wingdings" panose="05000000000000000000" pitchFamily="2" charset="2"/>
              </a:rPr>
              <a:t>-Plan: wenn der Test signifikant wird, dann Effektmaß </a:t>
            </a:r>
            <a:r>
              <a:rPr lang="de-DE" dirty="0" err="1">
                <a:sym typeface="Wingdings" panose="05000000000000000000" pitchFamily="2" charset="2"/>
              </a:rPr>
              <a:t>Cohens‘s</a:t>
            </a:r>
            <a:r>
              <a:rPr lang="de-DE" dirty="0">
                <a:sym typeface="Wingdings" panose="05000000000000000000" pitchFamily="2" charset="2"/>
              </a:rPr>
              <a:t> d rechnen</a:t>
            </a:r>
            <a:endParaRPr lang="de-DE" dirty="0"/>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19</a:t>
            </a:fld>
            <a:endParaRPr lang="de-DE"/>
          </a:p>
        </p:txBody>
      </p:sp>
    </p:spTree>
    <p:extLst>
      <p:ext uri="{BB962C8B-B14F-4D97-AF65-F5344CB8AC3E}">
        <p14:creationId xmlns:p14="http://schemas.microsoft.com/office/powerpoint/2010/main" val="524048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-Positivrate berechnet sich aus der gesamten Anzahl aller Tests und der Anzahl der positiven Tests</a:t>
            </a:r>
          </a:p>
          <a:p>
            <a:r>
              <a:rPr lang="de-DE" dirty="0"/>
              <a:t>-Wurde für jede Kalenderwoche berechnet (Bei ALM 35 Fälle und bei Medsyne 39 Fälle in die Untersuchung eingeflossen)</a:t>
            </a:r>
          </a:p>
          <a:p>
            <a:r>
              <a:rPr lang="de-DE" dirty="0"/>
              <a:t>-Im Mittel ist die Positivrate bei den ALM Daten bei 10,91% und bei den Medsyne-Daten bei 7,82%. </a:t>
            </a:r>
          </a:p>
          <a:p>
            <a:r>
              <a:rPr lang="de-DE" dirty="0"/>
              <a:t>-Die Werte streuen im ALM Datensatz mit einer Standardabweichung von 6,14 und im Medsyne-Datensatz von 5,81. </a:t>
            </a:r>
          </a:p>
          <a:p>
            <a:endParaRPr lang="de-DE" dirty="0"/>
          </a:p>
          <a:p>
            <a:r>
              <a:rPr lang="de-DE" dirty="0"/>
              <a:t>-Bei dem unabhängigen t-test mit zwei Stichproben wird der Mittelwert miteinander verglichen</a:t>
            </a:r>
          </a:p>
          <a:p>
            <a:r>
              <a:rPr lang="de-DE" dirty="0"/>
              <a:t>-Der Test hat folgende Ergebnisse gebracht:</a:t>
            </a:r>
          </a:p>
          <a:p>
            <a:endParaRPr lang="de-DE" dirty="0"/>
          </a:p>
          <a:p>
            <a:r>
              <a:rPr lang="de-DE" dirty="0"/>
              <a:t>-Der p-Wert liegt bei einem </a:t>
            </a:r>
            <a:r>
              <a:rPr lang="de-DE" dirty="0" err="1"/>
              <a:t>Signifkanzniveau</a:t>
            </a:r>
            <a:r>
              <a:rPr lang="de-DE" dirty="0"/>
              <a:t> alpha 0,05 bei 0,029</a:t>
            </a:r>
          </a:p>
          <a:p>
            <a:r>
              <a:rPr lang="de-DE" dirty="0"/>
              <a:t>-Der p-Wert hat also einen geringeren Wert als das Signifikanzniveau</a:t>
            </a:r>
          </a:p>
          <a:p>
            <a:r>
              <a:rPr lang="de-DE" dirty="0"/>
              <a:t>-Das heißt die Nullhypothese kann abgelehnt werden aufgrund des p-Wertes</a:t>
            </a:r>
          </a:p>
          <a:p>
            <a:endParaRPr lang="de-DE" dirty="0"/>
          </a:p>
          <a:p>
            <a:r>
              <a:rPr lang="de-DE" dirty="0"/>
              <a:t>-Die Teststatistik hat einen Wert von 2,22</a:t>
            </a:r>
          </a:p>
          <a:p>
            <a:r>
              <a:rPr lang="de-DE" dirty="0"/>
              <a:t>-Diese wird verglichen mit dem kritischen Wert, welcher mit einem Signifikanzniveau von 0,05 und 72 Freiheitsgraden bei 1,993 liegt</a:t>
            </a:r>
          </a:p>
          <a:p>
            <a:r>
              <a:rPr lang="de-DE" dirty="0"/>
              <a:t>-Die Teststatistik ist also größer als der kritische Wert</a:t>
            </a:r>
          </a:p>
          <a:p>
            <a:r>
              <a:rPr lang="de-DE" dirty="0"/>
              <a:t>-Auch aufgrund dieses Wertes kann die Nullhypothese abgelehnt werden</a:t>
            </a:r>
          </a:p>
          <a:p>
            <a:endParaRPr lang="de-DE" dirty="0"/>
          </a:p>
          <a:p>
            <a:r>
              <a:rPr lang="de-DE" dirty="0"/>
              <a:t>-Konfidenzintervall berechnet</a:t>
            </a:r>
          </a:p>
          <a:p>
            <a:r>
              <a:rPr lang="de-DE" dirty="0"/>
              <a:t>-Wir sehen, dass mit einer Sicherheit von 95% die wahre mittlere Differenz der Positivrate zwischen dem ALM- und dem Medsyne Datensatz bei mindestens 0,31 und höchstens 5,86 liegt</a:t>
            </a:r>
          </a:p>
          <a:p>
            <a:r>
              <a:rPr lang="de-DE" dirty="0"/>
              <a:t>-Da dieses Intervall die 0 nicht überdeckt, muss es einen Unterschied zwischen den Positivraten geben</a:t>
            </a:r>
          </a:p>
          <a:p>
            <a:r>
              <a:rPr lang="de-DE" dirty="0"/>
              <a:t>-Nullhypothese kann abgelehnt werden</a:t>
            </a:r>
          </a:p>
          <a:p>
            <a:endParaRPr lang="de-DE" dirty="0"/>
          </a:p>
          <a:p>
            <a:r>
              <a:rPr lang="de-DE" dirty="0"/>
              <a:t>-Um die Effektgröße zu quantifizieren wurde Cohen‘s d berechnet</a:t>
            </a:r>
          </a:p>
          <a:p>
            <a:r>
              <a:rPr lang="de-DE" dirty="0"/>
              <a:t>-Zeigte eine mittlere Stärke mit einem Wert von 0,517</a:t>
            </a:r>
          </a:p>
          <a:p>
            <a:endParaRPr lang="de-DE" dirty="0"/>
          </a:p>
          <a:p>
            <a:r>
              <a:rPr lang="de-DE" dirty="0"/>
              <a:t>-Aufgrund dieser Ergebnisse können wir annehmen, dass es einen Unterschied zwischen den Positivraten der Medsyne Daten und der ALM Daten gibt</a:t>
            </a:r>
          </a:p>
          <a:p>
            <a:r>
              <a:rPr lang="de-DE" dirty="0"/>
              <a:t>-Die Positivrate der ALM Daten liegt mit einer Sicherheit 95% zwischen 0,31 und 5,86 höher als die Positivrate beim Medsyne Datensatz</a:t>
            </a:r>
          </a:p>
          <a:p>
            <a:r>
              <a:rPr lang="de-DE" dirty="0"/>
              <a:t>-Darauf zurückzuführen, dass Medsyne Daten eher stichpunktartig erhoben wurden und ALM Daten nicht</a:t>
            </a:r>
          </a:p>
          <a:p>
            <a:endParaRPr lang="de-DE" dirty="0"/>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20</a:t>
            </a:fld>
            <a:endParaRPr lang="de-DE"/>
          </a:p>
        </p:txBody>
      </p:sp>
    </p:spTree>
    <p:extLst>
      <p:ext uri="{BB962C8B-B14F-4D97-AF65-F5344CB8AC3E}">
        <p14:creationId xmlns:p14="http://schemas.microsoft.com/office/powerpoint/2010/main" val="9432916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Verbleibenden Minuten nutzen, um etwas weniger wissenschaftlich zu werden und meine Meinung, meine weiteren Erwartungen und ähnliches zu dem Datensatz mit Ihnen zu teilen. </a:t>
            </a: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Ich glaube am wichtigsten ist eine reelle Einschätzung dazu, wie aussagekräftig die Daten sind</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Ich persönlich schätze die Daten leider nicht als sehr aussagekräftig ein, wenngleich die einzelnen Fragestellungen gut beantwortet werden konnten mit dem Datensatz</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Aber die Ergebnisse können weitestgehend nicht auf die Allgemeinheit übertragen werden oder nicht mit Forschungsergebnissen übereinstimmen, die in der Zwischenzeit generiert worden sind</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Was die Aussagekraft stark schmälert</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Weil zu wenige Daten immanent sind. Datenerhebung nicht strukturiert, standardisiert, kontrolliert. Es ist sehr stichprobenartig und dabei aber nicht repräsentativ für die Allgemeinheit</a:t>
            </a: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Fragestellung 1: Durchseuchung</a:t>
            </a:r>
          </a:p>
          <a:p>
            <a:pPr marL="171450"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Gesamtpopulation</a:t>
            </a:r>
          </a:p>
          <a:p>
            <a:pPr marL="628650" lvl="1"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Gut geklappt anhand der Positivrate pro Jahr</a:t>
            </a:r>
          </a:p>
          <a:p>
            <a:pPr marL="628650" lvl="1"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Es fehlten </a:t>
            </a:r>
            <a:r>
              <a:rPr lang="de-DE" sz="1100" kern="100" dirty="0" err="1">
                <a:effectLst/>
                <a:latin typeface="Calibri" panose="020F0502020204030204" pitchFamily="34" charset="0"/>
                <a:ea typeface="Calibri" panose="020F0502020204030204" pitchFamily="34" charset="0"/>
                <a:cs typeface="Times New Roman" panose="02020603050405020304" pitchFamily="18" charset="0"/>
              </a:rPr>
              <a:t>Wdhtests</a:t>
            </a: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fehlende Standardisierung</a:t>
            </a:r>
          </a:p>
          <a:p>
            <a:pPr marL="171450" lvl="0"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Rettungsdienst-Subpopulation</a:t>
            </a:r>
          </a:p>
          <a:p>
            <a:pPr marL="628650" lvl="1"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teilweise fehlerhafte Angaben  fehlende Kontrolle</a:t>
            </a:r>
          </a:p>
          <a:p>
            <a:pPr marL="628650" lvl="1" indent="-171450">
              <a:lnSpc>
                <a:spcPct val="107000"/>
              </a:lnSpc>
              <a:spcAft>
                <a:spcPts val="800"/>
              </a:spcAft>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teilweise keine zwei Tests </a:t>
            </a:r>
            <a:r>
              <a:rPr lang="de-DE" sz="1100" kern="100" dirty="0" err="1">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etc</a:t>
            </a: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 fehlende Kontrolle/Standardisierung</a:t>
            </a:r>
          </a:p>
          <a:p>
            <a:pPr marL="285750" lvl="0" indent="-285750">
              <a:lnSpc>
                <a:spcPct val="107000"/>
              </a:lnSpc>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Die Studie in der Mitte aufeinmal umzuplanen und alle Personengruppen aufzunehmen find ich persönlich schwierig, weil der rote Faden verloren ging dadurch. </a:t>
            </a:r>
          </a:p>
          <a:p>
            <a:pPr marL="285750" lvl="0" indent="-285750">
              <a:lnSpc>
                <a:spcPct val="107000"/>
              </a:lnSpc>
              <a:buFont typeface="Arial" panose="020B0604020202020204" pitchFamily="34" charset="0"/>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Ich glaube es hätte mehr Sinn gemacht von Beginn an alle aufzunehmen, um einen Vergleich anzustreben</a:t>
            </a:r>
          </a:p>
          <a:p>
            <a:pPr marL="171450" lvl="0" indent="-171450">
              <a:lnSpc>
                <a:spcPct val="107000"/>
              </a:lnSpc>
              <a:spcAft>
                <a:spcPts val="800"/>
              </a:spcAft>
              <a:buFont typeface="Arial" panose="020B0604020202020204" pitchFamily="34" charset="0"/>
              <a:buChar char="•"/>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lvl="0" indent="0">
              <a:lnSpc>
                <a:spcPct val="107000"/>
              </a:lnSpc>
              <a:spcAft>
                <a:spcPts val="800"/>
              </a:spcAft>
              <a:buFont typeface="Arial" panose="020B0604020202020204" pitchFamily="34" charset="0"/>
              <a:buNone/>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Fragestellung 2: Immunitätscluster</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Ergebnisse konnten gefunden werden</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Habe ja einen Vergleich angestrebt zur Realität</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Unterscheidet sich teilweise im Vergleich zur Realität, daran evtl. erkennbar, dass die Ergebnisse nicht ohne weiteres auf die Realität übertragen werden können</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Grund: Während der Pandemie machte es einen hohen Unterschied, wo jemand lebt </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sehr unterschiedlich viele Meldungen aus einzelnen Bundesländern und Regionen</a:t>
            </a:r>
          </a:p>
          <a:p>
            <a:pPr marL="342900" lvl="0" indent="-342900">
              <a:lnSpc>
                <a:spcPct val="107000"/>
              </a:lnSpc>
              <a:buFont typeface="Symbol" panose="05050102010706020507" pitchFamily="18" charset="2"/>
              <a:buChar char=""/>
            </a:pPr>
            <a:r>
              <a:rPr lang="de-DE" sz="11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Datenerhebung ist nicht strukturiert/standardisiert. Es sind </a:t>
            </a:r>
            <a:r>
              <a:rPr lang="de-DE" sz="1100" kern="100" dirty="0" err="1">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zB</a:t>
            </a:r>
            <a:r>
              <a:rPr lang="de-DE" sz="11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 nicht aus jeder Region ein gewisser Anteil einbezogen wurden, es beruhte auf Freiwilligkeit der Meldung</a:t>
            </a: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de-DE" sz="11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Zu wenige Testergebnisse für zeitlich abhängige Untersuchung, so wenig aussagekräftig</a:t>
            </a: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Wäre spannend gewesen zu sehen, wie sich die Infektionen verbreiten. Ob es so ist, wie man annehmen würde (von Landkreis A zu Nachbarlandkreis etc.) oder anders?</a:t>
            </a:r>
          </a:p>
          <a:p>
            <a:pPr>
              <a:lnSpc>
                <a:spcPct val="107000"/>
              </a:lnSpc>
              <a:spcAft>
                <a:spcPts val="800"/>
              </a:spcAft>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Fragestellung 3: Relationen</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Der Immunitätsstatus wurde mittels Schnelltest, einem quantitativen Test, erhoben</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D.h. der Datentyp ist kategorial und die Auswertungsmöglichkeiten sehr beschränkt</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Zur Ermittlung von Antikörpern im Blut gibt es jedoch auch qualitative Tests, die den Titer ermitteln und ganz andere Auswertungsmöglichkeiten haben</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Auswertungsmöglichkeiten die Kausalitäten anzeigen können</a:t>
            </a:r>
          </a:p>
          <a:p>
            <a:pPr marL="342900" lvl="0" indent="-342900">
              <a:lnSpc>
                <a:spcPct val="107000"/>
              </a:lnSpc>
              <a:spcAft>
                <a:spcPts val="800"/>
              </a:spcAft>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Da hat man sich natürlich zwischen vielen Ergebnissen mit Schnelltests und wenigen teureren Ergebnissen mit Labor-Antikörpertests entscheiden müssen und diese Entscheidung auf viele Ergebnisse (und auch weniger logistischen Aufwand und geringere Kosten) zu gehen, kann ich durchaus verstehen. Aus wissenschaftlicher Sicht hätte ich das vermutlich aber eher anders herum gemacht.</a:t>
            </a:r>
          </a:p>
          <a:p>
            <a:pPr>
              <a:lnSpc>
                <a:spcPct val="107000"/>
              </a:lnSpc>
              <a:spcAft>
                <a:spcPts val="800"/>
              </a:spcAft>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Fragestellung 4: Vergleich Positivraten </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Bin da zu einem recht deutlichen Unterschied gekommen und habe da auch überlegt woran das liegen kann und auf der ALM-Website geforscht </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Dort steht, dass sie eine standardisierte und strukturierte Datenerhebung durchgeführt haben (und natürlich hatten sie auch einfach viel mehr Daten zur Verfügung, weil sie eng mit den Behörden zusammengearbeitet haben)</a:t>
            </a:r>
          </a:p>
          <a:p>
            <a:pPr marL="342900" lvl="0" indent="-342900">
              <a:lnSpc>
                <a:spcPct val="107000"/>
              </a:lnSpc>
              <a:spcAft>
                <a:spcPts val="800"/>
              </a:spcAft>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Und ich glaube das ist auch das, was den Medsyne fehlt, um eine größere Aussagekräftigkeit zu erreichen </a:t>
            </a:r>
          </a:p>
          <a:p>
            <a:pPr marL="342900" lvl="0" indent="-342900">
              <a:lnSpc>
                <a:spcPct val="107000"/>
              </a:lnSpc>
              <a:spcAft>
                <a:spcPts val="800"/>
              </a:spcAft>
              <a:buFont typeface="Symbol" panose="05050102010706020507" pitchFamily="18" charset="2"/>
              <a:buChar char=""/>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Symbol" panose="05050102010706020507" pitchFamily="18" charset="2"/>
              <a:buNone/>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a:t>
            </a:r>
            <a:br>
              <a:rPr lang="de-DE" sz="1100" kern="100" dirty="0">
                <a:effectLst/>
                <a:latin typeface="Calibri" panose="020F0502020204030204" pitchFamily="34" charset="0"/>
                <a:ea typeface="Calibri" panose="020F0502020204030204" pitchFamily="34" charset="0"/>
                <a:cs typeface="Times New Roman" panose="02020603050405020304" pitchFamily="18" charset="0"/>
              </a:rPr>
            </a:b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Ich persönlich glaube man hätte zu Anfang mehr definieren müssen, was man erreichen möchte, wie man das erreichen möchte und die Beobachtungsstudie entsprechend planen müssen. </a:t>
            </a:r>
          </a:p>
          <a:p>
            <a:pPr>
              <a:lnSpc>
                <a:spcPct val="107000"/>
              </a:lnSpc>
              <a:spcAft>
                <a:spcPts val="800"/>
              </a:spcAft>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Was möchte man genau auswerten?</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Wenn wir uns an dieser Stelle noch einmal kurz auf die ursprünglichen Ziele zurückbesinnen:</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Immunitätsinformationen hochexponierter Populationsgruppen sammeln</a:t>
            </a:r>
          </a:p>
          <a:p>
            <a:pPr marL="1143000" lvl="2" indent="-228600">
              <a:lnSpc>
                <a:spcPct val="107000"/>
              </a:lnSpc>
              <a:buFont typeface="Wingdings" panose="05000000000000000000" pitchFamily="2"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Gelungen, aber Vergleich fehlt</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Umfang und die Geschwindigkeit der Durchseuchung untersuchen</a:t>
            </a:r>
          </a:p>
          <a:p>
            <a:pPr marL="1143000" lvl="2" indent="-228600">
              <a:lnSpc>
                <a:spcPct val="107000"/>
              </a:lnSpc>
              <a:buFont typeface="Wingdings" panose="05000000000000000000" pitchFamily="2"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Gelungen, aber durch fehlende Standardisierung kleinere Defizite</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Regionsbezogene Immunitätscluster identifizieren</a:t>
            </a:r>
          </a:p>
          <a:p>
            <a:pPr marL="1143000" lvl="2" indent="-228600">
              <a:lnSpc>
                <a:spcPct val="107000"/>
              </a:lnSpc>
              <a:buFont typeface="Wingdings" panose="05000000000000000000" pitchFamily="2"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In der Realität teilweise anders, zu wenige Daten</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Dauer der Immunität identifizieren</a:t>
            </a:r>
          </a:p>
          <a:p>
            <a:pPr marL="1143000" lvl="2" indent="-228600">
              <a:lnSpc>
                <a:spcPct val="107000"/>
              </a:lnSpc>
              <a:buFont typeface="Wingdings" panose="05000000000000000000" pitchFamily="2"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Nicht gelungen anhand der Daten</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Aussagen zur Dunkelziffer machen</a:t>
            </a:r>
          </a:p>
          <a:p>
            <a:pPr marL="1143000" lvl="2" indent="-228600">
              <a:lnSpc>
                <a:spcPct val="107000"/>
              </a:lnSpc>
              <a:buFont typeface="Wingdings" panose="05000000000000000000" pitchFamily="2"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Nicht gelungen anhand der Daten. Es fehlte Erhebung von einem Parameter, der das Bekanntsein einer Infektion abfragt.</a:t>
            </a:r>
          </a:p>
          <a:p>
            <a:pPr marL="914400" lvl="2" indent="0">
              <a:lnSpc>
                <a:spcPct val="107000"/>
              </a:lnSpc>
              <a:buFont typeface="Wingdings" panose="05000000000000000000" pitchFamily="2" charset="2"/>
              <a:buNone/>
            </a:pP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Das sind meiner Meinung nach einfach zu viele Fragestellungen. Man musste die Studie sehr breit aufstellen und dabei wurde vielleicht der Fokus verloren. </a:t>
            </a:r>
          </a:p>
          <a:p>
            <a:pPr marL="742950" lvl="1" indent="-285750">
              <a:lnSpc>
                <a:spcPct val="107000"/>
              </a:lnSpc>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Ich finde das erkennt man an den Fragestellungen in meiner Masterarbeit auch ganz gut. Wenig Fokus und roter Faden, von überall was.</a:t>
            </a:r>
          </a:p>
          <a:p>
            <a:pPr marL="342900" lvl="0" indent="-342900">
              <a:lnSpc>
                <a:spcPct val="107000"/>
              </a:lnSpc>
              <a:buFont typeface="Symbol" panose="05050102010706020507" pitchFamily="18" charset="2"/>
              <a:buChar char=""/>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Lieber kleinere Studie mit bestimmter Fragestellung, als alles aufklären wollen</a:t>
            </a:r>
          </a:p>
          <a:p>
            <a:pPr marL="742950" lvl="1" indent="-285750">
              <a:lnSpc>
                <a:spcPct val="107000"/>
              </a:lnSpc>
              <a:spcAft>
                <a:spcPts val="800"/>
              </a:spcAft>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z.B. Wie war das Infektionsrisiko/Durchseuchung bei Mitarbeitern des bayrischen Rettungsdienstes in der ersten COVID-19-Welle (im Vergleich zur Grundgesamtheit)?</a:t>
            </a:r>
          </a:p>
          <a:p>
            <a:pPr marL="285750" lvl="0" indent="-285750">
              <a:lnSpc>
                <a:spcPct val="107000"/>
              </a:lnSpc>
              <a:spcAft>
                <a:spcPts val="800"/>
              </a:spcAft>
              <a:buFont typeface="Courier New" panose="02070309020205020404" pitchFamily="49" charset="0"/>
              <a:buChar char="o"/>
            </a:pPr>
            <a:r>
              <a:rPr lang="de-DE" sz="1100" kern="100" dirty="0">
                <a:effectLst/>
                <a:latin typeface="Calibri" panose="020F0502020204030204" pitchFamily="34" charset="0"/>
                <a:ea typeface="Calibri" panose="020F0502020204030204" pitchFamily="34" charset="0"/>
                <a:cs typeface="Times New Roman" panose="02020603050405020304" pitchFamily="18" charset="0"/>
              </a:rPr>
              <a:t>Zukunft? </a:t>
            </a:r>
            <a:r>
              <a:rPr lang="de-DE" sz="1100" kern="1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Erkenntnisse mitnehmen</a:t>
            </a:r>
            <a:endParaRPr lang="de-DE" sz="11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21</a:t>
            </a:fld>
            <a:endParaRPr lang="de-DE"/>
          </a:p>
        </p:txBody>
      </p:sp>
    </p:spTree>
    <p:extLst>
      <p:ext uri="{BB962C8B-B14F-4D97-AF65-F5344CB8AC3E}">
        <p14:creationId xmlns:p14="http://schemas.microsoft.com/office/powerpoint/2010/main" val="1352045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932B0C62-07EA-4146-9798-A0A17F7FEF9F}" type="slidenum">
              <a:rPr lang="de-DE" smtClean="0"/>
              <a:pPr/>
              <a:t>22</a:t>
            </a:fld>
            <a:endParaRPr lang="de-DE"/>
          </a:p>
        </p:txBody>
      </p:sp>
    </p:spTree>
    <p:extLst>
      <p:ext uri="{BB962C8B-B14F-4D97-AF65-F5344CB8AC3E}">
        <p14:creationId xmlns:p14="http://schemas.microsoft.com/office/powerpoint/2010/main" val="40896036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86363" y="3854450"/>
            <a:ext cx="6985000" cy="719138"/>
          </a:xfrm>
        </p:spPr>
        <p:txBody>
          <a:bodyPr/>
          <a:lstStyle>
            <a:lvl1pPr>
              <a:defRPr sz="4000"/>
            </a:lvl1pPr>
          </a:lstStyle>
          <a:p>
            <a:pPr lvl="0"/>
            <a:r>
              <a:rPr lang="de-DE" noProof="0" dirty="0"/>
              <a:t>Titelmasterformat durch Klicken bearbeiten</a:t>
            </a:r>
          </a:p>
        </p:txBody>
      </p:sp>
      <p:sp>
        <p:nvSpPr>
          <p:cNvPr id="3075" name="Rectangle 3"/>
          <p:cNvSpPr>
            <a:spLocks noGrp="1" noChangeArrowheads="1"/>
          </p:cNvSpPr>
          <p:nvPr>
            <p:ph type="subTitle" idx="1"/>
          </p:nvPr>
        </p:nvSpPr>
        <p:spPr>
          <a:xfrm>
            <a:off x="522288" y="5294313"/>
            <a:ext cx="6985000" cy="1008062"/>
          </a:xfrm>
        </p:spPr>
        <p:txBody>
          <a:bodyPr/>
          <a:lstStyle>
            <a:lvl1pPr>
              <a:spcAft>
                <a:spcPct val="0"/>
              </a:spcAft>
              <a:defRPr sz="2400" i="1"/>
            </a:lvl1pPr>
          </a:lstStyle>
          <a:p>
            <a:pPr lvl="0"/>
            <a:r>
              <a:rPr lang="de-DE" noProof="0" dirty="0"/>
              <a:t>Formatvorlage des Untertitelmasters durch Klicken bearbeiten</a:t>
            </a:r>
          </a:p>
        </p:txBody>
      </p:sp>
      <p:pic>
        <p:nvPicPr>
          <p:cNvPr id="3080" name="shpLogoTitle" descr="H_MID_RGB_255_165_0_TITEL"/>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718425" y="2125663"/>
            <a:ext cx="2452688" cy="4895850"/>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BRNXXILD09\projects\patrick\projekte\Hochschule Hannover\ppt\included data\2013-08-01\Wortmarke_MID_schwarz.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20700" y="685798"/>
            <a:ext cx="1440200" cy="195152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US"/>
          </a:p>
        </p:txBody>
      </p:sp>
      <p:sp>
        <p:nvSpPr>
          <p:cNvPr id="3" name="Inhaltsplatzhalter 2"/>
          <p:cNvSpPr>
            <a:spLocks noGrp="1"/>
          </p:cNvSpPr>
          <p:nvPr>
            <p:ph idx="1"/>
          </p:nvPr>
        </p:nvSpPr>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4" name="Foliennummernplatzhalter 3"/>
          <p:cNvSpPr>
            <a:spLocks noGrp="1"/>
          </p:cNvSpPr>
          <p:nvPr>
            <p:ph type="sldNum" sz="quarter" idx="10"/>
          </p:nvPr>
        </p:nvSpPr>
        <p:spPr/>
        <p:txBody>
          <a:bodyPr/>
          <a:lstStyle>
            <a:lvl1pPr>
              <a:defRPr/>
            </a:lvl1pPr>
          </a:lstStyle>
          <a:p>
            <a:r>
              <a:rPr lang="de-DE"/>
              <a:t>Seite </a:t>
            </a:r>
            <a:fld id="{1B189BCE-72B6-4347-8C11-17284F861EDC}" type="slidenum">
              <a:rPr lang="de-DE"/>
              <a:pPr/>
              <a:t>‹Nr.›</a:t>
            </a:fld>
            <a:endParaRPr lang="de-DE"/>
          </a:p>
        </p:txBody>
      </p:sp>
    </p:spTree>
    <p:extLst>
      <p:ext uri="{BB962C8B-B14F-4D97-AF65-F5344CB8AC3E}">
        <p14:creationId xmlns:p14="http://schemas.microsoft.com/office/powerpoint/2010/main" val="2512058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US"/>
          </a:p>
        </p:txBody>
      </p:sp>
      <p:sp>
        <p:nvSpPr>
          <p:cNvPr id="3" name="Inhaltsplatzhalter 2"/>
          <p:cNvSpPr>
            <a:spLocks noGrp="1"/>
          </p:cNvSpPr>
          <p:nvPr>
            <p:ph sz="half" idx="1"/>
          </p:nvPr>
        </p:nvSpPr>
        <p:spPr>
          <a:xfrm>
            <a:off x="522288" y="2138363"/>
            <a:ext cx="4135437" cy="4522787"/>
          </a:xfrm>
        </p:spPr>
        <p:txBody>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2pPr>
            <a:lvl3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3pPr>
            <a:lvl4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4pPr>
            <a:lvl5pPr algn="l" defTabSz="1054100" rtl="0" fontAlgn="base">
              <a:lnSpc>
                <a:spcPct val="110000"/>
              </a:lnSpc>
              <a:spcBef>
                <a:spcPct val="0"/>
              </a:spcBef>
              <a:spcAft>
                <a:spcPct val="40000"/>
              </a:spcAft>
              <a:defRPr lang="en-US" sz="1700" dirty="0">
                <a:solidFill>
                  <a:schemeClr val="tx1"/>
                </a:solidFill>
                <a:latin typeface="+mn-lt"/>
                <a:ea typeface="+mn-ea"/>
                <a:cs typeface="+mn-cs"/>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4" name="Inhaltsplatzhalter 3"/>
          <p:cNvSpPr>
            <a:spLocks noGrp="1"/>
          </p:cNvSpPr>
          <p:nvPr>
            <p:ph sz="half" idx="2"/>
          </p:nvPr>
        </p:nvSpPr>
        <p:spPr>
          <a:xfrm>
            <a:off x="4810125" y="2138363"/>
            <a:ext cx="4137025" cy="4522787"/>
          </a:xfrm>
        </p:spPr>
        <p:txBody>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2pPr>
            <a:lvl3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3pPr>
            <a:lvl4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4pPr>
            <a:lvl5pPr algn="l" defTabSz="1054100" rtl="0" fontAlgn="base">
              <a:lnSpc>
                <a:spcPct val="110000"/>
              </a:lnSpc>
              <a:spcBef>
                <a:spcPct val="0"/>
              </a:spcBef>
              <a:spcAft>
                <a:spcPct val="40000"/>
              </a:spcAft>
              <a:defRPr lang="en-US" sz="1700" dirty="0">
                <a:solidFill>
                  <a:schemeClr val="tx1"/>
                </a:solidFill>
                <a:latin typeface="+mn-lt"/>
                <a:ea typeface="+mn-ea"/>
                <a:cs typeface="+mn-cs"/>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5" name="Foliennummernplatzhalter 4"/>
          <p:cNvSpPr>
            <a:spLocks noGrp="1"/>
          </p:cNvSpPr>
          <p:nvPr>
            <p:ph type="sldNum" sz="quarter" idx="10"/>
          </p:nvPr>
        </p:nvSpPr>
        <p:spPr/>
        <p:txBody>
          <a:bodyPr/>
          <a:lstStyle>
            <a:lvl1pPr>
              <a:defRPr/>
            </a:lvl1pPr>
          </a:lstStyle>
          <a:p>
            <a:r>
              <a:rPr lang="de-DE"/>
              <a:t>Seite </a:t>
            </a:r>
            <a:fld id="{C9DF4026-A29C-4B40-902F-41C57635FD76}" type="slidenum">
              <a:rPr lang="de-DE"/>
              <a:pPr/>
              <a:t>‹Nr.›</a:t>
            </a:fld>
            <a:endParaRPr lang="de-DE"/>
          </a:p>
        </p:txBody>
      </p:sp>
    </p:spTree>
    <p:extLst>
      <p:ext uri="{BB962C8B-B14F-4D97-AF65-F5344CB8AC3E}">
        <p14:creationId xmlns:p14="http://schemas.microsoft.com/office/powerpoint/2010/main" val="275642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US"/>
          </a:p>
        </p:txBody>
      </p:sp>
      <p:sp>
        <p:nvSpPr>
          <p:cNvPr id="3" name="Foliennummernplatzhalter 2"/>
          <p:cNvSpPr>
            <a:spLocks noGrp="1"/>
          </p:cNvSpPr>
          <p:nvPr>
            <p:ph type="sldNum" sz="quarter" idx="10"/>
          </p:nvPr>
        </p:nvSpPr>
        <p:spPr/>
        <p:txBody>
          <a:bodyPr/>
          <a:lstStyle>
            <a:lvl1pPr>
              <a:defRPr/>
            </a:lvl1pPr>
          </a:lstStyle>
          <a:p>
            <a:r>
              <a:rPr lang="de-DE"/>
              <a:t>Seite </a:t>
            </a:r>
            <a:fld id="{9A62AABA-5C59-49CF-A516-801C5D3DCF65}" type="slidenum">
              <a:rPr lang="de-DE"/>
              <a:pPr/>
              <a:t>‹Nr.›</a:t>
            </a:fld>
            <a:endParaRPr lang="de-DE"/>
          </a:p>
        </p:txBody>
      </p:sp>
    </p:spTree>
    <p:extLst>
      <p:ext uri="{BB962C8B-B14F-4D97-AF65-F5344CB8AC3E}">
        <p14:creationId xmlns:p14="http://schemas.microsoft.com/office/powerpoint/2010/main" val="1063405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oliennummernplatzhalter 1"/>
          <p:cNvSpPr>
            <a:spLocks noGrp="1"/>
          </p:cNvSpPr>
          <p:nvPr>
            <p:ph type="sldNum" sz="quarter" idx="10"/>
          </p:nvPr>
        </p:nvSpPr>
        <p:spPr/>
        <p:txBody>
          <a:bodyPr/>
          <a:lstStyle>
            <a:lvl1pPr>
              <a:defRPr/>
            </a:lvl1pPr>
          </a:lstStyle>
          <a:p>
            <a:r>
              <a:rPr lang="de-DE"/>
              <a:t>Seite </a:t>
            </a:r>
            <a:fld id="{7991D8C6-CAB4-44CE-8EA5-8D04D05EBC07}" type="slidenum">
              <a:rPr lang="de-DE"/>
              <a:pPr/>
              <a:t>‹Nr.›</a:t>
            </a:fld>
            <a:endParaRPr lang="de-DE"/>
          </a:p>
        </p:txBody>
      </p:sp>
    </p:spTree>
    <p:extLst>
      <p:ext uri="{BB962C8B-B14F-4D97-AF65-F5344CB8AC3E}">
        <p14:creationId xmlns:p14="http://schemas.microsoft.com/office/powerpoint/2010/main" val="29705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Foliennummernplatzhalter 3"/>
          <p:cNvSpPr>
            <a:spLocks noGrp="1"/>
          </p:cNvSpPr>
          <p:nvPr>
            <p:ph type="sldNum" sz="quarter" idx="10"/>
          </p:nvPr>
        </p:nvSpPr>
        <p:spPr/>
        <p:txBody>
          <a:bodyPr/>
          <a:lstStyle>
            <a:lvl1pPr>
              <a:defRPr/>
            </a:lvl1pPr>
          </a:lstStyle>
          <a:p>
            <a:r>
              <a:rPr lang="de-DE"/>
              <a:t>Seite </a:t>
            </a:r>
            <a:fld id="{55D2BB0D-2C4F-41CB-81FD-E9CE2EF002ED}" type="slidenum">
              <a:rPr lang="de-DE"/>
              <a:pPr/>
              <a:t>‹Nr.›</a:t>
            </a:fld>
            <a:endParaRPr lang="de-DE"/>
          </a:p>
        </p:txBody>
      </p:sp>
    </p:spTree>
    <p:extLst>
      <p:ext uri="{BB962C8B-B14F-4D97-AF65-F5344CB8AC3E}">
        <p14:creationId xmlns:p14="http://schemas.microsoft.com/office/powerpoint/2010/main" val="2851175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759700" y="671513"/>
            <a:ext cx="2411413" cy="5989637"/>
          </a:xfrm>
        </p:spPr>
        <p:txBody>
          <a:bodyPr vert="eaVert"/>
          <a:lstStyle/>
          <a:p>
            <a:r>
              <a:rPr lang="de-DE"/>
              <a:t>Titelmasterformat durch Klicken bearbeiten</a:t>
            </a:r>
            <a:endParaRPr lang="en-US"/>
          </a:p>
        </p:txBody>
      </p:sp>
      <p:sp>
        <p:nvSpPr>
          <p:cNvPr id="3" name="Vertikaler Textplatzhalter 2"/>
          <p:cNvSpPr>
            <a:spLocks noGrp="1"/>
          </p:cNvSpPr>
          <p:nvPr>
            <p:ph type="body" orient="vert" idx="1"/>
          </p:nvPr>
        </p:nvSpPr>
        <p:spPr>
          <a:xfrm>
            <a:off x="522288" y="671513"/>
            <a:ext cx="7085012" cy="5989637"/>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Foliennummernplatzhalter 3"/>
          <p:cNvSpPr>
            <a:spLocks noGrp="1"/>
          </p:cNvSpPr>
          <p:nvPr>
            <p:ph type="sldNum" sz="quarter" idx="10"/>
          </p:nvPr>
        </p:nvSpPr>
        <p:spPr/>
        <p:txBody>
          <a:bodyPr/>
          <a:lstStyle>
            <a:lvl1pPr>
              <a:defRPr/>
            </a:lvl1pPr>
          </a:lstStyle>
          <a:p>
            <a:r>
              <a:rPr lang="de-DE"/>
              <a:t>Seite </a:t>
            </a:r>
            <a:fld id="{8C495611-ACA6-4783-9F35-F2E84BDDE611}" type="slidenum">
              <a:rPr lang="de-DE"/>
              <a:pPr/>
              <a:t>‹Nr.›</a:t>
            </a:fld>
            <a:endParaRPr lang="de-DE"/>
          </a:p>
        </p:txBody>
      </p:sp>
    </p:spTree>
    <p:extLst>
      <p:ext uri="{BB962C8B-B14F-4D97-AF65-F5344CB8AC3E}">
        <p14:creationId xmlns:p14="http://schemas.microsoft.com/office/powerpoint/2010/main" val="3795543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522288" y="671513"/>
            <a:ext cx="9648825" cy="949325"/>
          </a:xfrm>
        </p:spPr>
        <p:txBody>
          <a:bodyPr/>
          <a:lstStyle/>
          <a:p>
            <a:r>
              <a:rPr lang="de-DE"/>
              <a:t>Titelmasterformat durch Klicken bearbeiten</a:t>
            </a:r>
            <a:endParaRPr lang="en-US"/>
          </a:p>
        </p:txBody>
      </p:sp>
      <p:sp>
        <p:nvSpPr>
          <p:cNvPr id="3" name="Tabellenplatzhalter 2"/>
          <p:cNvSpPr>
            <a:spLocks noGrp="1"/>
          </p:cNvSpPr>
          <p:nvPr>
            <p:ph type="tbl" idx="1"/>
          </p:nvPr>
        </p:nvSpPr>
        <p:spPr>
          <a:xfrm>
            <a:off x="522288" y="2138363"/>
            <a:ext cx="8424862" cy="4522787"/>
          </a:xfrm>
        </p:spPr>
        <p:txBody>
          <a:bodyPr/>
          <a:lstStyle/>
          <a:p>
            <a:endParaRPr lang="en-US"/>
          </a:p>
        </p:txBody>
      </p:sp>
      <p:sp>
        <p:nvSpPr>
          <p:cNvPr id="4" name="Foliennummernplatzhalter 3"/>
          <p:cNvSpPr>
            <a:spLocks noGrp="1"/>
          </p:cNvSpPr>
          <p:nvPr>
            <p:ph type="sldNum" sz="quarter" idx="10"/>
          </p:nvPr>
        </p:nvSpPr>
        <p:spPr>
          <a:xfrm>
            <a:off x="8947150" y="7165975"/>
            <a:ext cx="1223963" cy="228600"/>
          </a:xfrm>
        </p:spPr>
        <p:txBody>
          <a:bodyPr/>
          <a:lstStyle>
            <a:lvl1pPr>
              <a:defRPr/>
            </a:lvl1pPr>
          </a:lstStyle>
          <a:p>
            <a:r>
              <a:rPr lang="de-DE"/>
              <a:t>Seite </a:t>
            </a:r>
            <a:fld id="{40192516-3A96-4AF1-ACCE-4FA25417AC18}" type="slidenum">
              <a:rPr lang="de-DE"/>
              <a:pPr/>
              <a:t>‹Nr.›</a:t>
            </a:fld>
            <a:endParaRPr lang="de-DE"/>
          </a:p>
        </p:txBody>
      </p:sp>
    </p:spTree>
    <p:extLst>
      <p:ext uri="{BB962C8B-B14F-4D97-AF65-F5344CB8AC3E}">
        <p14:creationId xmlns:p14="http://schemas.microsoft.com/office/powerpoint/2010/main" val="648432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ClipArt" preserve="1">
  <p:cSld name="Titel, Text und ClipArt">
    <p:spTree>
      <p:nvGrpSpPr>
        <p:cNvPr id="1" name=""/>
        <p:cNvGrpSpPr/>
        <p:nvPr/>
      </p:nvGrpSpPr>
      <p:grpSpPr>
        <a:xfrm>
          <a:off x="0" y="0"/>
          <a:ext cx="0" cy="0"/>
          <a:chOff x="0" y="0"/>
          <a:chExt cx="0" cy="0"/>
        </a:xfrm>
      </p:grpSpPr>
      <p:sp>
        <p:nvSpPr>
          <p:cNvPr id="2" name="Titel 1"/>
          <p:cNvSpPr>
            <a:spLocks noGrp="1"/>
          </p:cNvSpPr>
          <p:nvPr>
            <p:ph type="title"/>
          </p:nvPr>
        </p:nvSpPr>
        <p:spPr>
          <a:xfrm>
            <a:off x="522288" y="671513"/>
            <a:ext cx="9648825" cy="949325"/>
          </a:xfrm>
        </p:spPr>
        <p:txBody>
          <a:bodyPr/>
          <a:lstStyle/>
          <a:p>
            <a:r>
              <a:rPr lang="de-DE"/>
              <a:t>Titelmasterformat durch Klicken bearbeiten</a:t>
            </a:r>
            <a:endParaRPr lang="en-US"/>
          </a:p>
        </p:txBody>
      </p:sp>
      <p:sp>
        <p:nvSpPr>
          <p:cNvPr id="3" name="Textplatzhalter 2"/>
          <p:cNvSpPr>
            <a:spLocks noGrp="1"/>
          </p:cNvSpPr>
          <p:nvPr>
            <p:ph type="body" sz="half" idx="1"/>
          </p:nvPr>
        </p:nvSpPr>
        <p:spPr>
          <a:xfrm>
            <a:off x="522288" y="2138363"/>
            <a:ext cx="4135437" cy="452278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lipArt-Platzhalter 3"/>
          <p:cNvSpPr>
            <a:spLocks noGrp="1"/>
          </p:cNvSpPr>
          <p:nvPr>
            <p:ph type="clipArt" sz="half" idx="2"/>
          </p:nvPr>
        </p:nvSpPr>
        <p:spPr>
          <a:xfrm>
            <a:off x="4810125" y="2138363"/>
            <a:ext cx="4137025" cy="4522787"/>
          </a:xfrm>
        </p:spPr>
        <p:txBody>
          <a:bodyPr/>
          <a:lstStyle/>
          <a:p>
            <a:endParaRPr lang="en-US"/>
          </a:p>
        </p:txBody>
      </p:sp>
      <p:sp>
        <p:nvSpPr>
          <p:cNvPr id="5" name="Foliennummernplatzhalter 4"/>
          <p:cNvSpPr>
            <a:spLocks noGrp="1"/>
          </p:cNvSpPr>
          <p:nvPr>
            <p:ph type="sldNum" sz="quarter" idx="10"/>
          </p:nvPr>
        </p:nvSpPr>
        <p:spPr>
          <a:xfrm>
            <a:off x="8947150" y="7165975"/>
            <a:ext cx="1223963" cy="228600"/>
          </a:xfrm>
        </p:spPr>
        <p:txBody>
          <a:bodyPr/>
          <a:lstStyle>
            <a:lvl1pPr>
              <a:defRPr/>
            </a:lvl1pPr>
          </a:lstStyle>
          <a:p>
            <a:r>
              <a:rPr lang="de-DE"/>
              <a:t>Seite </a:t>
            </a:r>
            <a:fld id="{F7AE973F-D322-44D2-BC6C-F98FA548D40F}" type="slidenum">
              <a:rPr lang="de-DE"/>
              <a:pPr/>
              <a:t>‹Nr.›</a:t>
            </a:fld>
            <a:endParaRPr lang="de-DE"/>
          </a:p>
        </p:txBody>
      </p:sp>
    </p:spTree>
    <p:extLst>
      <p:ext uri="{BB962C8B-B14F-4D97-AF65-F5344CB8AC3E}">
        <p14:creationId xmlns:p14="http://schemas.microsoft.com/office/powerpoint/2010/main" val="2626667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chartAndTx" preserve="1">
  <p:cSld name="Titel, Diagramm und Text">
    <p:spTree>
      <p:nvGrpSpPr>
        <p:cNvPr id="1" name=""/>
        <p:cNvGrpSpPr/>
        <p:nvPr/>
      </p:nvGrpSpPr>
      <p:grpSpPr>
        <a:xfrm>
          <a:off x="0" y="0"/>
          <a:ext cx="0" cy="0"/>
          <a:chOff x="0" y="0"/>
          <a:chExt cx="0" cy="0"/>
        </a:xfrm>
      </p:grpSpPr>
      <p:sp>
        <p:nvSpPr>
          <p:cNvPr id="2" name="Titel 1"/>
          <p:cNvSpPr>
            <a:spLocks noGrp="1"/>
          </p:cNvSpPr>
          <p:nvPr>
            <p:ph type="title"/>
          </p:nvPr>
        </p:nvSpPr>
        <p:spPr>
          <a:xfrm>
            <a:off x="522288" y="671513"/>
            <a:ext cx="9648825" cy="949325"/>
          </a:xfrm>
        </p:spPr>
        <p:txBody>
          <a:bodyPr/>
          <a:lstStyle/>
          <a:p>
            <a:r>
              <a:rPr lang="de-DE"/>
              <a:t>Titelmasterformat durch Klicken bearbeiten</a:t>
            </a:r>
            <a:endParaRPr lang="en-US"/>
          </a:p>
        </p:txBody>
      </p:sp>
      <p:sp>
        <p:nvSpPr>
          <p:cNvPr id="3" name="Diagrammplatzhalter 2"/>
          <p:cNvSpPr>
            <a:spLocks noGrp="1"/>
          </p:cNvSpPr>
          <p:nvPr>
            <p:ph type="chart" sz="half" idx="1"/>
          </p:nvPr>
        </p:nvSpPr>
        <p:spPr>
          <a:xfrm>
            <a:off x="522288" y="2138363"/>
            <a:ext cx="4135437" cy="4522787"/>
          </a:xfrm>
        </p:spPr>
        <p:txBody>
          <a:bodyPr/>
          <a:lstStyle/>
          <a:p>
            <a:endParaRPr lang="en-US"/>
          </a:p>
        </p:txBody>
      </p:sp>
      <p:sp>
        <p:nvSpPr>
          <p:cNvPr id="4" name="Textplatzhalter 3"/>
          <p:cNvSpPr>
            <a:spLocks noGrp="1"/>
          </p:cNvSpPr>
          <p:nvPr>
            <p:ph type="body" sz="half" idx="2"/>
          </p:nvPr>
        </p:nvSpPr>
        <p:spPr>
          <a:xfrm>
            <a:off x="4810125" y="2138363"/>
            <a:ext cx="4137025" cy="452278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Foliennummernplatzhalter 4"/>
          <p:cNvSpPr>
            <a:spLocks noGrp="1"/>
          </p:cNvSpPr>
          <p:nvPr>
            <p:ph type="sldNum" sz="quarter" idx="10"/>
          </p:nvPr>
        </p:nvSpPr>
        <p:spPr>
          <a:xfrm>
            <a:off x="8947150" y="7165975"/>
            <a:ext cx="1223963" cy="228600"/>
          </a:xfrm>
        </p:spPr>
        <p:txBody>
          <a:bodyPr/>
          <a:lstStyle>
            <a:lvl1pPr>
              <a:defRPr/>
            </a:lvl1pPr>
          </a:lstStyle>
          <a:p>
            <a:r>
              <a:rPr lang="de-DE"/>
              <a:t>Seite </a:t>
            </a:r>
            <a:fld id="{B7440A9E-2DF6-49F5-A69A-7E83E654EF6F}" type="slidenum">
              <a:rPr lang="de-DE"/>
              <a:pPr/>
              <a:t>‹Nr.›</a:t>
            </a:fld>
            <a:endParaRPr lang="de-DE"/>
          </a:p>
        </p:txBody>
      </p:sp>
    </p:spTree>
    <p:extLst>
      <p:ext uri="{BB962C8B-B14F-4D97-AF65-F5344CB8AC3E}">
        <p14:creationId xmlns:p14="http://schemas.microsoft.com/office/powerpoint/2010/main" val="1330131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2288" y="671513"/>
            <a:ext cx="9648825" cy="949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a:t>Klicken Sie, um das Titelformat zu bearbeiten</a:t>
            </a:r>
          </a:p>
        </p:txBody>
      </p:sp>
      <p:sp>
        <p:nvSpPr>
          <p:cNvPr id="1027" name="Rectangle 3"/>
          <p:cNvSpPr>
            <a:spLocks noGrp="1" noChangeArrowheads="1"/>
          </p:cNvSpPr>
          <p:nvPr>
            <p:ph type="body" idx="1"/>
          </p:nvPr>
        </p:nvSpPr>
        <p:spPr bwMode="auto">
          <a:xfrm>
            <a:off x="522288" y="2138363"/>
            <a:ext cx="8424862" cy="45227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a:t>Klicken Sie, um die Formate des Vorlagentextes zu bearbeiten</a:t>
            </a:r>
          </a:p>
          <a:p>
            <a:pPr lvl="1"/>
            <a:r>
              <a:rPr lang="de-DE"/>
              <a:t>Zweite Ebene</a:t>
            </a:r>
          </a:p>
          <a:p>
            <a:pPr lvl="2"/>
            <a:r>
              <a:rPr lang="de-DE"/>
              <a:t>Dritte Ebene</a:t>
            </a:r>
          </a:p>
          <a:p>
            <a:pPr lvl="3"/>
            <a:r>
              <a:rPr lang="de-DE"/>
              <a:t>Vierte Ebene</a:t>
            </a:r>
          </a:p>
          <a:p>
            <a:pPr lvl="4"/>
            <a:r>
              <a:rPr lang="de-DE"/>
              <a:t>Fünfte Ebene</a:t>
            </a:r>
          </a:p>
        </p:txBody>
      </p:sp>
      <p:sp>
        <p:nvSpPr>
          <p:cNvPr id="1030" name="Rectangle 6"/>
          <p:cNvSpPr>
            <a:spLocks noGrp="1" noChangeArrowheads="1"/>
          </p:cNvSpPr>
          <p:nvPr>
            <p:ph type="sldNum" sz="quarter" idx="4"/>
          </p:nvPr>
        </p:nvSpPr>
        <p:spPr bwMode="auto">
          <a:xfrm>
            <a:off x="8947150" y="7165975"/>
            <a:ext cx="1223963" cy="228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defTabSz="1054100">
              <a:defRPr sz="1000">
                <a:solidFill>
                  <a:schemeClr val="tx1"/>
                </a:solidFill>
              </a:defRPr>
            </a:lvl1pPr>
          </a:lstStyle>
          <a:p>
            <a:r>
              <a:rPr lang="de-DE"/>
              <a:t>Seite </a:t>
            </a:r>
            <a:fld id="{59EA8C07-EA1E-4A55-873B-B297E2C8BA10}" type="slidenum">
              <a:rPr lang="de-DE"/>
              <a:pPr/>
              <a:t>‹Nr.›</a:t>
            </a:fld>
            <a:endParaRPr lang="de-DE"/>
          </a:p>
        </p:txBody>
      </p:sp>
      <p:sp>
        <p:nvSpPr>
          <p:cNvPr id="1032" name="Text Box 8"/>
          <p:cNvSpPr txBox="1">
            <a:spLocks noChangeArrowheads="1"/>
          </p:cNvSpPr>
          <p:nvPr userDrawn="1"/>
        </p:nvSpPr>
        <p:spPr bwMode="auto">
          <a:xfrm>
            <a:off x="512763" y="7165975"/>
            <a:ext cx="7713662" cy="215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b="1" dirty="0">
                <a:solidFill>
                  <a:schemeClr val="tx1"/>
                </a:solidFill>
              </a:rPr>
              <a:t>Hochschule Hannover</a:t>
            </a:r>
            <a:r>
              <a:rPr lang="de-DE" sz="1000" dirty="0">
                <a:solidFill>
                  <a:schemeClr val="tx1"/>
                </a:solidFill>
              </a:rPr>
              <a:t>   </a:t>
            </a:r>
            <a:r>
              <a:rPr lang="de-DE" sz="1000" i="1" dirty="0">
                <a:solidFill>
                  <a:schemeClr val="tx1"/>
                </a:solidFill>
              </a:rPr>
              <a:t>Rosalie Helmeke    </a:t>
            </a:r>
            <a:r>
              <a:rPr lang="de-DE" sz="1000" dirty="0">
                <a:solidFill>
                  <a:schemeClr val="tx1"/>
                </a:solidFill>
              </a:rPr>
              <a:t>27.01.2024</a:t>
            </a:r>
          </a:p>
        </p:txBody>
      </p:sp>
      <p:pic>
        <p:nvPicPr>
          <p:cNvPr id="1033" name="shpLogoSlide" descr="H_MID_RGB_255_165_0_SMALL"/>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9442450" y="5365750"/>
            <a:ext cx="728663" cy="1455738"/>
          </a:xfrm>
          <a:prstGeom prst="rect">
            <a:avLst/>
          </a:prstGeom>
          <a:noFill/>
          <a:extLst>
            <a:ext uri="{909E8E84-426E-40dd-AFC4-6F175D3DCCD1}">
              <a14:hiddenFill xmlns:a14="http://schemas.microsoft.com/office/drawing/2010/main" xmlns="">
                <a:solidFill>
                  <a:srgbClr val="FFFFFF"/>
                </a:solidFill>
              </a14:hiddenFill>
            </a:ext>
          </a:extLst>
        </p:spPr>
      </p:pic>
      <p:sp>
        <p:nvSpPr>
          <p:cNvPr id="1034" name="Line 10"/>
          <p:cNvSpPr>
            <a:spLocks noChangeShapeType="1"/>
          </p:cNvSpPr>
          <p:nvPr userDrawn="1"/>
        </p:nvSpPr>
        <p:spPr bwMode="auto">
          <a:xfrm>
            <a:off x="522288" y="7021513"/>
            <a:ext cx="9648825" cy="0"/>
          </a:xfrm>
          <a:prstGeom prst="line">
            <a:avLst/>
          </a:prstGeom>
          <a:noFill/>
          <a:ln w="50800">
            <a:solidFill>
              <a:srgbClr val="FFA5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8" r:id="rId6"/>
    <p:sldLayoutId id="2147483659" r:id="rId7"/>
    <p:sldLayoutId id="2147483660" r:id="rId8"/>
    <p:sldLayoutId id="2147483661" r:id="rId9"/>
    <p:sldLayoutId id="2147483662" r:id="rId10"/>
  </p:sldLayoutIdLst>
  <p:hf hdr="0"/>
  <p:txStyles>
    <p:titleStyle>
      <a:lvl1pPr algn="l" defTabSz="1054100" rtl="0" fontAlgn="base">
        <a:spcBef>
          <a:spcPct val="0"/>
        </a:spcBef>
        <a:spcAft>
          <a:spcPct val="0"/>
        </a:spcAft>
        <a:defRPr sz="3000" b="1">
          <a:solidFill>
            <a:schemeClr val="tx2"/>
          </a:solidFill>
          <a:latin typeface="+mj-lt"/>
          <a:ea typeface="+mj-ea"/>
          <a:cs typeface="+mj-cs"/>
        </a:defRPr>
      </a:lvl1pPr>
      <a:lvl2pPr algn="l" defTabSz="1054100" rtl="0" fontAlgn="base">
        <a:spcBef>
          <a:spcPct val="0"/>
        </a:spcBef>
        <a:spcAft>
          <a:spcPct val="0"/>
        </a:spcAft>
        <a:defRPr sz="3000" b="1">
          <a:solidFill>
            <a:schemeClr val="tx2"/>
          </a:solidFill>
          <a:latin typeface="Arial" charset="0"/>
        </a:defRPr>
      </a:lvl2pPr>
      <a:lvl3pPr algn="l" defTabSz="1054100" rtl="0" fontAlgn="base">
        <a:spcBef>
          <a:spcPct val="0"/>
        </a:spcBef>
        <a:spcAft>
          <a:spcPct val="0"/>
        </a:spcAft>
        <a:defRPr sz="3000" b="1">
          <a:solidFill>
            <a:schemeClr val="tx2"/>
          </a:solidFill>
          <a:latin typeface="Arial" charset="0"/>
        </a:defRPr>
      </a:lvl3pPr>
      <a:lvl4pPr algn="l" defTabSz="1054100" rtl="0" fontAlgn="base">
        <a:spcBef>
          <a:spcPct val="0"/>
        </a:spcBef>
        <a:spcAft>
          <a:spcPct val="0"/>
        </a:spcAft>
        <a:defRPr sz="3000" b="1">
          <a:solidFill>
            <a:schemeClr val="tx2"/>
          </a:solidFill>
          <a:latin typeface="Arial" charset="0"/>
        </a:defRPr>
      </a:lvl4pPr>
      <a:lvl5pPr algn="l" defTabSz="1054100" rtl="0" fontAlgn="base">
        <a:spcBef>
          <a:spcPct val="0"/>
        </a:spcBef>
        <a:spcAft>
          <a:spcPct val="0"/>
        </a:spcAft>
        <a:defRPr sz="3000" b="1">
          <a:solidFill>
            <a:schemeClr val="tx2"/>
          </a:solidFill>
          <a:latin typeface="Arial" charset="0"/>
        </a:defRPr>
      </a:lvl5pPr>
      <a:lvl6pPr marL="457200" algn="l" defTabSz="1054100" rtl="0" fontAlgn="base">
        <a:spcBef>
          <a:spcPct val="0"/>
        </a:spcBef>
        <a:spcAft>
          <a:spcPct val="0"/>
        </a:spcAft>
        <a:defRPr sz="3000" b="1">
          <a:solidFill>
            <a:schemeClr val="tx2"/>
          </a:solidFill>
          <a:latin typeface="Arial" charset="0"/>
        </a:defRPr>
      </a:lvl6pPr>
      <a:lvl7pPr marL="914400" algn="l" defTabSz="1054100" rtl="0" fontAlgn="base">
        <a:spcBef>
          <a:spcPct val="0"/>
        </a:spcBef>
        <a:spcAft>
          <a:spcPct val="0"/>
        </a:spcAft>
        <a:defRPr sz="3000" b="1">
          <a:solidFill>
            <a:schemeClr val="tx2"/>
          </a:solidFill>
          <a:latin typeface="Arial" charset="0"/>
        </a:defRPr>
      </a:lvl7pPr>
      <a:lvl8pPr marL="1371600" algn="l" defTabSz="1054100" rtl="0" fontAlgn="base">
        <a:spcBef>
          <a:spcPct val="0"/>
        </a:spcBef>
        <a:spcAft>
          <a:spcPct val="0"/>
        </a:spcAft>
        <a:defRPr sz="3000" b="1">
          <a:solidFill>
            <a:schemeClr val="tx2"/>
          </a:solidFill>
          <a:latin typeface="Arial" charset="0"/>
        </a:defRPr>
      </a:lvl8pPr>
      <a:lvl9pPr marL="1828800" algn="l" defTabSz="1054100" rtl="0" fontAlgn="base">
        <a:spcBef>
          <a:spcPct val="0"/>
        </a:spcBef>
        <a:spcAft>
          <a:spcPct val="0"/>
        </a:spcAft>
        <a:defRPr sz="3000" b="1">
          <a:solidFill>
            <a:schemeClr val="tx2"/>
          </a:solidFill>
          <a:latin typeface="Arial" charset="0"/>
        </a:defRPr>
      </a:lvl9pPr>
    </p:titleStyle>
    <p:bodyStyle>
      <a:lvl1pPr algn="l" defTabSz="1054100" rtl="0" fontAlgn="base">
        <a:lnSpc>
          <a:spcPct val="110000"/>
        </a:lnSpc>
        <a:spcBef>
          <a:spcPct val="0"/>
        </a:spcBef>
        <a:spcAft>
          <a:spcPct val="40000"/>
        </a:spcAft>
        <a:defRPr sz="170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sz="1700">
          <a:solidFill>
            <a:schemeClr val="tx1"/>
          </a:solidFill>
          <a:latin typeface="+mn-lt"/>
        </a:defRPr>
      </a:lvl2pPr>
      <a:lvl3pPr marL="627063" indent="-177800" algn="l" defTabSz="1054100" rtl="0" fontAlgn="base">
        <a:lnSpc>
          <a:spcPct val="110000"/>
        </a:lnSpc>
        <a:spcBef>
          <a:spcPct val="0"/>
        </a:spcBef>
        <a:spcAft>
          <a:spcPct val="40000"/>
        </a:spcAft>
        <a:buFont typeface="Arial" charset="0"/>
        <a:buChar char="-"/>
        <a:defRPr sz="1700">
          <a:solidFill>
            <a:schemeClr val="tx1"/>
          </a:solidFill>
          <a:latin typeface="+mn-lt"/>
        </a:defRPr>
      </a:lvl3pPr>
      <a:lvl4pPr marL="1074738" indent="-174625" algn="l" defTabSz="1054100" rtl="0" fontAlgn="base">
        <a:lnSpc>
          <a:spcPct val="110000"/>
        </a:lnSpc>
        <a:spcBef>
          <a:spcPct val="0"/>
        </a:spcBef>
        <a:spcAft>
          <a:spcPct val="40000"/>
        </a:spcAft>
        <a:buFont typeface="Arial" charset="0"/>
        <a:buChar char="-"/>
        <a:defRPr sz="1700" i="1">
          <a:solidFill>
            <a:schemeClr val="tx1"/>
          </a:solidFill>
          <a:latin typeface="+mn-lt"/>
        </a:defRPr>
      </a:lvl4pPr>
      <a:lvl5pPr marL="1616075" indent="-176213" algn="l" defTabSz="1054100" rtl="0" fontAlgn="base">
        <a:lnSpc>
          <a:spcPct val="110000"/>
        </a:lnSpc>
        <a:spcBef>
          <a:spcPct val="0"/>
        </a:spcBef>
        <a:spcAft>
          <a:spcPct val="40000"/>
        </a:spcAft>
        <a:buFont typeface="Arial" charset="0"/>
        <a:buChar char="-"/>
        <a:defRPr sz="1700">
          <a:solidFill>
            <a:schemeClr val="tx1"/>
          </a:solidFill>
          <a:latin typeface="+mn-lt"/>
        </a:defRPr>
      </a:lvl5pPr>
      <a:lvl6pPr marL="2073275" indent="-176213" algn="l" defTabSz="1054100" rtl="0" fontAlgn="base">
        <a:lnSpc>
          <a:spcPct val="110000"/>
        </a:lnSpc>
        <a:spcBef>
          <a:spcPct val="0"/>
        </a:spcBef>
        <a:spcAft>
          <a:spcPct val="40000"/>
        </a:spcAft>
        <a:buFont typeface="Arial" charset="0"/>
        <a:buChar char="-"/>
        <a:defRPr sz="17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7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7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6" name="Rectangle 8"/>
          <p:cNvSpPr>
            <a:spLocks noChangeArrowheads="1"/>
          </p:cNvSpPr>
          <p:nvPr/>
        </p:nvSpPr>
        <p:spPr bwMode="auto">
          <a:xfrm>
            <a:off x="0" y="0"/>
            <a:ext cx="10693400" cy="7562850"/>
          </a:xfrm>
          <a:prstGeom prst="rect">
            <a:avLst/>
          </a:prstGeom>
          <a:solidFill>
            <a:srgbClr val="57525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7172" name="Rectangle 4"/>
          <p:cNvSpPr>
            <a:spLocks noGrp="1" noChangeArrowheads="1"/>
          </p:cNvSpPr>
          <p:nvPr>
            <p:ph type="subTitle" idx="1"/>
          </p:nvPr>
        </p:nvSpPr>
        <p:spPr>
          <a:xfrm>
            <a:off x="491242" y="3299378"/>
            <a:ext cx="7196137" cy="1981696"/>
          </a:xfrm>
        </p:spPr>
        <p:txBody>
          <a:bodyPr/>
          <a:lstStyle/>
          <a:p>
            <a:r>
              <a:rPr lang="de-DE" sz="3600" b="1" dirty="0">
                <a:solidFill>
                  <a:schemeClr val="bg1"/>
                </a:solidFill>
              </a:rPr>
              <a:t>SARS-CoV-2 Antikörper in der frühen Phase der COVID-19 Pandemie</a:t>
            </a:r>
          </a:p>
          <a:p>
            <a:r>
              <a:rPr lang="de-DE" dirty="0">
                <a:solidFill>
                  <a:schemeClr val="bg1"/>
                </a:solidFill>
              </a:rPr>
              <a:t>- Eine Analyse berufsspezifischer- und weiterer epidemiologischer Aspekte einer Beobachtungsstudie -</a:t>
            </a:r>
          </a:p>
        </p:txBody>
      </p:sp>
      <p:sp>
        <p:nvSpPr>
          <p:cNvPr id="7173" name="Text Box 5"/>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solidFill>
                  <a:schemeClr val="bg1"/>
                </a:solidFill>
              </a:rPr>
              <a:t>Rosalie Helmeke, 27.01.2024</a:t>
            </a:r>
          </a:p>
        </p:txBody>
      </p:sp>
      <p:pic>
        <p:nvPicPr>
          <p:cNvPr id="7175" name="shpLogoTitle" descr="H_MID_RGB_255_165_0_TIT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8425" y="2125663"/>
            <a:ext cx="2452688" cy="4895850"/>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Grafi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288" y="673633"/>
            <a:ext cx="1441559" cy="195211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2</a:t>
            </a:fld>
            <a:endParaRPr lang="de-DE"/>
          </a:p>
        </p:txBody>
      </p:sp>
      <p:sp>
        <p:nvSpPr>
          <p:cNvPr id="9218" name="Rectangle 2"/>
          <p:cNvSpPr>
            <a:spLocks noGrp="1" noChangeArrowheads="1"/>
          </p:cNvSpPr>
          <p:nvPr>
            <p:ph type="title"/>
          </p:nvPr>
        </p:nvSpPr>
        <p:spPr/>
        <p:txBody>
          <a:bodyPr/>
          <a:lstStyle/>
          <a:p>
            <a:r>
              <a:rPr lang="de-DE" dirty="0"/>
              <a:t>COVID-19 Pandemie</a:t>
            </a:r>
            <a:br>
              <a:rPr lang="de-DE" dirty="0"/>
            </a:br>
            <a:r>
              <a:rPr lang="de-DE" sz="2400" b="0" i="1" dirty="0"/>
              <a:t>Einleitung </a:t>
            </a:r>
          </a:p>
        </p:txBody>
      </p:sp>
      <p:sp>
        <p:nvSpPr>
          <p:cNvPr id="9219" name="Rectangle 3"/>
          <p:cNvSpPr>
            <a:spLocks noGrp="1" noChangeArrowheads="1"/>
          </p:cNvSpPr>
          <p:nvPr>
            <p:ph type="body" idx="1"/>
          </p:nvPr>
        </p:nvSpPr>
        <p:spPr>
          <a:xfrm>
            <a:off x="738060" y="2132013"/>
            <a:ext cx="8424862" cy="4522787"/>
          </a:xfrm>
          <a:noFill/>
        </p:spPr>
        <p:txBody>
          <a:bodyPr/>
          <a:lstStyle/>
          <a:p>
            <a:pPr marL="285750" indent="-285750">
              <a:buFont typeface="Arial" panose="020B0604020202020204" pitchFamily="34" charset="0"/>
              <a:buChar char="•"/>
            </a:pPr>
            <a:r>
              <a:rPr lang="de-DE" sz="2000" dirty="0"/>
              <a:t>Infektion mit neuartigem SARS-CoV-2 führt zu COVID-19</a:t>
            </a:r>
          </a:p>
          <a:p>
            <a:pPr marL="285750" indent="-285750">
              <a:buFont typeface="Arial" panose="020B0604020202020204" pitchFamily="34" charset="0"/>
              <a:buChar char="•"/>
            </a:pPr>
            <a:r>
              <a:rPr lang="de-DE" sz="2000" dirty="0"/>
              <a:t>Im Dezember 2019 erstmalig aufgetreten, im Januar 2020 erster Fall in Deutschland</a:t>
            </a:r>
          </a:p>
          <a:p>
            <a:pPr marL="285750" indent="-285750">
              <a:buFont typeface="Arial" panose="020B0604020202020204" pitchFamily="34" charset="0"/>
              <a:buChar char="•"/>
            </a:pPr>
            <a:r>
              <a:rPr lang="de-DE" sz="2000" dirty="0"/>
              <a:t>Im März 2020 wurde der SARS-CoV-2 Ausbruch von der WHO zur Pandemie erklärt</a:t>
            </a:r>
          </a:p>
          <a:p>
            <a:pPr marL="285750" indent="-285750">
              <a:buFont typeface="Arial" panose="020B0604020202020204" pitchFamily="34" charset="0"/>
              <a:buChar char="•"/>
            </a:pPr>
            <a:r>
              <a:rPr lang="de-DE" sz="2000" dirty="0"/>
              <a:t>Ab März 2020 verhängt die Bundesregierung den ersten Lockdown</a:t>
            </a:r>
          </a:p>
          <a:p>
            <a:pPr lvl="1"/>
            <a:r>
              <a:rPr lang="de-DE" sz="2000" dirty="0"/>
              <a:t>Zu dem Zeitpunkt schon fast 20.000 Infektionen und mehr als 50 Todesfälle in Verbindung mit COVID-19</a:t>
            </a:r>
          </a:p>
          <a:p>
            <a:pPr marL="457200" lvl="1" indent="0">
              <a:buNone/>
            </a:pPr>
            <a:endParaRPr lang="de-DE" sz="2000" dirty="0"/>
          </a:p>
          <a:p>
            <a:pPr marL="285750" indent="-285750">
              <a:buFont typeface="Arial" panose="020B0604020202020204" pitchFamily="34" charset="0"/>
              <a:buChar char="•"/>
            </a:pPr>
            <a:r>
              <a:rPr lang="de-DE" sz="2000" dirty="0"/>
              <a:t>Zu Beginn viele Unklarheiten</a:t>
            </a:r>
          </a:p>
          <a:p>
            <a:endParaRPr lang="de-DE" dirty="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21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3</a:t>
            </a:fld>
            <a:endParaRPr lang="de-DE"/>
          </a:p>
        </p:txBody>
      </p:sp>
      <p:sp>
        <p:nvSpPr>
          <p:cNvPr id="9218" name="Rectangle 2"/>
          <p:cNvSpPr>
            <a:spLocks noGrp="1" noChangeArrowheads="1"/>
          </p:cNvSpPr>
          <p:nvPr>
            <p:ph type="title"/>
          </p:nvPr>
        </p:nvSpPr>
        <p:spPr/>
        <p:txBody>
          <a:bodyPr/>
          <a:lstStyle/>
          <a:p>
            <a:r>
              <a:rPr lang="de-DE" dirty="0"/>
              <a:t>Beobachtungsstudie</a:t>
            </a:r>
            <a:br>
              <a:rPr lang="de-DE" dirty="0"/>
            </a:br>
            <a:r>
              <a:rPr lang="de-DE" sz="2400" b="0" i="1" dirty="0"/>
              <a:t>Einleitung </a:t>
            </a:r>
          </a:p>
        </p:txBody>
      </p:sp>
      <p:sp>
        <p:nvSpPr>
          <p:cNvPr id="9219" name="Rectangle 3"/>
          <p:cNvSpPr>
            <a:spLocks noGrp="1" noChangeArrowheads="1"/>
          </p:cNvSpPr>
          <p:nvPr>
            <p:ph type="body" idx="1"/>
          </p:nvPr>
        </p:nvSpPr>
        <p:spPr>
          <a:xfrm>
            <a:off x="810070" y="1909165"/>
            <a:ext cx="8424862" cy="4680650"/>
          </a:xfrm>
          <a:noFill/>
        </p:spPr>
        <p:txBody>
          <a:bodyPr/>
          <a:lstStyle/>
          <a:p>
            <a:pPr marL="285750" indent="-285750">
              <a:buFont typeface="Arial" panose="020B0604020202020204" pitchFamily="34" charset="0"/>
              <a:buChar char="•"/>
            </a:pPr>
            <a:r>
              <a:rPr lang="de-DE" sz="2000" dirty="0"/>
              <a:t>Durchgeführt von Medsyne </a:t>
            </a:r>
          </a:p>
          <a:p>
            <a:pPr marL="285750" indent="-285750">
              <a:buFont typeface="Arial" panose="020B0604020202020204" pitchFamily="34" charset="0"/>
              <a:buChar char="•"/>
            </a:pPr>
            <a:r>
              <a:rPr lang="de-DE" sz="2000" dirty="0"/>
              <a:t>Beginn: März 2020 </a:t>
            </a:r>
          </a:p>
          <a:p>
            <a:pPr marL="285750" indent="-285750">
              <a:buFont typeface="Arial" panose="020B0604020202020204" pitchFamily="34" charset="0"/>
              <a:buChar char="•"/>
            </a:pPr>
            <a:r>
              <a:rPr lang="de-DE" sz="2000" dirty="0"/>
              <a:t>Ende: März 2022</a:t>
            </a:r>
          </a:p>
          <a:p>
            <a:pPr marL="285750" indent="-285750">
              <a:buFont typeface="Arial" panose="020B0604020202020204" pitchFamily="34" charset="0"/>
              <a:buChar char="•"/>
            </a:pPr>
            <a:r>
              <a:rPr lang="de-DE" sz="2000" dirty="0"/>
              <a:t>Zwei Antikörper-Reihenuntersuchungen im Abstand von ca. 14 Tagen</a:t>
            </a:r>
          </a:p>
          <a:p>
            <a:pPr marL="285750" indent="-285750">
              <a:buFont typeface="Arial" panose="020B0604020202020204" pitchFamily="34" charset="0"/>
              <a:buChar char="•"/>
            </a:pPr>
            <a:r>
              <a:rPr lang="de-DE" sz="2000" dirty="0"/>
              <a:t>Testmethode: Antikörperschnelltests</a:t>
            </a:r>
          </a:p>
          <a:p>
            <a:pPr marL="285750" indent="-285750">
              <a:buFont typeface="Arial" panose="020B0604020202020204" pitchFamily="34" charset="0"/>
              <a:buChar char="•"/>
            </a:pPr>
            <a:r>
              <a:rPr lang="de-DE" sz="2000" dirty="0"/>
              <a:t>Zunächst Testungen  im Rettungsdienst</a:t>
            </a:r>
          </a:p>
          <a:p>
            <a:pPr marL="285750" indent="-285750">
              <a:buFont typeface="Arial" panose="020B0604020202020204" pitchFamily="34" charset="0"/>
              <a:buChar char="•"/>
            </a:pPr>
            <a:r>
              <a:rPr lang="de-DE" sz="2000" dirty="0"/>
              <a:t>Später alle Bevölkerungsgruppen, auch niedrigexponierte, zugelassen</a:t>
            </a:r>
          </a:p>
          <a:p>
            <a:pPr marL="285750" indent="-285750">
              <a:buFont typeface="Arial" panose="020B0604020202020204" pitchFamily="34" charset="0"/>
              <a:buChar char="•"/>
            </a:pPr>
            <a:r>
              <a:rPr lang="de-DE" sz="2000" dirty="0"/>
              <a:t>Testergebnisse wurden über QR-Code System in Datenbank integriert</a:t>
            </a:r>
          </a:p>
          <a:p>
            <a:pPr marL="285750" indent="-285750">
              <a:buFont typeface="Arial" panose="020B0604020202020204" pitchFamily="34" charset="0"/>
              <a:buChar char="•"/>
            </a:pPr>
            <a:r>
              <a:rPr lang="de-DE" sz="2000" dirty="0"/>
              <a:t>Neben dem Testergebnis wurden weitere Parameter, wie das Datum der Testung, Alter, Geschlecht, Wohnort, Info über bereits erfolgte Testung, Info über Gruppe, Chargen Name und Gruppe etc. erfasst</a:t>
            </a:r>
          </a:p>
          <a:p>
            <a:endParaRPr lang="en-US" dirty="0"/>
          </a:p>
        </p:txBody>
      </p:sp>
    </p:spTree>
    <p:extLst>
      <p:ext uri="{BB962C8B-B14F-4D97-AF65-F5344CB8AC3E}">
        <p14:creationId xmlns:p14="http://schemas.microsoft.com/office/powerpoint/2010/main" val="2487290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4</a:t>
            </a:fld>
            <a:endParaRPr lang="de-DE"/>
          </a:p>
        </p:txBody>
      </p:sp>
      <p:sp>
        <p:nvSpPr>
          <p:cNvPr id="9218" name="Rectangle 2"/>
          <p:cNvSpPr>
            <a:spLocks noGrp="1" noChangeArrowheads="1"/>
          </p:cNvSpPr>
          <p:nvPr>
            <p:ph type="title"/>
          </p:nvPr>
        </p:nvSpPr>
        <p:spPr/>
        <p:txBody>
          <a:bodyPr/>
          <a:lstStyle/>
          <a:p>
            <a:r>
              <a:rPr lang="de-DE" dirty="0"/>
              <a:t>Beobachtungsstudie</a:t>
            </a:r>
            <a:br>
              <a:rPr lang="de-DE" dirty="0"/>
            </a:br>
            <a:r>
              <a:rPr lang="de-DE" sz="2400" b="0" i="1" dirty="0"/>
              <a:t>Einleitung </a:t>
            </a:r>
          </a:p>
        </p:txBody>
      </p:sp>
      <p:sp>
        <p:nvSpPr>
          <p:cNvPr id="9219" name="Rectangle 3"/>
          <p:cNvSpPr>
            <a:spLocks noGrp="1" noChangeArrowheads="1"/>
          </p:cNvSpPr>
          <p:nvPr>
            <p:ph type="body" idx="1"/>
          </p:nvPr>
        </p:nvSpPr>
        <p:spPr>
          <a:xfrm>
            <a:off x="738060" y="1909165"/>
            <a:ext cx="8424862" cy="4680650"/>
          </a:xfrm>
          <a:noFill/>
        </p:spPr>
        <p:txBody>
          <a:bodyPr/>
          <a:lstStyle/>
          <a:p>
            <a:pPr marL="457200" indent="-457200">
              <a:buFont typeface="Arial" panose="020B0604020202020204" pitchFamily="34" charset="0"/>
              <a:buChar char="•"/>
            </a:pPr>
            <a:r>
              <a:rPr lang="de-DE" sz="2800" dirty="0"/>
              <a:t>Schaffung einer validen und geeigneten Datenstruktur</a:t>
            </a:r>
          </a:p>
          <a:p>
            <a:pPr marL="1084263" lvl="2" indent="-457200">
              <a:buFont typeface="Courier New" panose="02070309020205020404" pitchFamily="49" charset="0"/>
              <a:buChar char="o"/>
            </a:pPr>
            <a:r>
              <a:rPr lang="de-DE" sz="2400" dirty="0"/>
              <a:t>Immunitätsinformationen hochexponierter Populationsgruppen</a:t>
            </a:r>
          </a:p>
          <a:p>
            <a:pPr marL="1084263" lvl="2" indent="-457200">
              <a:buFont typeface="Courier New" panose="02070309020205020404" pitchFamily="49" charset="0"/>
              <a:buChar char="o"/>
            </a:pPr>
            <a:r>
              <a:rPr lang="de-DE" sz="2400" dirty="0"/>
              <a:t>Geschwindigkeit der Durchseuchung</a:t>
            </a:r>
          </a:p>
          <a:p>
            <a:pPr marL="1084263" lvl="2" indent="-457200">
              <a:buFont typeface="Courier New" panose="02070309020205020404" pitchFamily="49" charset="0"/>
              <a:buChar char="o"/>
            </a:pPr>
            <a:r>
              <a:rPr lang="de-DE" sz="2400" dirty="0"/>
              <a:t>Wie lange hält Immunität an</a:t>
            </a:r>
          </a:p>
          <a:p>
            <a:pPr marL="1084263" lvl="2" indent="-457200">
              <a:buFont typeface="Courier New" panose="02070309020205020404" pitchFamily="49" charset="0"/>
              <a:buChar char="o"/>
            </a:pPr>
            <a:r>
              <a:rPr lang="de-DE" sz="2400" dirty="0"/>
              <a:t>Immunitätscluster</a:t>
            </a:r>
          </a:p>
          <a:p>
            <a:pPr marL="1084263" lvl="2" indent="-457200">
              <a:buFont typeface="Courier New" panose="02070309020205020404" pitchFamily="49" charset="0"/>
              <a:buChar char="o"/>
            </a:pPr>
            <a:r>
              <a:rPr lang="de-DE" sz="2400" dirty="0"/>
              <a:t>Dunkelziffer ermitteln</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964284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516668" y="2998407"/>
            <a:ext cx="6985000" cy="719138"/>
          </a:xfrm>
        </p:spPr>
        <p:txBody>
          <a:bodyPr/>
          <a:lstStyle/>
          <a:p>
            <a:r>
              <a:rPr lang="de-DE" dirty="0">
                <a:solidFill>
                  <a:schemeClr val="tx1"/>
                </a:solidFill>
              </a:rPr>
              <a:t>Fragestellung 1</a:t>
            </a:r>
          </a:p>
        </p:txBody>
      </p:sp>
      <p:sp>
        <p:nvSpPr>
          <p:cNvPr id="4101" name="Rectangle 5"/>
          <p:cNvSpPr>
            <a:spLocks noGrp="1" noChangeArrowheads="1"/>
          </p:cNvSpPr>
          <p:nvPr>
            <p:ph type="subTitle" idx="1"/>
          </p:nvPr>
        </p:nvSpPr>
        <p:spPr>
          <a:xfrm>
            <a:off x="516668" y="3717545"/>
            <a:ext cx="6985000" cy="2744509"/>
          </a:xfrm>
        </p:spPr>
        <p:txBody>
          <a:bodyPr/>
          <a:lstStyle/>
          <a:p>
            <a:r>
              <a:rPr lang="de-DE" sz="2800" dirty="0"/>
              <a:t>Wie schnell und in welchem Umfang fand eine Durchseuchung der an der Beobachtungsstudie teilnehmenden Probanden und insbesondere der teilnehmenden Rettungs- und Notfallsanitäter statt?</a:t>
            </a:r>
          </a:p>
        </p:txBody>
      </p:sp>
      <p:sp>
        <p:nvSpPr>
          <p:cNvPr id="4102" name="Text Box 6"/>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t>Rosalie Helmeke, 31.08.2023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6</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Methodik</a:t>
            </a:r>
          </a:p>
        </p:txBody>
      </p:sp>
      <p:sp>
        <p:nvSpPr>
          <p:cNvPr id="9219" name="Rectangle 3"/>
          <p:cNvSpPr>
            <a:spLocks noGrp="1" noChangeArrowheads="1"/>
          </p:cNvSpPr>
          <p:nvPr>
            <p:ph type="body" idx="1"/>
          </p:nvPr>
        </p:nvSpPr>
        <p:spPr>
          <a:xfrm>
            <a:off x="666050" y="1909165"/>
            <a:ext cx="8424862" cy="4680650"/>
          </a:xfrm>
          <a:noFill/>
        </p:spPr>
        <p:txBody>
          <a:bodyPr/>
          <a:lstStyle/>
          <a:p>
            <a:pPr marL="285750" indent="-285750">
              <a:buFont typeface="Arial" panose="020B0604020202020204" pitchFamily="34" charset="0"/>
              <a:buChar char="•"/>
            </a:pPr>
            <a:r>
              <a:rPr lang="de-DE" sz="2400" dirty="0"/>
              <a:t>Untersuchung des Immunitätsstatus der gesamten Population und der Subpopulation Rettungsdienst</a:t>
            </a:r>
          </a:p>
          <a:p>
            <a:pPr marL="285750" indent="-285750">
              <a:buFont typeface="Arial" panose="020B0604020202020204" pitchFamily="34" charset="0"/>
              <a:buChar char="•"/>
            </a:pPr>
            <a:r>
              <a:rPr lang="de-DE" sz="2400" dirty="0"/>
              <a:t>Subpopulation erstellt </a:t>
            </a:r>
            <a:r>
              <a:rPr lang="de-DE" sz="2400" dirty="0">
                <a:sym typeface="Wingdings" panose="05000000000000000000" pitchFamily="2" charset="2"/>
              </a:rPr>
              <a:t> 640 Tests (320 Probanden)</a:t>
            </a:r>
          </a:p>
          <a:p>
            <a:pPr marL="285750" indent="-285750">
              <a:buFont typeface="Arial" panose="020B0604020202020204" pitchFamily="34" charset="0"/>
              <a:buChar char="•"/>
            </a:pPr>
            <a:r>
              <a:rPr lang="de-DE" sz="2400" dirty="0">
                <a:sym typeface="Wingdings" panose="05000000000000000000" pitchFamily="2" charset="2"/>
              </a:rPr>
              <a:t>Testergebnisse mittels SQL ermitteln</a:t>
            </a:r>
          </a:p>
          <a:p>
            <a:pPr marL="285750" indent="-285750">
              <a:buFont typeface="Arial" panose="020B0604020202020204" pitchFamily="34" charset="0"/>
              <a:buChar char="•"/>
            </a:pPr>
            <a:r>
              <a:rPr lang="de-DE" sz="2400" dirty="0">
                <a:sym typeface="Wingdings" panose="05000000000000000000" pitchFamily="2" charset="2"/>
              </a:rPr>
              <a:t>Relationale Häufigkeit der positiven Ergebnisse berechnen</a:t>
            </a:r>
          </a:p>
          <a:p>
            <a:pPr marL="285750" indent="-285750">
              <a:buFont typeface="Arial" panose="020B0604020202020204" pitchFamily="34" charset="0"/>
              <a:buChar char="•"/>
            </a:pPr>
            <a:r>
              <a:rPr lang="de-DE" sz="2400" dirty="0"/>
              <a:t>Jährlicher Vergleich</a:t>
            </a:r>
          </a:p>
          <a:p>
            <a:pPr marL="285750" indent="-285750">
              <a:buFont typeface="Arial" panose="020B0604020202020204" pitchFamily="34" charset="0"/>
              <a:buChar char="•"/>
            </a:pPr>
            <a:r>
              <a:rPr lang="de-DE" sz="2400" dirty="0"/>
              <a:t>Vergleich von Erst- und Wiederholungstest hinsichtlich des Immunitätsstatus</a:t>
            </a:r>
          </a:p>
          <a:p>
            <a:pPr marL="285750" indent="-285750">
              <a:buFont typeface="Arial" panose="020B0604020202020204" pitchFamily="34" charset="0"/>
              <a:buChar char="•"/>
            </a:pPr>
            <a:r>
              <a:rPr lang="de-DE" sz="2400" dirty="0"/>
              <a:t>Untersuchung der Art der Immunität</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762240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7</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Ergebnisse </a:t>
            </a:r>
          </a:p>
        </p:txBody>
      </p:sp>
      <p:sp>
        <p:nvSpPr>
          <p:cNvPr id="9219" name="Rectangle 3"/>
          <p:cNvSpPr>
            <a:spLocks noGrp="1" noChangeArrowheads="1"/>
          </p:cNvSpPr>
          <p:nvPr>
            <p:ph type="body" idx="1"/>
          </p:nvPr>
        </p:nvSpPr>
        <p:spPr>
          <a:xfrm>
            <a:off x="522288" y="1765145"/>
            <a:ext cx="8424862" cy="5400830"/>
          </a:xfrm>
          <a:noFill/>
        </p:spPr>
        <p:txBody>
          <a:bodyPr/>
          <a:lstStyle/>
          <a:p>
            <a:r>
              <a:rPr lang="de-DE" sz="2000" dirty="0"/>
              <a:t>Gesamtpopulation: </a:t>
            </a:r>
          </a:p>
          <a:p>
            <a:pPr lvl="1"/>
            <a:r>
              <a:rPr lang="de-DE" sz="1900" dirty="0"/>
              <a:t>Von 7777 Tests 570 positiv</a:t>
            </a:r>
          </a:p>
          <a:p>
            <a:pPr lvl="2">
              <a:buFont typeface="Courier New" panose="02070309020205020404" pitchFamily="49" charset="0"/>
              <a:buChar char="o"/>
            </a:pPr>
            <a:r>
              <a:rPr lang="de-DE" sz="1900" dirty="0"/>
              <a:t>Positivanteil insgesamt: 7,3%</a:t>
            </a:r>
          </a:p>
          <a:p>
            <a:pPr lvl="2">
              <a:buFont typeface="Courier New" panose="02070309020205020404" pitchFamily="49" charset="0"/>
              <a:buChar char="o"/>
            </a:pPr>
            <a:r>
              <a:rPr lang="de-DE" sz="1900" dirty="0"/>
              <a:t>88x Frühimmunität, 482x Langzeitimmunität</a:t>
            </a:r>
          </a:p>
          <a:p>
            <a:pPr lvl="2">
              <a:buFont typeface="Courier New" panose="02070309020205020404" pitchFamily="49" charset="0"/>
              <a:buChar char="o"/>
            </a:pPr>
            <a:endParaRPr lang="de-DE" sz="1900" dirty="0"/>
          </a:p>
          <a:p>
            <a:pPr lvl="2">
              <a:buFont typeface="Courier New" panose="02070309020205020404" pitchFamily="49" charset="0"/>
              <a:buChar char="o"/>
            </a:pPr>
            <a:endParaRPr lang="de-DE" sz="1900" dirty="0"/>
          </a:p>
          <a:p>
            <a:pPr lvl="2">
              <a:buFont typeface="Courier New" panose="02070309020205020404" pitchFamily="49" charset="0"/>
              <a:buChar char="o"/>
            </a:pPr>
            <a:endParaRPr lang="de-DE" sz="1900" dirty="0"/>
          </a:p>
          <a:p>
            <a:pPr marL="449263" lvl="2" indent="0">
              <a:buNone/>
            </a:pPr>
            <a:endParaRPr lang="de-DE" sz="1900" dirty="0"/>
          </a:p>
          <a:p>
            <a:pPr marL="449263" lvl="2" indent="0">
              <a:buNone/>
            </a:pPr>
            <a:endParaRPr lang="de-DE" sz="1900" dirty="0"/>
          </a:p>
          <a:p>
            <a:pPr marL="449263" lvl="2" indent="0">
              <a:buNone/>
            </a:pPr>
            <a:endParaRPr lang="de-DE" sz="1900" dirty="0"/>
          </a:p>
          <a:p>
            <a:pPr marL="449263" lvl="2" indent="0">
              <a:buNone/>
            </a:pPr>
            <a:endParaRPr lang="de-DE" sz="1900" dirty="0"/>
          </a:p>
          <a:p>
            <a:pPr marL="449263" lvl="2" indent="0">
              <a:buNone/>
            </a:pPr>
            <a:endParaRPr lang="de-DE" sz="1900" dirty="0"/>
          </a:p>
        </p:txBody>
      </p:sp>
      <p:graphicFrame>
        <p:nvGraphicFramePr>
          <p:cNvPr id="5" name="Diagramm 4">
            <a:extLst>
              <a:ext uri="{FF2B5EF4-FFF2-40B4-BE49-F238E27FC236}">
                <a16:creationId xmlns:a16="http://schemas.microsoft.com/office/drawing/2014/main" id="{2B47C39B-0616-4A78-A71B-A3036582C07C}"/>
              </a:ext>
            </a:extLst>
          </p:cNvPr>
          <p:cNvGraphicFramePr/>
          <p:nvPr>
            <p:extLst>
              <p:ext uri="{D42A27DB-BD31-4B8C-83A1-F6EECF244321}">
                <p14:modId xmlns:p14="http://schemas.microsoft.com/office/powerpoint/2010/main" val="1528481460"/>
              </p:ext>
            </p:extLst>
          </p:nvPr>
        </p:nvGraphicFramePr>
        <p:xfrm>
          <a:off x="954090" y="3434857"/>
          <a:ext cx="5832810" cy="34564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18754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8</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Ergebnisse </a:t>
            </a:r>
          </a:p>
        </p:txBody>
      </p:sp>
      <p:sp>
        <p:nvSpPr>
          <p:cNvPr id="9219" name="Rectangle 3"/>
          <p:cNvSpPr>
            <a:spLocks noGrp="1" noChangeArrowheads="1"/>
          </p:cNvSpPr>
          <p:nvPr>
            <p:ph type="body" idx="1"/>
          </p:nvPr>
        </p:nvSpPr>
        <p:spPr>
          <a:xfrm>
            <a:off x="522288" y="1765145"/>
            <a:ext cx="8424862" cy="5400830"/>
          </a:xfrm>
          <a:noFill/>
        </p:spPr>
        <p:txBody>
          <a:bodyPr/>
          <a:lstStyle/>
          <a:p>
            <a:r>
              <a:rPr lang="de-DE" sz="2000" dirty="0"/>
              <a:t>Gesamtpopulation: </a:t>
            </a:r>
          </a:p>
          <a:p>
            <a:pPr lvl="1"/>
            <a:r>
              <a:rPr lang="de-DE" sz="1900" dirty="0"/>
              <a:t>Positivanteil jährlich: 2020 8,065%, 2021 17,18%, 2022 41,93%</a:t>
            </a:r>
          </a:p>
          <a:p>
            <a:pPr lvl="1"/>
            <a:endParaRPr lang="de-DE" sz="1900" dirty="0"/>
          </a:p>
          <a:p>
            <a:pPr marL="1587" lvl="1" indent="0">
              <a:buNone/>
            </a:pPr>
            <a:endParaRPr lang="de-DE" sz="1900" dirty="0"/>
          </a:p>
          <a:p>
            <a:pPr marL="1587" lvl="1" indent="0">
              <a:buNone/>
            </a:pPr>
            <a:endParaRPr lang="de-DE" sz="1900" dirty="0"/>
          </a:p>
          <a:p>
            <a:pPr marL="1587" lvl="1" indent="0">
              <a:buNone/>
            </a:pPr>
            <a:endParaRPr lang="de-DE" sz="1900" dirty="0"/>
          </a:p>
        </p:txBody>
      </p:sp>
      <p:graphicFrame>
        <p:nvGraphicFramePr>
          <p:cNvPr id="5" name="Diagramm 4">
            <a:extLst>
              <a:ext uri="{FF2B5EF4-FFF2-40B4-BE49-F238E27FC236}">
                <a16:creationId xmlns:a16="http://schemas.microsoft.com/office/drawing/2014/main" id="{61C2C525-A2D9-440B-8115-2734C303999A}"/>
              </a:ext>
            </a:extLst>
          </p:cNvPr>
          <p:cNvGraphicFramePr/>
          <p:nvPr>
            <p:extLst>
              <p:ext uri="{D42A27DB-BD31-4B8C-83A1-F6EECF244321}">
                <p14:modId xmlns:p14="http://schemas.microsoft.com/office/powerpoint/2010/main" val="1067667165"/>
              </p:ext>
            </p:extLst>
          </p:nvPr>
        </p:nvGraphicFramePr>
        <p:xfrm>
          <a:off x="882080" y="2818605"/>
          <a:ext cx="7273010" cy="369919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63585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9</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Ergebnisse </a:t>
            </a:r>
          </a:p>
        </p:txBody>
      </p:sp>
      <p:sp>
        <p:nvSpPr>
          <p:cNvPr id="9219" name="Rectangle 3"/>
          <p:cNvSpPr>
            <a:spLocks noGrp="1" noChangeArrowheads="1"/>
          </p:cNvSpPr>
          <p:nvPr>
            <p:ph type="body" idx="1"/>
          </p:nvPr>
        </p:nvSpPr>
        <p:spPr>
          <a:xfrm>
            <a:off x="522288" y="1765145"/>
            <a:ext cx="8424862" cy="5400830"/>
          </a:xfrm>
          <a:noFill/>
        </p:spPr>
        <p:txBody>
          <a:bodyPr/>
          <a:lstStyle/>
          <a:p>
            <a:r>
              <a:rPr lang="de-DE" sz="2000" dirty="0"/>
              <a:t>Gesamtpopulation: </a:t>
            </a:r>
          </a:p>
          <a:p>
            <a:pPr lvl="1"/>
            <a:r>
              <a:rPr lang="de-DE" sz="1900" dirty="0"/>
              <a:t>Positivanteil: Ersttest (6354x) bei 7,561%, Wiederholungstest (1423x) 6,206%</a:t>
            </a:r>
          </a:p>
          <a:p>
            <a:pPr marL="285750" indent="-285750">
              <a:buFont typeface="Arial" panose="020B0604020202020204" pitchFamily="34" charset="0"/>
              <a:buChar char="•"/>
            </a:pPr>
            <a:endParaRPr lang="en-US" dirty="0"/>
          </a:p>
        </p:txBody>
      </p:sp>
      <p:graphicFrame>
        <p:nvGraphicFramePr>
          <p:cNvPr id="5" name="Diagramm 4">
            <a:extLst>
              <a:ext uri="{FF2B5EF4-FFF2-40B4-BE49-F238E27FC236}">
                <a16:creationId xmlns:a16="http://schemas.microsoft.com/office/drawing/2014/main" id="{53BF0C89-A445-4F1B-97BC-9BF85D5BCBE8}"/>
              </a:ext>
            </a:extLst>
          </p:cNvPr>
          <p:cNvGraphicFramePr/>
          <p:nvPr>
            <p:extLst>
              <p:ext uri="{D42A27DB-BD31-4B8C-83A1-F6EECF244321}">
                <p14:modId xmlns:p14="http://schemas.microsoft.com/office/powerpoint/2010/main" val="19379578"/>
              </p:ext>
            </p:extLst>
          </p:nvPr>
        </p:nvGraphicFramePr>
        <p:xfrm>
          <a:off x="738060" y="3061325"/>
          <a:ext cx="7345020" cy="383001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88240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10</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Ergebnisse </a:t>
            </a:r>
          </a:p>
        </p:txBody>
      </p:sp>
      <p:sp>
        <p:nvSpPr>
          <p:cNvPr id="9219" name="Rectangle 3"/>
          <p:cNvSpPr>
            <a:spLocks noGrp="1" noChangeArrowheads="1"/>
          </p:cNvSpPr>
          <p:nvPr>
            <p:ph type="body" idx="1"/>
          </p:nvPr>
        </p:nvSpPr>
        <p:spPr>
          <a:xfrm>
            <a:off x="522288" y="1765145"/>
            <a:ext cx="8424862" cy="5400830"/>
          </a:xfrm>
          <a:noFill/>
        </p:spPr>
        <p:txBody>
          <a:bodyPr/>
          <a:lstStyle/>
          <a:p>
            <a:r>
              <a:rPr lang="de-DE" sz="2000" dirty="0"/>
              <a:t>Rettungsdienst:</a:t>
            </a:r>
          </a:p>
          <a:p>
            <a:pPr lvl="1"/>
            <a:r>
              <a:rPr lang="de-DE" sz="1900" dirty="0"/>
              <a:t>Von 640 Tests 13 positiv</a:t>
            </a:r>
          </a:p>
          <a:p>
            <a:pPr lvl="2">
              <a:buFont typeface="Courier New" panose="02070309020205020404" pitchFamily="49" charset="0"/>
              <a:buChar char="o"/>
            </a:pPr>
            <a:r>
              <a:rPr lang="de-DE" sz="1900" dirty="0"/>
              <a:t>Positivanteil insgesamt: 2,073%</a:t>
            </a:r>
          </a:p>
          <a:p>
            <a:pPr lvl="2">
              <a:buFont typeface="Courier New" panose="02070309020205020404" pitchFamily="49" charset="0"/>
              <a:buChar char="o"/>
            </a:pPr>
            <a:r>
              <a:rPr lang="de-DE" sz="1900" dirty="0"/>
              <a:t>1x Frühimmunität, 12x Langzeitimmunität</a:t>
            </a:r>
          </a:p>
          <a:p>
            <a:pPr marL="285750" indent="-285750">
              <a:buFont typeface="Arial" panose="020B0604020202020204" pitchFamily="34" charset="0"/>
              <a:buChar char="•"/>
            </a:pPr>
            <a:endParaRPr lang="en-US" dirty="0"/>
          </a:p>
        </p:txBody>
      </p:sp>
      <p:graphicFrame>
        <p:nvGraphicFramePr>
          <p:cNvPr id="6" name="Diagramm 5">
            <a:extLst>
              <a:ext uri="{FF2B5EF4-FFF2-40B4-BE49-F238E27FC236}">
                <a16:creationId xmlns:a16="http://schemas.microsoft.com/office/drawing/2014/main" id="{2FE2C761-B0D5-4C20-B7B4-A99C6EF6EC5C}"/>
              </a:ext>
            </a:extLst>
          </p:cNvPr>
          <p:cNvGraphicFramePr/>
          <p:nvPr>
            <p:extLst>
              <p:ext uri="{D42A27DB-BD31-4B8C-83A1-F6EECF244321}">
                <p14:modId xmlns:p14="http://schemas.microsoft.com/office/powerpoint/2010/main" val="46671046"/>
              </p:ext>
            </p:extLst>
          </p:nvPr>
        </p:nvGraphicFramePr>
        <p:xfrm>
          <a:off x="5634740" y="3650887"/>
          <a:ext cx="2987742" cy="32404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Diagramm 6">
            <a:extLst>
              <a:ext uri="{FF2B5EF4-FFF2-40B4-BE49-F238E27FC236}">
                <a16:creationId xmlns:a16="http://schemas.microsoft.com/office/drawing/2014/main" id="{A864765D-5CB0-4120-8D3A-61FA75AA3805}"/>
              </a:ext>
            </a:extLst>
          </p:cNvPr>
          <p:cNvGraphicFramePr/>
          <p:nvPr>
            <p:extLst>
              <p:ext uri="{D42A27DB-BD31-4B8C-83A1-F6EECF244321}">
                <p14:modId xmlns:p14="http://schemas.microsoft.com/office/powerpoint/2010/main" val="4251048210"/>
              </p:ext>
            </p:extLst>
          </p:nvPr>
        </p:nvGraphicFramePr>
        <p:xfrm>
          <a:off x="954090" y="3705518"/>
          <a:ext cx="3296295" cy="324045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83937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11</a:t>
            </a:fld>
            <a:endParaRPr lang="de-DE"/>
          </a:p>
        </p:txBody>
      </p:sp>
      <p:sp>
        <p:nvSpPr>
          <p:cNvPr id="9218" name="Rectangle 2"/>
          <p:cNvSpPr>
            <a:spLocks noGrp="1" noChangeArrowheads="1"/>
          </p:cNvSpPr>
          <p:nvPr>
            <p:ph type="title"/>
          </p:nvPr>
        </p:nvSpPr>
        <p:spPr/>
        <p:txBody>
          <a:bodyPr/>
          <a:lstStyle/>
          <a:p>
            <a:r>
              <a:rPr lang="de-DE" dirty="0"/>
              <a:t>Durchseuchung der Probanden</a:t>
            </a:r>
            <a:br>
              <a:rPr lang="de-DE" dirty="0"/>
            </a:br>
            <a:r>
              <a:rPr lang="de-DE" sz="2400" b="0" i="1" dirty="0"/>
              <a:t>Ergebnisse </a:t>
            </a:r>
          </a:p>
        </p:txBody>
      </p:sp>
      <p:sp>
        <p:nvSpPr>
          <p:cNvPr id="9219" name="Rectangle 3"/>
          <p:cNvSpPr>
            <a:spLocks noGrp="1" noChangeArrowheads="1"/>
          </p:cNvSpPr>
          <p:nvPr>
            <p:ph type="body" idx="1"/>
          </p:nvPr>
        </p:nvSpPr>
        <p:spPr>
          <a:xfrm>
            <a:off x="522288" y="1765145"/>
            <a:ext cx="8424862" cy="5400830"/>
          </a:xfrm>
          <a:noFill/>
        </p:spPr>
        <p:txBody>
          <a:bodyPr/>
          <a:lstStyle/>
          <a:p>
            <a:r>
              <a:rPr lang="de-DE" sz="2000" dirty="0"/>
              <a:t>Rettungsdienst:</a:t>
            </a:r>
          </a:p>
          <a:p>
            <a:pPr lvl="1"/>
            <a:r>
              <a:rPr lang="de-DE" sz="1900" dirty="0"/>
              <a:t>Positivanteil: Ersttest bei 1,25%, Wiederholungstest bei 2,81%</a:t>
            </a:r>
          </a:p>
          <a:p>
            <a:pPr marL="285750" indent="-285750">
              <a:buFont typeface="Arial" panose="020B0604020202020204" pitchFamily="34" charset="0"/>
              <a:buChar char="•"/>
            </a:pPr>
            <a:endParaRPr lang="en-US" dirty="0"/>
          </a:p>
        </p:txBody>
      </p:sp>
      <p:graphicFrame>
        <p:nvGraphicFramePr>
          <p:cNvPr id="5" name="Diagramm 4">
            <a:extLst>
              <a:ext uri="{FF2B5EF4-FFF2-40B4-BE49-F238E27FC236}">
                <a16:creationId xmlns:a16="http://schemas.microsoft.com/office/drawing/2014/main" id="{5A0B2130-C26F-4E88-A445-92CFBBCBC32A}"/>
              </a:ext>
            </a:extLst>
          </p:cNvPr>
          <p:cNvGraphicFramePr/>
          <p:nvPr>
            <p:extLst>
              <p:ext uri="{D42A27DB-BD31-4B8C-83A1-F6EECF244321}">
                <p14:modId xmlns:p14="http://schemas.microsoft.com/office/powerpoint/2010/main" val="3088911634"/>
              </p:ext>
            </p:extLst>
          </p:nvPr>
        </p:nvGraphicFramePr>
        <p:xfrm>
          <a:off x="738060" y="2917305"/>
          <a:ext cx="6912702" cy="369905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57209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516668" y="2998407"/>
            <a:ext cx="6985000" cy="719138"/>
          </a:xfrm>
        </p:spPr>
        <p:txBody>
          <a:bodyPr/>
          <a:lstStyle/>
          <a:p>
            <a:r>
              <a:rPr lang="de-DE" dirty="0">
                <a:solidFill>
                  <a:schemeClr val="tx1"/>
                </a:solidFill>
              </a:rPr>
              <a:t>Fragestellung 2</a:t>
            </a:r>
          </a:p>
        </p:txBody>
      </p:sp>
      <p:sp>
        <p:nvSpPr>
          <p:cNvPr id="4101" name="Rectangle 5"/>
          <p:cNvSpPr>
            <a:spLocks noGrp="1" noChangeArrowheads="1"/>
          </p:cNvSpPr>
          <p:nvPr>
            <p:ph type="subTitle" idx="1"/>
          </p:nvPr>
        </p:nvSpPr>
        <p:spPr>
          <a:xfrm>
            <a:off x="516668" y="4213486"/>
            <a:ext cx="6985000" cy="1656230"/>
          </a:xfrm>
        </p:spPr>
        <p:txBody>
          <a:bodyPr/>
          <a:lstStyle/>
          <a:p>
            <a:r>
              <a:rPr lang="de-DE" sz="2800" dirty="0"/>
              <a:t>Können bestimmte regionsbezogene Immunitätscluster im Datensatz beobachtet werden?</a:t>
            </a:r>
          </a:p>
        </p:txBody>
      </p:sp>
      <p:sp>
        <p:nvSpPr>
          <p:cNvPr id="4102" name="Text Box 6"/>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t>Rosalie Helmeke, 31.08.2023</a:t>
            </a:r>
          </a:p>
        </p:txBody>
      </p:sp>
    </p:spTree>
    <p:extLst>
      <p:ext uri="{BB962C8B-B14F-4D97-AF65-F5344CB8AC3E}">
        <p14:creationId xmlns:p14="http://schemas.microsoft.com/office/powerpoint/2010/main" val="395138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13</a:t>
            </a:fld>
            <a:endParaRPr lang="de-DE"/>
          </a:p>
        </p:txBody>
      </p:sp>
      <p:sp>
        <p:nvSpPr>
          <p:cNvPr id="9218" name="Rectangle 2"/>
          <p:cNvSpPr>
            <a:spLocks noGrp="1" noChangeArrowheads="1"/>
          </p:cNvSpPr>
          <p:nvPr>
            <p:ph type="title"/>
          </p:nvPr>
        </p:nvSpPr>
        <p:spPr/>
        <p:txBody>
          <a:bodyPr/>
          <a:lstStyle/>
          <a:p>
            <a:r>
              <a:rPr lang="de-DE" dirty="0"/>
              <a:t>Regionsbezogene Immunitätscluster</a:t>
            </a:r>
            <a:br>
              <a:rPr lang="de-DE" dirty="0"/>
            </a:br>
            <a:r>
              <a:rPr lang="de-DE" sz="2400" b="0" i="1" dirty="0"/>
              <a:t>Methodik</a:t>
            </a:r>
          </a:p>
        </p:txBody>
      </p:sp>
      <p:sp>
        <p:nvSpPr>
          <p:cNvPr id="9219" name="Rectangle 3"/>
          <p:cNvSpPr>
            <a:spLocks noGrp="1" noChangeArrowheads="1"/>
          </p:cNvSpPr>
          <p:nvPr>
            <p:ph type="body" idx="1"/>
          </p:nvPr>
        </p:nvSpPr>
        <p:spPr>
          <a:xfrm>
            <a:off x="738060" y="2146119"/>
            <a:ext cx="8424862" cy="3363545"/>
          </a:xfrm>
          <a:noFill/>
        </p:spPr>
        <p:txBody>
          <a:bodyPr/>
          <a:lstStyle/>
          <a:p>
            <a:pPr marL="285750" indent="-285750">
              <a:buFont typeface="Arial" panose="020B0604020202020204" pitchFamily="34" charset="0"/>
              <a:buChar char="•"/>
            </a:pPr>
            <a:r>
              <a:rPr lang="de-DE" sz="2400" dirty="0"/>
              <a:t>Immunitätsinformationen für geografische Ebenen untersuchen</a:t>
            </a:r>
          </a:p>
          <a:p>
            <a:pPr marL="285750" indent="-285750">
              <a:buFont typeface="Arial" panose="020B0604020202020204" pitchFamily="34" charset="0"/>
              <a:buChar char="•"/>
            </a:pPr>
            <a:r>
              <a:rPr lang="de-DE" sz="2400" dirty="0"/>
              <a:t>Auf Bundesland-, Bezirk- und Landkreis-Ebene begrenzt</a:t>
            </a:r>
          </a:p>
          <a:p>
            <a:pPr marL="285750" indent="-285750">
              <a:buFont typeface="Arial" panose="020B0604020202020204" pitchFamily="34" charset="0"/>
              <a:buChar char="•"/>
            </a:pPr>
            <a:r>
              <a:rPr lang="de-DE" sz="2400" dirty="0"/>
              <a:t>Absolute Häufigkeit per SQL-Abfragen erfasst</a:t>
            </a:r>
          </a:p>
          <a:p>
            <a:pPr marL="285750" indent="-285750">
              <a:buFont typeface="Arial" panose="020B0604020202020204" pitchFamily="34" charset="0"/>
              <a:buChar char="•"/>
            </a:pPr>
            <a:r>
              <a:rPr lang="de-DE" sz="2400" dirty="0"/>
              <a:t>Relationale Häufigkeiten errechnen</a:t>
            </a:r>
          </a:p>
          <a:p>
            <a:pPr marL="285750" indent="-285750">
              <a:buFont typeface="Arial" panose="020B0604020202020204" pitchFamily="34" charset="0"/>
              <a:buChar char="•"/>
            </a:pPr>
            <a:r>
              <a:rPr lang="de-DE" sz="2400" dirty="0"/>
              <a:t>Untersuchung ohne zeitliche Abhängigkeit</a:t>
            </a:r>
          </a:p>
        </p:txBody>
      </p:sp>
    </p:spTree>
    <p:extLst>
      <p:ext uri="{BB962C8B-B14F-4D97-AF65-F5344CB8AC3E}">
        <p14:creationId xmlns:p14="http://schemas.microsoft.com/office/powerpoint/2010/main" val="4167559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14</a:t>
            </a:fld>
            <a:endParaRPr lang="de-DE"/>
          </a:p>
        </p:txBody>
      </p:sp>
      <p:sp>
        <p:nvSpPr>
          <p:cNvPr id="9218" name="Rectangle 2"/>
          <p:cNvSpPr>
            <a:spLocks noGrp="1" noChangeArrowheads="1"/>
          </p:cNvSpPr>
          <p:nvPr>
            <p:ph type="title"/>
          </p:nvPr>
        </p:nvSpPr>
        <p:spPr/>
        <p:txBody>
          <a:bodyPr/>
          <a:lstStyle/>
          <a:p>
            <a:r>
              <a:rPr lang="de-DE" dirty="0"/>
              <a:t>Regionsbezogene Immunitätscluster</a:t>
            </a:r>
            <a:br>
              <a:rPr lang="de-DE" dirty="0"/>
            </a:br>
            <a:r>
              <a:rPr lang="de-DE" sz="2400" b="0" i="1" dirty="0"/>
              <a:t>Ergebnisse</a:t>
            </a:r>
          </a:p>
        </p:txBody>
      </p:sp>
      <p:sp>
        <p:nvSpPr>
          <p:cNvPr id="9219" name="Rectangle 3"/>
          <p:cNvSpPr>
            <a:spLocks noGrp="1" noChangeArrowheads="1"/>
          </p:cNvSpPr>
          <p:nvPr>
            <p:ph type="body" idx="1"/>
          </p:nvPr>
        </p:nvSpPr>
        <p:spPr>
          <a:xfrm>
            <a:off x="522288" y="2413235"/>
            <a:ext cx="8424862" cy="3456480"/>
          </a:xfrm>
          <a:noFill/>
        </p:spPr>
        <p:txBody>
          <a:bodyPr/>
          <a:lstStyle/>
          <a:p>
            <a:pPr marL="285750" indent="-285750">
              <a:buFont typeface="Arial" panose="020B0604020202020204" pitchFamily="34" charset="0"/>
              <a:buChar char="•"/>
            </a:pPr>
            <a:r>
              <a:rPr lang="de-DE" sz="2000" dirty="0"/>
              <a:t>Bundesland-Ebene:</a:t>
            </a:r>
          </a:p>
          <a:p>
            <a:pPr lvl="2">
              <a:buFont typeface="Courier New" panose="02070309020205020404" pitchFamily="49" charset="0"/>
              <a:buChar char="o"/>
            </a:pPr>
            <a:r>
              <a:rPr lang="de-DE" sz="2000" dirty="0"/>
              <a:t>Baden-Württemberg (12,64%), Sachsen (17,41%), Nordrhein-Westfalen (20,55%)</a:t>
            </a:r>
          </a:p>
          <a:p>
            <a:pPr marL="285750" indent="-285750">
              <a:buFont typeface="Arial" panose="020B0604020202020204" pitchFamily="34" charset="0"/>
              <a:buChar char="•"/>
            </a:pPr>
            <a:r>
              <a:rPr lang="de-DE" sz="2000" dirty="0"/>
              <a:t>Bezirks-Ebene:</a:t>
            </a:r>
          </a:p>
          <a:p>
            <a:pPr lvl="2">
              <a:buFont typeface="Courier New" panose="02070309020205020404" pitchFamily="49" charset="0"/>
              <a:buChar char="o"/>
            </a:pPr>
            <a:r>
              <a:rPr lang="de-DE" sz="2000" dirty="0"/>
              <a:t>Düsseldorf (15,16%), Kassel (15,79%), Niederbayern (15,79%)</a:t>
            </a:r>
          </a:p>
          <a:p>
            <a:pPr marL="285750" indent="-285750">
              <a:buFont typeface="Arial" panose="020B0604020202020204" pitchFamily="34" charset="0"/>
              <a:buChar char="•"/>
            </a:pPr>
            <a:r>
              <a:rPr lang="de-DE" sz="2000" dirty="0"/>
              <a:t>Landkreis-Ebene:</a:t>
            </a:r>
          </a:p>
          <a:p>
            <a:pPr lvl="2">
              <a:buFont typeface="Courier New" panose="02070309020205020404" pitchFamily="49" charset="0"/>
              <a:buChar char="o"/>
            </a:pPr>
            <a:r>
              <a:rPr lang="de-DE" sz="2000" dirty="0"/>
              <a:t>Hochtaunuskreis (58,33%), Altmarkkreis Salzwedel (75%), Altötting (85,81%) </a:t>
            </a:r>
          </a:p>
        </p:txBody>
      </p:sp>
    </p:spTree>
    <p:extLst>
      <p:ext uri="{BB962C8B-B14F-4D97-AF65-F5344CB8AC3E}">
        <p14:creationId xmlns:p14="http://schemas.microsoft.com/office/powerpoint/2010/main" val="255947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516668" y="2998407"/>
            <a:ext cx="6985000" cy="719138"/>
          </a:xfrm>
        </p:spPr>
        <p:txBody>
          <a:bodyPr/>
          <a:lstStyle/>
          <a:p>
            <a:r>
              <a:rPr lang="de-DE" dirty="0">
                <a:solidFill>
                  <a:schemeClr val="tx1"/>
                </a:solidFill>
              </a:rPr>
              <a:t>Fragestellung 3</a:t>
            </a:r>
          </a:p>
        </p:txBody>
      </p:sp>
      <p:sp>
        <p:nvSpPr>
          <p:cNvPr id="4101" name="Rectangle 5"/>
          <p:cNvSpPr>
            <a:spLocks noGrp="1" noChangeArrowheads="1"/>
          </p:cNvSpPr>
          <p:nvPr>
            <p:ph type="subTitle" idx="1"/>
          </p:nvPr>
        </p:nvSpPr>
        <p:spPr>
          <a:xfrm>
            <a:off x="516668" y="4253686"/>
            <a:ext cx="6985000" cy="1504080"/>
          </a:xfrm>
        </p:spPr>
        <p:txBody>
          <a:bodyPr/>
          <a:lstStyle/>
          <a:p>
            <a:r>
              <a:rPr lang="de-DE" sz="2800" dirty="0"/>
              <a:t>Gibt es weitere mögliche mit dem Immunitätsstatus in Relation stehende Variablen im Datensatz?</a:t>
            </a:r>
          </a:p>
        </p:txBody>
      </p:sp>
      <p:sp>
        <p:nvSpPr>
          <p:cNvPr id="4102" name="Text Box 6"/>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t>Rosalie Helmeke, 31.08.2023</a:t>
            </a:r>
          </a:p>
        </p:txBody>
      </p:sp>
    </p:spTree>
    <p:extLst>
      <p:ext uri="{BB962C8B-B14F-4D97-AF65-F5344CB8AC3E}">
        <p14:creationId xmlns:p14="http://schemas.microsoft.com/office/powerpoint/2010/main" val="3054939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16</a:t>
            </a:fld>
            <a:endParaRPr lang="de-DE"/>
          </a:p>
        </p:txBody>
      </p:sp>
      <p:sp>
        <p:nvSpPr>
          <p:cNvPr id="9218" name="Rectangle 2"/>
          <p:cNvSpPr>
            <a:spLocks noGrp="1" noChangeArrowheads="1"/>
          </p:cNvSpPr>
          <p:nvPr>
            <p:ph type="title"/>
          </p:nvPr>
        </p:nvSpPr>
        <p:spPr/>
        <p:txBody>
          <a:bodyPr/>
          <a:lstStyle/>
          <a:p>
            <a:r>
              <a:rPr lang="de-DE" dirty="0"/>
              <a:t>Relationen Immunitätsstatus &amp; weitere Variablen</a:t>
            </a:r>
            <a:br>
              <a:rPr lang="de-DE" dirty="0"/>
            </a:br>
            <a:r>
              <a:rPr lang="de-DE" sz="2400" b="0" i="1" dirty="0"/>
              <a:t>Methodik </a:t>
            </a:r>
          </a:p>
        </p:txBody>
      </p:sp>
      <p:sp>
        <p:nvSpPr>
          <p:cNvPr id="9219" name="Rectangle 3"/>
          <p:cNvSpPr>
            <a:spLocks noGrp="1" noChangeArrowheads="1"/>
          </p:cNvSpPr>
          <p:nvPr>
            <p:ph type="body" idx="1"/>
          </p:nvPr>
        </p:nvSpPr>
        <p:spPr>
          <a:xfrm>
            <a:off x="522288" y="2069278"/>
            <a:ext cx="8424862" cy="4680650"/>
          </a:xfrm>
          <a:noFill/>
        </p:spPr>
        <p:txBody>
          <a:bodyPr/>
          <a:lstStyle/>
          <a:p>
            <a:pPr marL="342900" indent="-342900">
              <a:buFont typeface="Arial" panose="020B0604020202020204" pitchFamily="34" charset="0"/>
              <a:buChar char="•"/>
            </a:pPr>
            <a:r>
              <a:rPr lang="de-DE" sz="2000" dirty="0"/>
              <a:t>Identifikation geeigneter Variablen und statistischen Test</a:t>
            </a:r>
          </a:p>
          <a:p>
            <a:pPr marL="969963" lvl="2" indent="-342900">
              <a:buFont typeface="Courier New" panose="02070309020205020404" pitchFamily="49" charset="0"/>
              <a:buChar char="o"/>
            </a:pPr>
            <a:r>
              <a:rPr lang="el-GR" sz="2000" dirty="0"/>
              <a:t>χ2 -</a:t>
            </a:r>
            <a:r>
              <a:rPr lang="de-DE" sz="2000" dirty="0"/>
              <a:t>Test auf Unabhängigkeit</a:t>
            </a:r>
          </a:p>
          <a:p>
            <a:pPr marL="342900" indent="-342900">
              <a:buFont typeface="Arial" panose="020B0604020202020204" pitchFamily="34" charset="0"/>
              <a:buChar char="•"/>
            </a:pPr>
            <a:r>
              <a:rPr lang="de-DE" sz="2000" dirty="0"/>
              <a:t>Überprüfung der Voraussetzungen</a:t>
            </a:r>
          </a:p>
          <a:p>
            <a:pPr marL="342900" indent="-342900">
              <a:buFont typeface="Arial" panose="020B0604020202020204" pitchFamily="34" charset="0"/>
              <a:buChar char="•"/>
            </a:pPr>
            <a:r>
              <a:rPr lang="de-DE" sz="2000" dirty="0"/>
              <a:t>Hypothesenpaar aufstellen</a:t>
            </a:r>
          </a:p>
          <a:p>
            <a:pPr marL="342900" indent="-342900">
              <a:buFont typeface="Arial" panose="020B0604020202020204" pitchFamily="34" charset="0"/>
              <a:buChar char="•"/>
            </a:pPr>
            <a:r>
              <a:rPr lang="de-DE" sz="2000" dirty="0"/>
              <a:t>Kontingenztafel erstellen mit beobachteten und erwarteten Häufigkeiten</a:t>
            </a:r>
          </a:p>
          <a:p>
            <a:pPr marL="342900" indent="-342900">
              <a:buFont typeface="Arial" panose="020B0604020202020204" pitchFamily="34" charset="0"/>
              <a:buChar char="•"/>
            </a:pPr>
            <a:r>
              <a:rPr lang="de-DE" sz="2000" dirty="0"/>
              <a:t>Statistischen Test rechnen</a:t>
            </a:r>
          </a:p>
          <a:p>
            <a:pPr marL="342900" indent="-342900">
              <a:buFont typeface="Arial" panose="020B0604020202020204" pitchFamily="34" charset="0"/>
              <a:buChar char="•"/>
            </a:pPr>
            <a:r>
              <a:rPr lang="de-DE" sz="2000" dirty="0"/>
              <a:t>Hypothesen anhand p-Wert und Signifikanzniveau, bzw. Teststatistik und kritischen Wert überprüfen</a:t>
            </a:r>
          </a:p>
          <a:p>
            <a:pPr marL="342900" indent="-342900">
              <a:buFont typeface="Arial" panose="020B0604020202020204" pitchFamily="34" charset="0"/>
              <a:buChar char="•"/>
            </a:pPr>
            <a:r>
              <a:rPr lang="de-DE" sz="2000" dirty="0"/>
              <a:t>Effektmaß berechnen: </a:t>
            </a:r>
            <a:r>
              <a:rPr lang="el-GR" sz="2000" dirty="0"/>
              <a:t>φ-</a:t>
            </a:r>
            <a:r>
              <a:rPr lang="de-DE" sz="2000" dirty="0"/>
              <a:t>Koeffizient bzw. Cramérs v</a:t>
            </a:r>
          </a:p>
          <a:p>
            <a:endParaRPr lang="de-DE" dirty="0"/>
          </a:p>
          <a:p>
            <a:endParaRPr lang="de-DE" dirty="0"/>
          </a:p>
          <a:p>
            <a:endParaRPr lang="de-DE"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29680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17</a:t>
            </a:fld>
            <a:endParaRPr lang="de-DE"/>
          </a:p>
        </p:txBody>
      </p:sp>
      <p:sp>
        <p:nvSpPr>
          <p:cNvPr id="9218" name="Rectangle 2"/>
          <p:cNvSpPr>
            <a:spLocks noGrp="1" noChangeArrowheads="1"/>
          </p:cNvSpPr>
          <p:nvPr>
            <p:ph type="title"/>
          </p:nvPr>
        </p:nvSpPr>
        <p:spPr/>
        <p:txBody>
          <a:bodyPr/>
          <a:lstStyle/>
          <a:p>
            <a:r>
              <a:rPr lang="de-DE" dirty="0"/>
              <a:t>Relationen Immunitätsstatus &amp; weitere Variablen</a:t>
            </a:r>
            <a:br>
              <a:rPr lang="de-DE" dirty="0"/>
            </a:br>
            <a:r>
              <a:rPr lang="de-DE" sz="2400" b="0" i="1" dirty="0"/>
              <a:t>Ergebnisse </a:t>
            </a:r>
          </a:p>
        </p:txBody>
      </p:sp>
      <p:sp>
        <p:nvSpPr>
          <p:cNvPr id="9219" name="Rectangle 3"/>
          <p:cNvSpPr>
            <a:spLocks noGrp="1" noChangeArrowheads="1"/>
          </p:cNvSpPr>
          <p:nvPr>
            <p:ph type="body" idx="1"/>
          </p:nvPr>
        </p:nvSpPr>
        <p:spPr>
          <a:xfrm>
            <a:off x="522288" y="1909165"/>
            <a:ext cx="8424862" cy="4680650"/>
          </a:xfrm>
          <a:noFill/>
        </p:spPr>
        <p:txBody>
          <a:bodyPr/>
          <a:lstStyle/>
          <a:p>
            <a:r>
              <a:rPr lang="de-DE" sz="1800" dirty="0"/>
              <a:t>Immunitätsstatus – Geschlecht</a:t>
            </a:r>
          </a:p>
          <a:p>
            <a:pPr lvl="1"/>
            <a:r>
              <a:rPr lang="de-DE" sz="1800" dirty="0"/>
              <a:t>χ 2 -Test auf Unabhängigkeit zeigte einen Zusammenhang</a:t>
            </a:r>
          </a:p>
          <a:p>
            <a:pPr lvl="1"/>
            <a:r>
              <a:rPr lang="el-GR" sz="1800" dirty="0"/>
              <a:t>φ-</a:t>
            </a:r>
            <a:r>
              <a:rPr lang="de-DE" sz="1800" dirty="0"/>
              <a:t>Koeffizient bei 0,049</a:t>
            </a:r>
          </a:p>
          <a:p>
            <a:r>
              <a:rPr lang="de-DE" sz="1800" dirty="0"/>
              <a:t>Immunitätsstatus – Alter</a:t>
            </a:r>
          </a:p>
          <a:p>
            <a:pPr lvl="1"/>
            <a:r>
              <a:rPr lang="de-DE" sz="1800" dirty="0"/>
              <a:t>χ 2 -Test auf Unabhängigkeit zeigte einen Zusammenhang</a:t>
            </a:r>
          </a:p>
          <a:p>
            <a:pPr lvl="1"/>
            <a:r>
              <a:rPr lang="de-DE" sz="1800" dirty="0"/>
              <a:t>Cramérs v bei 0,066</a:t>
            </a:r>
          </a:p>
          <a:p>
            <a:r>
              <a:rPr lang="de-DE" sz="1800" dirty="0"/>
              <a:t>Immunitätsstatus – Beruf (Personengruppe)</a:t>
            </a:r>
          </a:p>
          <a:p>
            <a:pPr lvl="1"/>
            <a:r>
              <a:rPr lang="de-DE" sz="1800" dirty="0"/>
              <a:t>χ 2 -Test auf Unabhängigkeit zeigte einen Zusammenhang</a:t>
            </a:r>
          </a:p>
          <a:p>
            <a:pPr lvl="1"/>
            <a:r>
              <a:rPr lang="de-DE" sz="1800" dirty="0"/>
              <a:t>Cramérs v bei 0,072</a:t>
            </a:r>
          </a:p>
          <a:p>
            <a:r>
              <a:rPr lang="de-DE" sz="1800" dirty="0"/>
              <a:t>Immunitätsstatus – Wohnort (Bundesland)</a:t>
            </a:r>
          </a:p>
          <a:p>
            <a:pPr lvl="1"/>
            <a:r>
              <a:rPr lang="de-DE" sz="1800" dirty="0"/>
              <a:t>χ 2 -Test auf Unabhängigkeit zeigte einen Zusammenhang</a:t>
            </a:r>
          </a:p>
          <a:p>
            <a:pPr lvl="1"/>
            <a:r>
              <a:rPr lang="de-DE" sz="1800" dirty="0"/>
              <a:t>Cramérs v bei 0,12</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71087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19">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219">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21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219">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219">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21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516668" y="2998407"/>
            <a:ext cx="6985000" cy="719138"/>
          </a:xfrm>
        </p:spPr>
        <p:txBody>
          <a:bodyPr/>
          <a:lstStyle/>
          <a:p>
            <a:r>
              <a:rPr lang="de-DE" dirty="0">
                <a:solidFill>
                  <a:schemeClr val="tx1"/>
                </a:solidFill>
              </a:rPr>
              <a:t>Fragestellung 4</a:t>
            </a:r>
          </a:p>
        </p:txBody>
      </p:sp>
      <p:sp>
        <p:nvSpPr>
          <p:cNvPr id="4101" name="Rectangle 5"/>
          <p:cNvSpPr>
            <a:spLocks noGrp="1" noChangeArrowheads="1"/>
          </p:cNvSpPr>
          <p:nvPr>
            <p:ph type="subTitle" idx="1"/>
          </p:nvPr>
        </p:nvSpPr>
        <p:spPr>
          <a:xfrm>
            <a:off x="516668" y="4002483"/>
            <a:ext cx="6985000" cy="2008150"/>
          </a:xfrm>
        </p:spPr>
        <p:txBody>
          <a:bodyPr/>
          <a:lstStyle/>
          <a:p>
            <a:r>
              <a:rPr lang="de-DE" sz="2800" dirty="0"/>
              <a:t>Inwiefern unterscheiden sich die Positivraten der Antikörperschnelltests zwischen den Medsyne- und den ALM- Daten?</a:t>
            </a:r>
            <a:br>
              <a:rPr lang="de-DE" sz="1100" dirty="0"/>
            </a:br>
            <a:endParaRPr lang="de-DE" sz="2800" dirty="0"/>
          </a:p>
        </p:txBody>
      </p:sp>
      <p:sp>
        <p:nvSpPr>
          <p:cNvPr id="4102" name="Text Box 6"/>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t>Rosalie Helmeke, 31.08.2023</a:t>
            </a:r>
          </a:p>
        </p:txBody>
      </p:sp>
    </p:spTree>
    <p:extLst>
      <p:ext uri="{BB962C8B-B14F-4D97-AF65-F5344CB8AC3E}">
        <p14:creationId xmlns:p14="http://schemas.microsoft.com/office/powerpoint/2010/main" val="997371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0"/>
          </p:nvPr>
        </p:nvSpPr>
        <p:spPr/>
        <p:txBody>
          <a:bodyPr/>
          <a:lstStyle/>
          <a:p>
            <a:r>
              <a:rPr lang="de-DE"/>
              <a:t>Seite </a:t>
            </a:r>
            <a:fld id="{4CDCE16C-BB8B-41B6-BC70-61DAD202005A}" type="slidenum">
              <a:rPr lang="de-DE"/>
              <a:pPr/>
              <a:t>19</a:t>
            </a:fld>
            <a:endParaRPr lang="de-DE"/>
          </a:p>
        </p:txBody>
      </p:sp>
      <p:sp>
        <p:nvSpPr>
          <p:cNvPr id="9218" name="Rectangle 2"/>
          <p:cNvSpPr>
            <a:spLocks noGrp="1" noChangeArrowheads="1"/>
          </p:cNvSpPr>
          <p:nvPr>
            <p:ph type="title"/>
          </p:nvPr>
        </p:nvSpPr>
        <p:spPr/>
        <p:txBody>
          <a:bodyPr/>
          <a:lstStyle/>
          <a:p>
            <a:r>
              <a:rPr lang="de-DE" dirty="0"/>
              <a:t>Vergleich der Positivraten</a:t>
            </a:r>
            <a:br>
              <a:rPr lang="de-DE" dirty="0"/>
            </a:br>
            <a:r>
              <a:rPr lang="de-DE" sz="2400" b="0" i="1" dirty="0"/>
              <a:t>Methodik </a:t>
            </a:r>
          </a:p>
        </p:txBody>
      </p:sp>
      <p:sp>
        <p:nvSpPr>
          <p:cNvPr id="9219" name="Rectangle 3"/>
          <p:cNvSpPr>
            <a:spLocks noGrp="1" noChangeArrowheads="1"/>
          </p:cNvSpPr>
          <p:nvPr>
            <p:ph type="body" idx="1"/>
          </p:nvPr>
        </p:nvSpPr>
        <p:spPr>
          <a:xfrm>
            <a:off x="738060" y="1837155"/>
            <a:ext cx="8424862" cy="5054182"/>
          </a:xfrm>
          <a:noFill/>
        </p:spPr>
        <p:txBody>
          <a:bodyPr/>
          <a:lstStyle/>
          <a:p>
            <a:pPr marL="285750" indent="-285750">
              <a:buFont typeface="Arial" panose="020B0604020202020204" pitchFamily="34" charset="0"/>
              <a:buChar char="•"/>
            </a:pPr>
            <a:r>
              <a:rPr lang="de-DE" sz="1800" dirty="0"/>
              <a:t>Vergleich der Positivraten zwischen Medsyne- und ALM-Daten im Jahr 2020</a:t>
            </a:r>
          </a:p>
          <a:p>
            <a:pPr marL="285750" indent="-285750">
              <a:buFont typeface="Arial" panose="020B0604020202020204" pitchFamily="34" charset="0"/>
              <a:buChar char="•"/>
            </a:pPr>
            <a:r>
              <a:rPr lang="de-DE" sz="1800" dirty="0"/>
              <a:t>unabhängigen t-Test für zwei Stichproben </a:t>
            </a:r>
          </a:p>
          <a:p>
            <a:pPr marL="285750" indent="-285750">
              <a:buFont typeface="Arial" panose="020B0604020202020204" pitchFamily="34" charset="0"/>
              <a:buChar char="•"/>
            </a:pPr>
            <a:r>
              <a:rPr lang="de-DE" sz="1800" dirty="0"/>
              <a:t>ALM Daten: Anzahl aller IgG-Tests sowie positive IgG-Antikörper-Befunde auf Website publiziert</a:t>
            </a:r>
          </a:p>
          <a:p>
            <a:pPr marL="285750" indent="-285750">
              <a:buFont typeface="Arial" panose="020B0604020202020204" pitchFamily="34" charset="0"/>
              <a:buChar char="•"/>
            </a:pPr>
            <a:r>
              <a:rPr lang="de-DE" sz="1800" dirty="0"/>
              <a:t>Medsyne Daten: Anzahlen per SQL ermittelt</a:t>
            </a:r>
          </a:p>
          <a:p>
            <a:pPr marL="285750" indent="-285750">
              <a:buFont typeface="Arial" panose="020B0604020202020204" pitchFamily="34" charset="0"/>
              <a:buChar char="•"/>
            </a:pPr>
            <a:r>
              <a:rPr lang="de-DE" sz="1800" dirty="0"/>
              <a:t>Positivraten berechnen</a:t>
            </a:r>
          </a:p>
          <a:p>
            <a:pPr marL="285750" indent="-285750">
              <a:buFont typeface="Arial" panose="020B0604020202020204" pitchFamily="34" charset="0"/>
              <a:buChar char="•"/>
            </a:pPr>
            <a:r>
              <a:rPr lang="de-DE" sz="1800" dirty="0"/>
              <a:t>Deskriptive Lage- und Streuungsmaße berechnen</a:t>
            </a:r>
          </a:p>
          <a:p>
            <a:pPr marL="285750" indent="-285750">
              <a:buFont typeface="Arial" panose="020B0604020202020204" pitchFamily="34" charset="0"/>
              <a:buChar char="•"/>
            </a:pPr>
            <a:r>
              <a:rPr lang="de-DE" sz="1800" dirty="0"/>
              <a:t>Voraussetzungen für unabhängigen t-Test für zwei Stichproben überprüfen</a:t>
            </a:r>
          </a:p>
          <a:p>
            <a:pPr marL="285750" indent="-285750">
              <a:buFont typeface="Arial" panose="020B0604020202020204" pitchFamily="34" charset="0"/>
              <a:buChar char="•"/>
            </a:pPr>
            <a:r>
              <a:rPr lang="de-DE" sz="1800" dirty="0"/>
              <a:t>Hypothesenpaar aufstellen</a:t>
            </a:r>
          </a:p>
          <a:p>
            <a:pPr marL="285750" indent="-285750">
              <a:buFont typeface="Arial" panose="020B0604020202020204" pitchFamily="34" charset="0"/>
              <a:buChar char="•"/>
            </a:pPr>
            <a:r>
              <a:rPr lang="de-DE" sz="1800" dirty="0"/>
              <a:t>Statistischen Test rechnen</a:t>
            </a:r>
          </a:p>
          <a:p>
            <a:pPr marL="285750" indent="-285750">
              <a:buFont typeface="Arial" panose="020B0604020202020204" pitchFamily="34" charset="0"/>
              <a:buChar char="•"/>
            </a:pPr>
            <a:r>
              <a:rPr lang="de-DE" sz="1800" dirty="0"/>
              <a:t>Hypothesen mittels p-Wert, 95%-KI und Teststatistik prüfen</a:t>
            </a:r>
          </a:p>
          <a:p>
            <a:pPr marL="285750" indent="-285750">
              <a:buFont typeface="Arial" panose="020B0604020202020204" pitchFamily="34" charset="0"/>
              <a:buChar char="•"/>
            </a:pPr>
            <a:r>
              <a:rPr lang="de-DE" sz="1800" dirty="0"/>
              <a:t>Falls signifikant: Effektmaß Cohen‘s d rechnen</a:t>
            </a:r>
            <a:endParaRPr lang="en-US" sz="1800" dirty="0"/>
          </a:p>
        </p:txBody>
      </p:sp>
    </p:spTree>
    <p:extLst>
      <p:ext uri="{BB962C8B-B14F-4D97-AF65-F5344CB8AC3E}">
        <p14:creationId xmlns:p14="http://schemas.microsoft.com/office/powerpoint/2010/main" val="2348202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p:cNvSpPr>
            <a:spLocks noGrp="1"/>
          </p:cNvSpPr>
          <p:nvPr>
            <p:ph type="sldNum" sz="quarter" idx="10"/>
          </p:nvPr>
        </p:nvSpPr>
        <p:spPr/>
        <p:txBody>
          <a:bodyPr/>
          <a:lstStyle/>
          <a:p>
            <a:r>
              <a:rPr lang="de-DE"/>
              <a:t>Seite </a:t>
            </a:r>
            <a:fld id="{CAEED438-B660-4C04-BC25-4C23CCFBC7F4}" type="slidenum">
              <a:rPr lang="de-DE"/>
              <a:pPr/>
              <a:t>20</a:t>
            </a:fld>
            <a:endParaRPr lang="de-DE"/>
          </a:p>
        </p:txBody>
      </p:sp>
      <p:sp>
        <p:nvSpPr>
          <p:cNvPr id="14340" name="Rectangle 4"/>
          <p:cNvSpPr>
            <a:spLocks noGrp="1" noChangeArrowheads="1"/>
          </p:cNvSpPr>
          <p:nvPr>
            <p:ph type="title"/>
          </p:nvPr>
        </p:nvSpPr>
        <p:spPr/>
        <p:txBody>
          <a:bodyPr/>
          <a:lstStyle/>
          <a:p>
            <a:r>
              <a:rPr lang="en-US" dirty="0" err="1"/>
              <a:t>Vergleich</a:t>
            </a:r>
            <a:r>
              <a:rPr lang="en-US" dirty="0"/>
              <a:t> der </a:t>
            </a:r>
            <a:r>
              <a:rPr lang="en-US" dirty="0" err="1"/>
              <a:t>Positivraten</a:t>
            </a:r>
            <a:br>
              <a:rPr lang="en-US" dirty="0"/>
            </a:br>
            <a:r>
              <a:rPr lang="de-DE" sz="2400" b="0" i="1" dirty="0"/>
              <a:t>Ergebnisse</a:t>
            </a:r>
            <a:endParaRPr lang="en-US" sz="2400" b="0" i="1" dirty="0"/>
          </a:p>
        </p:txBody>
      </p:sp>
      <p:sp>
        <p:nvSpPr>
          <p:cNvPr id="14341" name="Rectangle 5"/>
          <p:cNvSpPr>
            <a:spLocks noGrp="1" noChangeArrowheads="1"/>
          </p:cNvSpPr>
          <p:nvPr>
            <p:ph type="body" sz="half" idx="1"/>
          </p:nvPr>
        </p:nvSpPr>
        <p:spPr/>
        <p:txBody>
          <a:bodyPr/>
          <a:lstStyle/>
          <a:p>
            <a:pPr marL="285750" indent="-285750">
              <a:buFont typeface="Arial" panose="020B0604020202020204" pitchFamily="34" charset="0"/>
              <a:buChar char="•"/>
            </a:pPr>
            <a:r>
              <a:rPr lang="de-DE" sz="1800" dirty="0"/>
              <a:t>Positivrate:</a:t>
            </a:r>
          </a:p>
          <a:p>
            <a:pPr lvl="2">
              <a:buFont typeface="Courier New" panose="02070309020205020404" pitchFamily="49" charset="0"/>
              <a:buChar char="o"/>
            </a:pPr>
            <a:r>
              <a:rPr lang="de-DE" sz="1800" dirty="0"/>
              <a:t>ALM: Ø 10,91 (SD bei 6,14)</a:t>
            </a:r>
          </a:p>
          <a:p>
            <a:pPr lvl="2">
              <a:buFont typeface="Courier New" panose="02070309020205020404" pitchFamily="49" charset="0"/>
              <a:buChar char="o"/>
            </a:pPr>
            <a:r>
              <a:rPr lang="de-DE" sz="1800" dirty="0"/>
              <a:t>Medsyne: Ø 7,82 (SD bei 5,81)</a:t>
            </a:r>
          </a:p>
          <a:p>
            <a:pPr lvl="1">
              <a:buFont typeface="Arial" panose="020B0604020202020204" pitchFamily="34" charset="0"/>
              <a:buChar char="•"/>
            </a:pPr>
            <a:r>
              <a:rPr lang="de-DE" sz="1800" dirty="0"/>
              <a:t>p-Wert:</a:t>
            </a:r>
          </a:p>
          <a:p>
            <a:pPr lvl="2">
              <a:buFont typeface="Arial" panose="020B0604020202020204" pitchFamily="34" charset="0"/>
              <a:buChar char="•"/>
            </a:pPr>
            <a:r>
              <a:rPr lang="de-DE" sz="1800" dirty="0"/>
              <a:t>0,029 bei Signifikanzniveau </a:t>
            </a:r>
            <a:r>
              <a:rPr lang="de-DE" sz="1800" dirty="0">
                <a:latin typeface="Cambria Math" panose="02040503050406030204" pitchFamily="18" charset="0"/>
                <a:ea typeface="Cambria Math" panose="02040503050406030204" pitchFamily="18" charset="0"/>
              </a:rPr>
              <a:t>𝛼=0,05</a:t>
            </a:r>
          </a:p>
          <a:p>
            <a:pPr lvl="1">
              <a:buFont typeface="Arial" panose="020B0604020202020204" pitchFamily="34" charset="0"/>
              <a:buChar char="•"/>
            </a:pPr>
            <a:r>
              <a:rPr lang="de-DE" sz="1800" dirty="0">
                <a:latin typeface="+mj-lt"/>
                <a:ea typeface="Cambria Math" panose="02040503050406030204" pitchFamily="18" charset="0"/>
              </a:rPr>
              <a:t> Teststatistik: </a:t>
            </a:r>
          </a:p>
          <a:p>
            <a:pPr lvl="2">
              <a:buFont typeface="Arial" panose="020B0604020202020204" pitchFamily="34" charset="0"/>
              <a:buChar char="•"/>
            </a:pPr>
            <a:r>
              <a:rPr lang="de-DE" sz="1800" dirty="0">
                <a:latin typeface="+mj-lt"/>
                <a:ea typeface="Cambria Math" panose="02040503050406030204" pitchFamily="18" charset="0"/>
              </a:rPr>
              <a:t>2,22 bei kritischem Wert von 1,993</a:t>
            </a:r>
          </a:p>
          <a:p>
            <a:endParaRPr lang="en-US" sz="1700" dirty="0"/>
          </a:p>
        </p:txBody>
      </p:sp>
      <p:sp>
        <p:nvSpPr>
          <p:cNvPr id="14342" name="Rectangle 6"/>
          <p:cNvSpPr>
            <a:spLocks noGrp="1" noChangeArrowheads="1"/>
          </p:cNvSpPr>
          <p:nvPr>
            <p:ph type="body" sz="half" idx="2"/>
          </p:nvPr>
        </p:nvSpPr>
        <p:spPr/>
        <p:txBody>
          <a:bodyPr/>
          <a:lstStyle/>
          <a:p>
            <a:pPr lvl="1">
              <a:buFont typeface="Arial" panose="020B0604020202020204" pitchFamily="34" charset="0"/>
              <a:buChar char="•"/>
            </a:pPr>
            <a:r>
              <a:rPr lang="de-DE" sz="1800" dirty="0"/>
              <a:t>Konfidenzintervall</a:t>
            </a:r>
          </a:p>
          <a:p>
            <a:pPr lvl="2">
              <a:buFont typeface="Courier New" panose="02070309020205020404" pitchFamily="49" charset="0"/>
              <a:buChar char="o"/>
            </a:pPr>
            <a:r>
              <a:rPr lang="de-DE" sz="1800" dirty="0"/>
              <a:t>ALM-Medsyne 95%-KI = [0,31;5,86]</a:t>
            </a:r>
          </a:p>
          <a:p>
            <a:pPr lvl="1">
              <a:buFont typeface="Arial" panose="020B0604020202020204" pitchFamily="34" charset="0"/>
              <a:buChar char="•"/>
            </a:pPr>
            <a:r>
              <a:rPr lang="de-DE" sz="1800" dirty="0"/>
              <a:t>Statistisch signifikant </a:t>
            </a:r>
          </a:p>
          <a:p>
            <a:pPr lvl="1">
              <a:buFont typeface="Arial" panose="020B0604020202020204" pitchFamily="34" charset="0"/>
              <a:buChar char="•"/>
            </a:pPr>
            <a:r>
              <a:rPr lang="de-DE" sz="1800" dirty="0"/>
              <a:t>Effektgröße Cohen‘s d</a:t>
            </a:r>
          </a:p>
          <a:p>
            <a:pPr lvl="2">
              <a:buFont typeface="Courier New" panose="02070309020205020404" pitchFamily="49" charset="0"/>
              <a:buChar char="o"/>
            </a:pPr>
            <a:r>
              <a:rPr lang="de-DE" sz="1800" dirty="0"/>
              <a:t>Mittlere Stärke (d=0,517)</a:t>
            </a:r>
            <a:endParaRPr lang="en-US" sz="1700" dirty="0"/>
          </a:p>
        </p:txBody>
      </p:sp>
    </p:spTree>
    <p:extLst>
      <p:ext uri="{BB962C8B-B14F-4D97-AF65-F5344CB8AC3E}">
        <p14:creationId xmlns:p14="http://schemas.microsoft.com/office/powerpoint/2010/main" val="17073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4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4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4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4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34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34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34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42">
                                            <p:txEl>
                                              <p:pRg st="0" end="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4342">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342">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342">
                                            <p:txEl>
                                              <p:pRg st="3" end="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43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Foliennummernplatzhalter 4"/>
          <p:cNvSpPr>
            <a:spLocks noGrp="1"/>
          </p:cNvSpPr>
          <p:nvPr>
            <p:ph type="sldNum" sz="quarter" idx="10"/>
          </p:nvPr>
        </p:nvSpPr>
        <p:spPr/>
        <p:txBody>
          <a:bodyPr/>
          <a:lstStyle/>
          <a:p>
            <a:r>
              <a:rPr lang="de-DE"/>
              <a:t>Seite </a:t>
            </a:r>
            <a:fld id="{CAEED438-B660-4C04-BC25-4C23CCFBC7F4}" type="slidenum">
              <a:rPr lang="de-DE"/>
              <a:pPr/>
              <a:t>21</a:t>
            </a:fld>
            <a:endParaRPr lang="de-DE"/>
          </a:p>
        </p:txBody>
      </p:sp>
      <p:sp>
        <p:nvSpPr>
          <p:cNvPr id="14340" name="Rectangle 4"/>
          <p:cNvSpPr>
            <a:spLocks noGrp="1" noChangeArrowheads="1"/>
          </p:cNvSpPr>
          <p:nvPr>
            <p:ph type="title"/>
          </p:nvPr>
        </p:nvSpPr>
        <p:spPr/>
        <p:txBody>
          <a:bodyPr/>
          <a:lstStyle/>
          <a:p>
            <a:r>
              <a:rPr lang="en-US" dirty="0" err="1"/>
              <a:t>Abschluss</a:t>
            </a:r>
            <a:br>
              <a:rPr lang="en-US" dirty="0"/>
            </a:br>
            <a:endParaRPr lang="en-US" sz="2400" b="0" i="1" dirty="0"/>
          </a:p>
        </p:txBody>
      </p:sp>
      <p:sp>
        <p:nvSpPr>
          <p:cNvPr id="14341" name="Rectangle 5"/>
          <p:cNvSpPr>
            <a:spLocks noGrp="1" noChangeArrowheads="1"/>
          </p:cNvSpPr>
          <p:nvPr>
            <p:ph type="body" sz="half" idx="1"/>
          </p:nvPr>
        </p:nvSpPr>
        <p:spPr>
          <a:xfrm>
            <a:off x="3402430" y="1982457"/>
            <a:ext cx="4135437" cy="490902"/>
          </a:xfrm>
        </p:spPr>
        <p:txBody>
          <a:bodyPr/>
          <a:lstStyle/>
          <a:p>
            <a:r>
              <a:rPr lang="en-US" sz="2000" dirty="0" err="1"/>
              <a:t>Aussagekräftigkeit</a:t>
            </a:r>
            <a:endParaRPr lang="en-US" sz="1700" dirty="0"/>
          </a:p>
        </p:txBody>
      </p:sp>
      <p:sp>
        <p:nvSpPr>
          <p:cNvPr id="3" name="Rectangle 5">
            <a:extLst>
              <a:ext uri="{FF2B5EF4-FFF2-40B4-BE49-F238E27FC236}">
                <a16:creationId xmlns:a16="http://schemas.microsoft.com/office/drawing/2014/main" id="{A96F6797-4FAA-E08D-37C9-D611A891FCFD}"/>
              </a:ext>
            </a:extLst>
          </p:cNvPr>
          <p:cNvSpPr txBox="1">
            <a:spLocks noChangeArrowheads="1"/>
          </p:cNvSpPr>
          <p:nvPr/>
        </p:nvSpPr>
        <p:spPr bwMode="auto">
          <a:xfrm>
            <a:off x="4489645" y="2732411"/>
            <a:ext cx="4135437" cy="4909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lang="de-DE" sz="1700" dirty="0" smtClean="0">
                <a:solidFill>
                  <a:schemeClr val="tx1"/>
                </a:solidFill>
                <a:latin typeface="+mn-lt"/>
                <a:ea typeface="+mn-ea"/>
                <a:cs typeface="+mn-cs"/>
              </a:defRPr>
            </a:lvl2pPr>
            <a:lvl3pPr marL="627063" indent="-177800" algn="l" defTabSz="1054100" rtl="0" fontAlgn="base">
              <a:lnSpc>
                <a:spcPct val="110000"/>
              </a:lnSpc>
              <a:spcBef>
                <a:spcPct val="0"/>
              </a:spcBef>
              <a:spcAft>
                <a:spcPct val="40000"/>
              </a:spcAft>
              <a:buFont typeface="Arial" charset="0"/>
              <a:buChar char="-"/>
              <a:defRPr lang="de-DE" sz="1700" dirty="0" smtClean="0">
                <a:solidFill>
                  <a:schemeClr val="tx1"/>
                </a:solidFill>
                <a:latin typeface="+mn-lt"/>
                <a:ea typeface="+mn-ea"/>
                <a:cs typeface="+mn-cs"/>
              </a:defRPr>
            </a:lvl3pPr>
            <a:lvl4pPr marL="1074738" indent="-174625" algn="l" defTabSz="1054100" rtl="0" fontAlgn="base">
              <a:lnSpc>
                <a:spcPct val="110000"/>
              </a:lnSpc>
              <a:spcBef>
                <a:spcPct val="0"/>
              </a:spcBef>
              <a:spcAft>
                <a:spcPct val="40000"/>
              </a:spcAft>
              <a:buFont typeface="Arial" charset="0"/>
              <a:buChar char="-"/>
              <a:defRPr lang="de-DE" sz="1700" i="1" dirty="0" smtClean="0">
                <a:solidFill>
                  <a:schemeClr val="tx1"/>
                </a:solidFill>
                <a:latin typeface="+mn-lt"/>
                <a:ea typeface="+mn-ea"/>
                <a:cs typeface="+mn-cs"/>
              </a:defRPr>
            </a:lvl4pPr>
            <a:lvl5pPr marL="1616075" indent="-176213" algn="l" defTabSz="1054100" rtl="0" fontAlgn="base">
              <a:lnSpc>
                <a:spcPct val="110000"/>
              </a:lnSpc>
              <a:spcBef>
                <a:spcPct val="0"/>
              </a:spcBef>
              <a:spcAft>
                <a:spcPct val="40000"/>
              </a:spcAft>
              <a:buFont typeface="Arial" charset="0"/>
              <a:buChar char="-"/>
              <a:defRPr lang="en-US" sz="1700" dirty="0">
                <a:solidFill>
                  <a:schemeClr val="tx1"/>
                </a:solidFill>
                <a:latin typeface="+mn-lt"/>
                <a:ea typeface="+mn-ea"/>
                <a:cs typeface="+mn-cs"/>
              </a:defRPr>
            </a:lvl5pPr>
            <a:lvl6pPr marL="20732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9pPr>
          </a:lstStyle>
          <a:p>
            <a:r>
              <a:rPr lang="en-US" sz="2000" kern="0" dirty="0" err="1"/>
              <a:t>Fragestellung</a:t>
            </a:r>
            <a:r>
              <a:rPr lang="en-US" kern="0" dirty="0"/>
              <a:t> 1</a:t>
            </a:r>
          </a:p>
        </p:txBody>
      </p:sp>
      <p:sp>
        <p:nvSpPr>
          <p:cNvPr id="6" name="Rectangle 5">
            <a:extLst>
              <a:ext uri="{FF2B5EF4-FFF2-40B4-BE49-F238E27FC236}">
                <a16:creationId xmlns:a16="http://schemas.microsoft.com/office/drawing/2014/main" id="{0925495F-BDEE-D10F-D69C-D54939E49A43}"/>
              </a:ext>
            </a:extLst>
          </p:cNvPr>
          <p:cNvSpPr txBox="1">
            <a:spLocks noChangeArrowheads="1"/>
          </p:cNvSpPr>
          <p:nvPr/>
        </p:nvSpPr>
        <p:spPr bwMode="auto">
          <a:xfrm>
            <a:off x="3402429" y="3329868"/>
            <a:ext cx="4135437" cy="4909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lang="de-DE" sz="1700" dirty="0" smtClean="0">
                <a:solidFill>
                  <a:schemeClr val="tx1"/>
                </a:solidFill>
                <a:latin typeface="+mn-lt"/>
                <a:ea typeface="+mn-ea"/>
                <a:cs typeface="+mn-cs"/>
              </a:defRPr>
            </a:lvl2pPr>
            <a:lvl3pPr marL="627063" indent="-177800" algn="l" defTabSz="1054100" rtl="0" fontAlgn="base">
              <a:lnSpc>
                <a:spcPct val="110000"/>
              </a:lnSpc>
              <a:spcBef>
                <a:spcPct val="0"/>
              </a:spcBef>
              <a:spcAft>
                <a:spcPct val="40000"/>
              </a:spcAft>
              <a:buFont typeface="Arial" charset="0"/>
              <a:buChar char="-"/>
              <a:defRPr lang="de-DE" sz="1700" dirty="0" smtClean="0">
                <a:solidFill>
                  <a:schemeClr val="tx1"/>
                </a:solidFill>
                <a:latin typeface="+mn-lt"/>
                <a:ea typeface="+mn-ea"/>
                <a:cs typeface="+mn-cs"/>
              </a:defRPr>
            </a:lvl3pPr>
            <a:lvl4pPr marL="1074738" indent="-174625" algn="l" defTabSz="1054100" rtl="0" fontAlgn="base">
              <a:lnSpc>
                <a:spcPct val="110000"/>
              </a:lnSpc>
              <a:spcBef>
                <a:spcPct val="0"/>
              </a:spcBef>
              <a:spcAft>
                <a:spcPct val="40000"/>
              </a:spcAft>
              <a:buFont typeface="Arial" charset="0"/>
              <a:buChar char="-"/>
              <a:defRPr lang="de-DE" sz="1700" i="1" dirty="0" smtClean="0">
                <a:solidFill>
                  <a:schemeClr val="tx1"/>
                </a:solidFill>
                <a:latin typeface="+mn-lt"/>
                <a:ea typeface="+mn-ea"/>
                <a:cs typeface="+mn-cs"/>
              </a:defRPr>
            </a:lvl4pPr>
            <a:lvl5pPr marL="1616075" indent="-176213" algn="l" defTabSz="1054100" rtl="0" fontAlgn="base">
              <a:lnSpc>
                <a:spcPct val="110000"/>
              </a:lnSpc>
              <a:spcBef>
                <a:spcPct val="0"/>
              </a:spcBef>
              <a:spcAft>
                <a:spcPct val="40000"/>
              </a:spcAft>
              <a:buFont typeface="Arial" charset="0"/>
              <a:buChar char="-"/>
              <a:defRPr lang="en-US" sz="1700" dirty="0">
                <a:solidFill>
                  <a:schemeClr val="tx1"/>
                </a:solidFill>
                <a:latin typeface="+mn-lt"/>
                <a:ea typeface="+mn-ea"/>
                <a:cs typeface="+mn-cs"/>
              </a:defRPr>
            </a:lvl5pPr>
            <a:lvl6pPr marL="20732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9pPr>
          </a:lstStyle>
          <a:p>
            <a:r>
              <a:rPr lang="en-US" sz="2000" kern="0" dirty="0" err="1"/>
              <a:t>Fragestellung</a:t>
            </a:r>
            <a:r>
              <a:rPr lang="en-US" sz="2000" kern="0" dirty="0"/>
              <a:t> 2</a:t>
            </a:r>
          </a:p>
        </p:txBody>
      </p:sp>
      <p:sp>
        <p:nvSpPr>
          <p:cNvPr id="10" name="Rectangle 5">
            <a:extLst>
              <a:ext uri="{FF2B5EF4-FFF2-40B4-BE49-F238E27FC236}">
                <a16:creationId xmlns:a16="http://schemas.microsoft.com/office/drawing/2014/main" id="{337C1003-9A8C-418C-2F66-4F54A27D6D16}"/>
              </a:ext>
            </a:extLst>
          </p:cNvPr>
          <p:cNvSpPr txBox="1">
            <a:spLocks noChangeArrowheads="1"/>
          </p:cNvSpPr>
          <p:nvPr/>
        </p:nvSpPr>
        <p:spPr bwMode="auto">
          <a:xfrm>
            <a:off x="4460953" y="4079822"/>
            <a:ext cx="4135437" cy="4909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lang="de-DE" sz="1700" dirty="0" smtClean="0">
                <a:solidFill>
                  <a:schemeClr val="tx1"/>
                </a:solidFill>
                <a:latin typeface="+mn-lt"/>
                <a:ea typeface="+mn-ea"/>
                <a:cs typeface="+mn-cs"/>
              </a:defRPr>
            </a:lvl2pPr>
            <a:lvl3pPr marL="627063" indent="-177800" algn="l" defTabSz="1054100" rtl="0" fontAlgn="base">
              <a:lnSpc>
                <a:spcPct val="110000"/>
              </a:lnSpc>
              <a:spcBef>
                <a:spcPct val="0"/>
              </a:spcBef>
              <a:spcAft>
                <a:spcPct val="40000"/>
              </a:spcAft>
              <a:buFont typeface="Arial" charset="0"/>
              <a:buChar char="-"/>
              <a:defRPr lang="de-DE" sz="1700" dirty="0" smtClean="0">
                <a:solidFill>
                  <a:schemeClr val="tx1"/>
                </a:solidFill>
                <a:latin typeface="+mn-lt"/>
                <a:ea typeface="+mn-ea"/>
                <a:cs typeface="+mn-cs"/>
              </a:defRPr>
            </a:lvl3pPr>
            <a:lvl4pPr marL="1074738" indent="-174625" algn="l" defTabSz="1054100" rtl="0" fontAlgn="base">
              <a:lnSpc>
                <a:spcPct val="110000"/>
              </a:lnSpc>
              <a:spcBef>
                <a:spcPct val="0"/>
              </a:spcBef>
              <a:spcAft>
                <a:spcPct val="40000"/>
              </a:spcAft>
              <a:buFont typeface="Arial" charset="0"/>
              <a:buChar char="-"/>
              <a:defRPr lang="de-DE" sz="1700" i="1" dirty="0" smtClean="0">
                <a:solidFill>
                  <a:schemeClr val="tx1"/>
                </a:solidFill>
                <a:latin typeface="+mn-lt"/>
                <a:ea typeface="+mn-ea"/>
                <a:cs typeface="+mn-cs"/>
              </a:defRPr>
            </a:lvl4pPr>
            <a:lvl5pPr marL="1616075" indent="-176213" algn="l" defTabSz="1054100" rtl="0" fontAlgn="base">
              <a:lnSpc>
                <a:spcPct val="110000"/>
              </a:lnSpc>
              <a:spcBef>
                <a:spcPct val="0"/>
              </a:spcBef>
              <a:spcAft>
                <a:spcPct val="40000"/>
              </a:spcAft>
              <a:buFont typeface="Arial" charset="0"/>
              <a:buChar char="-"/>
              <a:defRPr lang="en-US" sz="1700" dirty="0">
                <a:solidFill>
                  <a:schemeClr val="tx1"/>
                </a:solidFill>
                <a:latin typeface="+mn-lt"/>
                <a:ea typeface="+mn-ea"/>
                <a:cs typeface="+mn-cs"/>
              </a:defRPr>
            </a:lvl5pPr>
            <a:lvl6pPr marL="20732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9pPr>
          </a:lstStyle>
          <a:p>
            <a:r>
              <a:rPr lang="en-US" sz="2000" kern="0" dirty="0" err="1"/>
              <a:t>Fragestellung</a:t>
            </a:r>
            <a:r>
              <a:rPr lang="en-US" sz="2000" kern="0" dirty="0"/>
              <a:t> 3</a:t>
            </a:r>
          </a:p>
        </p:txBody>
      </p:sp>
      <p:sp>
        <p:nvSpPr>
          <p:cNvPr id="11" name="Rectangle 5">
            <a:extLst>
              <a:ext uri="{FF2B5EF4-FFF2-40B4-BE49-F238E27FC236}">
                <a16:creationId xmlns:a16="http://schemas.microsoft.com/office/drawing/2014/main" id="{0E7D7264-0B6B-89AB-BEC3-D929D524BDE7}"/>
              </a:ext>
            </a:extLst>
          </p:cNvPr>
          <p:cNvSpPr txBox="1">
            <a:spLocks noChangeArrowheads="1"/>
          </p:cNvSpPr>
          <p:nvPr/>
        </p:nvSpPr>
        <p:spPr bwMode="auto">
          <a:xfrm>
            <a:off x="3402429" y="4705736"/>
            <a:ext cx="4135437" cy="4909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lang="de-DE" sz="1700" dirty="0" smtClean="0">
                <a:solidFill>
                  <a:schemeClr val="tx1"/>
                </a:solidFill>
                <a:latin typeface="+mn-lt"/>
                <a:ea typeface="+mn-ea"/>
                <a:cs typeface="+mn-cs"/>
              </a:defRPr>
            </a:lvl2pPr>
            <a:lvl3pPr marL="627063" indent="-177800" algn="l" defTabSz="1054100" rtl="0" fontAlgn="base">
              <a:lnSpc>
                <a:spcPct val="110000"/>
              </a:lnSpc>
              <a:spcBef>
                <a:spcPct val="0"/>
              </a:spcBef>
              <a:spcAft>
                <a:spcPct val="40000"/>
              </a:spcAft>
              <a:buFont typeface="Arial" charset="0"/>
              <a:buChar char="-"/>
              <a:defRPr lang="de-DE" sz="1700" dirty="0" smtClean="0">
                <a:solidFill>
                  <a:schemeClr val="tx1"/>
                </a:solidFill>
                <a:latin typeface="+mn-lt"/>
                <a:ea typeface="+mn-ea"/>
                <a:cs typeface="+mn-cs"/>
              </a:defRPr>
            </a:lvl3pPr>
            <a:lvl4pPr marL="1074738" indent="-174625" algn="l" defTabSz="1054100" rtl="0" fontAlgn="base">
              <a:lnSpc>
                <a:spcPct val="110000"/>
              </a:lnSpc>
              <a:spcBef>
                <a:spcPct val="0"/>
              </a:spcBef>
              <a:spcAft>
                <a:spcPct val="40000"/>
              </a:spcAft>
              <a:buFont typeface="Arial" charset="0"/>
              <a:buChar char="-"/>
              <a:defRPr lang="de-DE" sz="1700" i="1" dirty="0" smtClean="0">
                <a:solidFill>
                  <a:schemeClr val="tx1"/>
                </a:solidFill>
                <a:latin typeface="+mn-lt"/>
                <a:ea typeface="+mn-ea"/>
                <a:cs typeface="+mn-cs"/>
              </a:defRPr>
            </a:lvl4pPr>
            <a:lvl5pPr marL="1616075" indent="-176213" algn="l" defTabSz="1054100" rtl="0" fontAlgn="base">
              <a:lnSpc>
                <a:spcPct val="110000"/>
              </a:lnSpc>
              <a:spcBef>
                <a:spcPct val="0"/>
              </a:spcBef>
              <a:spcAft>
                <a:spcPct val="40000"/>
              </a:spcAft>
              <a:buFont typeface="Arial" charset="0"/>
              <a:buChar char="-"/>
              <a:defRPr lang="en-US" sz="1700" dirty="0">
                <a:solidFill>
                  <a:schemeClr val="tx1"/>
                </a:solidFill>
                <a:latin typeface="+mn-lt"/>
                <a:ea typeface="+mn-ea"/>
                <a:cs typeface="+mn-cs"/>
              </a:defRPr>
            </a:lvl5pPr>
            <a:lvl6pPr marL="20732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9pPr>
          </a:lstStyle>
          <a:p>
            <a:r>
              <a:rPr lang="en-US" sz="2000" kern="0" dirty="0" err="1"/>
              <a:t>Fragestellung</a:t>
            </a:r>
            <a:r>
              <a:rPr lang="en-US" sz="2000" kern="0" dirty="0"/>
              <a:t> 4</a:t>
            </a:r>
          </a:p>
        </p:txBody>
      </p:sp>
      <p:sp>
        <p:nvSpPr>
          <p:cNvPr id="12" name="Rectangle 5">
            <a:extLst>
              <a:ext uri="{FF2B5EF4-FFF2-40B4-BE49-F238E27FC236}">
                <a16:creationId xmlns:a16="http://schemas.microsoft.com/office/drawing/2014/main" id="{42F219D3-2DED-5E58-0B80-C23932AEA2C0}"/>
              </a:ext>
            </a:extLst>
          </p:cNvPr>
          <p:cNvSpPr txBox="1">
            <a:spLocks noChangeArrowheads="1"/>
          </p:cNvSpPr>
          <p:nvPr/>
        </p:nvSpPr>
        <p:spPr bwMode="auto">
          <a:xfrm>
            <a:off x="4489645" y="5331650"/>
            <a:ext cx="4135437" cy="4909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l" defTabSz="1054100" rtl="0" fontAlgn="base">
              <a:lnSpc>
                <a:spcPct val="110000"/>
              </a:lnSpc>
              <a:spcBef>
                <a:spcPct val="0"/>
              </a:spcBef>
              <a:spcAft>
                <a:spcPct val="40000"/>
              </a:spcAft>
              <a:defRPr lang="de-DE" sz="1700" dirty="0" smtClean="0">
                <a:solidFill>
                  <a:schemeClr val="tx1"/>
                </a:solidFill>
                <a:latin typeface="+mn-lt"/>
                <a:ea typeface="+mn-ea"/>
                <a:cs typeface="+mn-cs"/>
              </a:defRPr>
            </a:lvl1pPr>
            <a:lvl2pPr marL="269875" indent="-268288" algn="l" defTabSz="1054100" rtl="0" fontAlgn="base">
              <a:lnSpc>
                <a:spcPct val="110000"/>
              </a:lnSpc>
              <a:spcBef>
                <a:spcPct val="0"/>
              </a:spcBef>
              <a:spcAft>
                <a:spcPct val="40000"/>
              </a:spcAft>
              <a:buChar char="•"/>
              <a:defRPr lang="de-DE" sz="1700" dirty="0" smtClean="0">
                <a:solidFill>
                  <a:schemeClr val="tx1"/>
                </a:solidFill>
                <a:latin typeface="+mn-lt"/>
                <a:ea typeface="+mn-ea"/>
                <a:cs typeface="+mn-cs"/>
              </a:defRPr>
            </a:lvl2pPr>
            <a:lvl3pPr marL="627063" indent="-177800" algn="l" defTabSz="1054100" rtl="0" fontAlgn="base">
              <a:lnSpc>
                <a:spcPct val="110000"/>
              </a:lnSpc>
              <a:spcBef>
                <a:spcPct val="0"/>
              </a:spcBef>
              <a:spcAft>
                <a:spcPct val="40000"/>
              </a:spcAft>
              <a:buFont typeface="Arial" charset="0"/>
              <a:buChar char="-"/>
              <a:defRPr lang="de-DE" sz="1700" dirty="0" smtClean="0">
                <a:solidFill>
                  <a:schemeClr val="tx1"/>
                </a:solidFill>
                <a:latin typeface="+mn-lt"/>
                <a:ea typeface="+mn-ea"/>
                <a:cs typeface="+mn-cs"/>
              </a:defRPr>
            </a:lvl3pPr>
            <a:lvl4pPr marL="1074738" indent="-174625" algn="l" defTabSz="1054100" rtl="0" fontAlgn="base">
              <a:lnSpc>
                <a:spcPct val="110000"/>
              </a:lnSpc>
              <a:spcBef>
                <a:spcPct val="0"/>
              </a:spcBef>
              <a:spcAft>
                <a:spcPct val="40000"/>
              </a:spcAft>
              <a:buFont typeface="Arial" charset="0"/>
              <a:buChar char="-"/>
              <a:defRPr lang="de-DE" sz="1700" i="1" dirty="0" smtClean="0">
                <a:solidFill>
                  <a:schemeClr val="tx1"/>
                </a:solidFill>
                <a:latin typeface="+mn-lt"/>
                <a:ea typeface="+mn-ea"/>
                <a:cs typeface="+mn-cs"/>
              </a:defRPr>
            </a:lvl4pPr>
            <a:lvl5pPr marL="1616075" indent="-176213" algn="l" defTabSz="1054100" rtl="0" fontAlgn="base">
              <a:lnSpc>
                <a:spcPct val="110000"/>
              </a:lnSpc>
              <a:spcBef>
                <a:spcPct val="0"/>
              </a:spcBef>
              <a:spcAft>
                <a:spcPct val="40000"/>
              </a:spcAft>
              <a:buFont typeface="Arial" charset="0"/>
              <a:buChar char="-"/>
              <a:defRPr lang="en-US" sz="1700" dirty="0">
                <a:solidFill>
                  <a:schemeClr val="tx1"/>
                </a:solidFill>
                <a:latin typeface="+mn-lt"/>
                <a:ea typeface="+mn-ea"/>
                <a:cs typeface="+mn-cs"/>
              </a:defRPr>
            </a:lvl5pPr>
            <a:lvl6pPr marL="20732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6pPr>
            <a:lvl7pPr marL="25304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7pPr>
            <a:lvl8pPr marL="29876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8pPr>
            <a:lvl9pPr marL="3444875" indent="-176213" algn="l" defTabSz="1054100" rtl="0" fontAlgn="base">
              <a:lnSpc>
                <a:spcPct val="110000"/>
              </a:lnSpc>
              <a:spcBef>
                <a:spcPct val="0"/>
              </a:spcBef>
              <a:spcAft>
                <a:spcPct val="40000"/>
              </a:spcAft>
              <a:buFont typeface="Arial" charset="0"/>
              <a:buChar char="-"/>
              <a:defRPr sz="1800">
                <a:solidFill>
                  <a:schemeClr val="tx1"/>
                </a:solidFill>
                <a:latin typeface="+mn-lt"/>
              </a:defRPr>
            </a:lvl9pPr>
          </a:lstStyle>
          <a:p>
            <a:r>
              <a:rPr lang="en-US" sz="2000" kern="0" dirty="0" err="1"/>
              <a:t>Fokus</a:t>
            </a:r>
            <a:endParaRPr lang="en-US" kern="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4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6" name="Rectangle 8"/>
          <p:cNvSpPr>
            <a:spLocks noChangeArrowheads="1"/>
          </p:cNvSpPr>
          <p:nvPr/>
        </p:nvSpPr>
        <p:spPr bwMode="auto">
          <a:xfrm>
            <a:off x="0" y="0"/>
            <a:ext cx="10693400" cy="7562850"/>
          </a:xfrm>
          <a:prstGeom prst="rect">
            <a:avLst/>
          </a:prstGeom>
          <a:solidFill>
            <a:srgbClr val="575250"/>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171" name="Rectangle 3"/>
          <p:cNvSpPr>
            <a:spLocks noGrp="1" noChangeArrowheads="1"/>
          </p:cNvSpPr>
          <p:nvPr>
            <p:ph type="ctrTitle"/>
          </p:nvPr>
        </p:nvSpPr>
        <p:spPr>
          <a:xfrm>
            <a:off x="477044" y="3134818"/>
            <a:ext cx="6985000" cy="1952112"/>
          </a:xfrm>
        </p:spPr>
        <p:txBody>
          <a:bodyPr/>
          <a:lstStyle/>
          <a:p>
            <a:r>
              <a:rPr lang="de-DE" sz="4800" dirty="0">
                <a:solidFill>
                  <a:schemeClr val="bg1"/>
                </a:solidFill>
              </a:rPr>
              <a:t>Vielen Dank für Ihre Aufmerksamkeit.</a:t>
            </a:r>
          </a:p>
        </p:txBody>
      </p:sp>
      <p:sp>
        <p:nvSpPr>
          <p:cNvPr id="7173" name="Text Box 5"/>
          <p:cNvSpPr txBox="1">
            <a:spLocks noChangeArrowheads="1"/>
          </p:cNvSpPr>
          <p:nvPr/>
        </p:nvSpPr>
        <p:spPr bwMode="auto">
          <a:xfrm>
            <a:off x="522288" y="6878638"/>
            <a:ext cx="6634162" cy="21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0" tIns="0" rIns="0" bIns="0"/>
          <a:lstStyle>
            <a:lvl1pPr algn="l" defTabSz="1054100">
              <a:defRPr sz="2400">
                <a:solidFill>
                  <a:schemeClr val="tx1"/>
                </a:solidFill>
                <a:latin typeface="Arial" charset="0"/>
              </a:defRPr>
            </a:lvl1pPr>
            <a:lvl2pPr marL="527050" algn="l" defTabSz="1054100">
              <a:defRPr sz="2400">
                <a:solidFill>
                  <a:schemeClr val="tx1"/>
                </a:solidFill>
                <a:latin typeface="Arial" charset="0"/>
              </a:defRPr>
            </a:lvl2pPr>
            <a:lvl3pPr marL="1054100" algn="l" defTabSz="1054100">
              <a:defRPr sz="2400">
                <a:solidFill>
                  <a:schemeClr val="tx1"/>
                </a:solidFill>
                <a:latin typeface="Arial" charset="0"/>
              </a:defRPr>
            </a:lvl3pPr>
            <a:lvl4pPr marL="1581150" algn="l" defTabSz="1054100">
              <a:defRPr sz="2400">
                <a:solidFill>
                  <a:schemeClr val="tx1"/>
                </a:solidFill>
                <a:latin typeface="Arial" charset="0"/>
              </a:defRPr>
            </a:lvl4pPr>
            <a:lvl5pPr marL="2106613" algn="l" defTabSz="1054100">
              <a:defRPr sz="2400">
                <a:solidFill>
                  <a:schemeClr val="tx1"/>
                </a:solidFill>
                <a:latin typeface="Arial" charset="0"/>
              </a:defRPr>
            </a:lvl5pPr>
            <a:lvl6pPr marL="2563813" defTabSz="1054100" fontAlgn="base">
              <a:spcBef>
                <a:spcPct val="0"/>
              </a:spcBef>
              <a:spcAft>
                <a:spcPct val="0"/>
              </a:spcAft>
              <a:defRPr sz="2400">
                <a:solidFill>
                  <a:schemeClr val="tx1"/>
                </a:solidFill>
                <a:latin typeface="Arial" charset="0"/>
              </a:defRPr>
            </a:lvl6pPr>
            <a:lvl7pPr marL="3021013" defTabSz="1054100" fontAlgn="base">
              <a:spcBef>
                <a:spcPct val="0"/>
              </a:spcBef>
              <a:spcAft>
                <a:spcPct val="0"/>
              </a:spcAft>
              <a:defRPr sz="2400">
                <a:solidFill>
                  <a:schemeClr val="tx1"/>
                </a:solidFill>
                <a:latin typeface="Arial" charset="0"/>
              </a:defRPr>
            </a:lvl7pPr>
            <a:lvl8pPr marL="3478213" defTabSz="1054100" fontAlgn="base">
              <a:spcBef>
                <a:spcPct val="0"/>
              </a:spcBef>
              <a:spcAft>
                <a:spcPct val="0"/>
              </a:spcAft>
              <a:defRPr sz="2400">
                <a:solidFill>
                  <a:schemeClr val="tx1"/>
                </a:solidFill>
                <a:latin typeface="Arial" charset="0"/>
              </a:defRPr>
            </a:lvl8pPr>
            <a:lvl9pPr marL="3935413" defTabSz="1054100" fontAlgn="base">
              <a:spcBef>
                <a:spcPct val="0"/>
              </a:spcBef>
              <a:spcAft>
                <a:spcPct val="0"/>
              </a:spcAft>
              <a:defRPr sz="2400">
                <a:solidFill>
                  <a:schemeClr val="tx1"/>
                </a:solidFill>
                <a:latin typeface="Arial" charset="0"/>
              </a:defRPr>
            </a:lvl9pPr>
          </a:lstStyle>
          <a:p>
            <a:r>
              <a:rPr lang="de-DE" sz="1000" dirty="0">
                <a:solidFill>
                  <a:schemeClr val="bg1"/>
                </a:solidFill>
              </a:rPr>
              <a:t>Rosalie Helmeke, 27.01.2024</a:t>
            </a:r>
          </a:p>
        </p:txBody>
      </p:sp>
      <p:pic>
        <p:nvPicPr>
          <p:cNvPr id="7175" name="shpLogoTitle" descr="H_MID_RGB_255_165_0_TIT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8425" y="2125663"/>
            <a:ext cx="2452688" cy="4895850"/>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Grafi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288" y="673633"/>
            <a:ext cx="1441559" cy="1952112"/>
          </a:xfrm>
          <a:prstGeom prst="rect">
            <a:avLst/>
          </a:prstGeom>
        </p:spPr>
      </p:pic>
    </p:spTree>
    <p:extLst>
      <p:ext uri="{BB962C8B-B14F-4D97-AF65-F5344CB8AC3E}">
        <p14:creationId xmlns:p14="http://schemas.microsoft.com/office/powerpoint/2010/main" val="69786538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LORPALETTEDESIGNATOR" val="HsH"/>
</p:tagLst>
</file>

<file path=ppt/theme/theme1.xml><?xml version="1.0" encoding="utf-8"?>
<a:theme xmlns:a="http://schemas.openxmlformats.org/drawingml/2006/main" name="Standarddesign">
  <a:themeElements>
    <a:clrScheme name="Benutzerdefiniert 9">
      <a:dk1>
        <a:srgbClr val="000000"/>
      </a:dk1>
      <a:lt1>
        <a:srgbClr val="FFFFFF"/>
      </a:lt1>
      <a:dk2>
        <a:srgbClr val="000000"/>
      </a:dk2>
      <a:lt2>
        <a:srgbClr val="D23C96"/>
      </a:lt2>
      <a:accent1>
        <a:srgbClr val="FFA500"/>
      </a:accent1>
      <a:accent2>
        <a:srgbClr val="1EBEEB"/>
      </a:accent2>
      <a:accent3>
        <a:srgbClr val="FFFFFF"/>
      </a:accent3>
      <a:accent4>
        <a:srgbClr val="000000"/>
      </a:accent4>
      <a:accent5>
        <a:srgbClr val="FFCAAA"/>
      </a:accent5>
      <a:accent6>
        <a:srgbClr val="1AACD5"/>
      </a:accent6>
      <a:hlink>
        <a:srgbClr val="46B48C"/>
      </a:hlink>
      <a:folHlink>
        <a:srgbClr val="FFD2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A500"/>
        </a:solidFill>
        <a:ln w="9525" cap="flat" cmpd="sng" algn="ctr">
          <a:solidFill>
            <a:srgbClr val="FFA5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182880" tIns="137160" rIns="182880" bIns="13716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4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FFA500"/>
        </a:solidFill>
        <a:ln w="9525" cap="flat" cmpd="sng" algn="ctr">
          <a:solidFill>
            <a:srgbClr val="FFA5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182880" tIns="137160" rIns="182880" bIns="13716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400" b="0" i="0" u="none" strike="noStrike" cap="none" normalizeH="0" baseline="0" smtClean="0">
            <a:ln>
              <a:noFill/>
            </a:ln>
            <a:solidFill>
              <a:schemeClr val="bg1"/>
            </a:solidFill>
            <a:effectLst/>
            <a:latin typeface="Arial" charset="0"/>
          </a:defRPr>
        </a:defPPr>
      </a:lstStyle>
    </a:lnDef>
  </a:objectDefaults>
  <a:extraClrSchemeLst>
    <a:extraClrScheme>
      <a:clrScheme name="Standarddesign 1">
        <a:dk1>
          <a:srgbClr val="000000"/>
        </a:dk1>
        <a:lt1>
          <a:srgbClr val="FFFFFF"/>
        </a:lt1>
        <a:dk2>
          <a:srgbClr val="000000"/>
        </a:dk2>
        <a:lt2>
          <a:srgbClr val="D23C96"/>
        </a:lt2>
        <a:accent1>
          <a:srgbClr val="FF9900"/>
        </a:accent1>
        <a:accent2>
          <a:srgbClr val="1EBEEB"/>
        </a:accent2>
        <a:accent3>
          <a:srgbClr val="FFFFFF"/>
        </a:accent3>
        <a:accent4>
          <a:srgbClr val="000000"/>
        </a:accent4>
        <a:accent5>
          <a:srgbClr val="FFCAAA"/>
        </a:accent5>
        <a:accent6>
          <a:srgbClr val="1AACD5"/>
        </a:accent6>
        <a:hlink>
          <a:srgbClr val="46B48C"/>
        </a:hlink>
        <a:folHlink>
          <a:srgbClr val="FFD2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3691</Words>
  <Application>Microsoft Office PowerPoint</Application>
  <PresentationFormat>Benutzerdefiniert</PresentationFormat>
  <Paragraphs>418</Paragraphs>
  <Slides>22</Slides>
  <Notes>20</Notes>
  <HiddenSlides>1</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22</vt:i4>
      </vt:variant>
    </vt:vector>
  </HeadingPairs>
  <TitlesOfParts>
    <vt:vector size="29" baseType="lpstr">
      <vt:lpstr>Arial</vt:lpstr>
      <vt:lpstr>Calibri</vt:lpstr>
      <vt:lpstr>Cambria Math</vt:lpstr>
      <vt:lpstr>Courier New</vt:lpstr>
      <vt:lpstr>Symbol</vt:lpstr>
      <vt:lpstr>Wingdings</vt:lpstr>
      <vt:lpstr>Standarddesign</vt:lpstr>
      <vt:lpstr>PowerPoint-Präsentation</vt:lpstr>
      <vt:lpstr>COVID-19 Pandemie Einleitung </vt:lpstr>
      <vt:lpstr>Beobachtungsstudie Einleitung </vt:lpstr>
      <vt:lpstr>Beobachtungsstudie Einleitung </vt:lpstr>
      <vt:lpstr>Fragestellung 1</vt:lpstr>
      <vt:lpstr>Durchseuchung der Probanden Methodik</vt:lpstr>
      <vt:lpstr>Durchseuchung der Probanden Ergebnisse </vt:lpstr>
      <vt:lpstr>Durchseuchung der Probanden Ergebnisse </vt:lpstr>
      <vt:lpstr>Durchseuchung der Probanden Ergebnisse </vt:lpstr>
      <vt:lpstr>Durchseuchung der Probanden Ergebnisse </vt:lpstr>
      <vt:lpstr>Durchseuchung der Probanden Ergebnisse </vt:lpstr>
      <vt:lpstr>Fragestellung 2</vt:lpstr>
      <vt:lpstr>Regionsbezogene Immunitätscluster Methodik</vt:lpstr>
      <vt:lpstr>Regionsbezogene Immunitätscluster Ergebnisse</vt:lpstr>
      <vt:lpstr>Fragestellung 3</vt:lpstr>
      <vt:lpstr>Relationen Immunitätsstatus &amp; weitere Variablen Methodik </vt:lpstr>
      <vt:lpstr>Relationen Immunitätsstatus &amp; weitere Variablen Ergebnisse </vt:lpstr>
      <vt:lpstr>Fragestellung 4</vt:lpstr>
      <vt:lpstr>Vergleich der Positivraten Methodik </vt:lpstr>
      <vt:lpstr>Vergleich der Positivraten Ergebnisse</vt:lpstr>
      <vt:lpstr>Abschluss </vt:lpstr>
      <vt:lpstr>Vielen Dank für Ihre Aufmerksamkeit.</vt:lpstr>
    </vt:vector>
  </TitlesOfParts>
  <Company>in.form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p.wania</dc:creator>
  <cp:lastModifiedBy>rosalie_helmeke@yahoo.de</cp:lastModifiedBy>
  <cp:revision>46</cp:revision>
  <dcterms:created xsi:type="dcterms:W3CDTF">2012-10-15T09:49:53Z</dcterms:created>
  <dcterms:modified xsi:type="dcterms:W3CDTF">2024-01-27T08:19:23Z</dcterms:modified>
</cp:coreProperties>
</file>